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6" r:id="rId4"/>
    <p:sldId id="257" r:id="rId5"/>
    <p:sldId id="258" r:id="rId6"/>
    <p:sldId id="259" r:id="rId7"/>
    <p:sldId id="264" r:id="rId8"/>
    <p:sldId id="265" r:id="rId9"/>
    <p:sldId id="260" r:id="rId10"/>
    <p:sldId id="266" r:id="rId11"/>
    <p:sldId id="267" r:id="rId12"/>
    <p:sldId id="261" r:id="rId13"/>
    <p:sldId id="263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90600" cy="987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1053"/>
          <p:cNvSpPr>
            <a:spLocks noChangeArrowheads="1"/>
          </p:cNvSpPr>
          <p:nvPr/>
        </p:nvSpPr>
        <p:spPr bwMode="auto">
          <a:xfrm>
            <a:off x="8534400" y="898525"/>
            <a:ext cx="455613" cy="320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3F719573-0161-40E4-B85F-88FD93E101FA}" type="slidenum">
              <a:rPr lang="en-US" altLang="zh-TW" b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b="1">
              <a:solidFill>
                <a:srgbClr val="FFFFFF"/>
              </a:solidFill>
            </a:endParaRPr>
          </a:p>
        </p:txBody>
      </p:sp>
      <p:pic>
        <p:nvPicPr>
          <p:cNvPr id="8" name="Picture 1055" descr="寬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324600"/>
            <a:ext cx="14620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1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22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7813"/>
            <a:ext cx="2058988" cy="5881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29325" cy="5881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06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3" y="3970338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970338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69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70338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42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6586538"/>
            <a:ext cx="9178926" cy="298450"/>
            <a:chOff x="-5" y="-17"/>
            <a:chExt cx="5782" cy="188"/>
          </a:xfrm>
        </p:grpSpPr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-5" y="-17"/>
              <a:ext cx="5765" cy="180"/>
              <a:chOff x="0" y="0"/>
              <a:chExt cx="5765" cy="180"/>
            </a:xfrm>
          </p:grpSpPr>
          <p:pic>
            <p:nvPicPr>
              <p:cNvPr id="7" name="Picture 8" descr="epaper-logo1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5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epaper-logo2"/>
              <p:cNvPicPr>
                <a:picLocks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2" y="0"/>
                <a:ext cx="34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782" y="0"/>
              <a:ext cx="199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i="1">
                  <a:solidFill>
                    <a:srgbClr val="3333CC"/>
                  </a:solidFill>
                  <a:latin typeface="Arial" charset="0"/>
                  <a:ea typeface="新細明體" pitchFamily="18" charset="-120"/>
                </a:rPr>
                <a:t>© The McGraw-Hill Companies, Inc., 2008</a:t>
              </a:r>
            </a:p>
          </p:txBody>
        </p: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EAEAEA">
                  <a:alpha val="45000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8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0B50-7DDA-4381-94C8-34E36FD50E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608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C47F-A185-444F-A5AE-1BB81EBA72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12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3543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137025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5FFE-765B-4623-A1C1-9D2469AD8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952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C0E1-984F-468C-AC7E-02A962B8EC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92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8F21-08B8-4851-A516-8300EFB1C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9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691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BF83-54E7-4296-91A0-B1A9F462BB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808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2B5B-823D-47E3-86B8-4EF0C322A8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485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>
                <a:sym typeface="Monotype Sorts" pitchFamily="2" charset="2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71D6-46BF-4B67-A56E-6DC22F945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2202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E7A4-3A0F-414B-8A70-5AECC4E88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33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3688" y="44450"/>
            <a:ext cx="2105025" cy="64801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67438" cy="64801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082D-6BD9-4FFD-9849-C6F2D9C67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193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6586538"/>
            <a:ext cx="9178926" cy="298450"/>
            <a:chOff x="-5" y="-17"/>
            <a:chExt cx="5782" cy="188"/>
          </a:xfrm>
        </p:grpSpPr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-5" y="-17"/>
              <a:ext cx="5765" cy="180"/>
              <a:chOff x="0" y="0"/>
              <a:chExt cx="5765" cy="180"/>
            </a:xfrm>
          </p:grpSpPr>
          <p:pic>
            <p:nvPicPr>
              <p:cNvPr id="7" name="Picture 8" descr="epaper-logo1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5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epaper-logo2"/>
              <p:cNvPicPr>
                <a:picLocks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2" y="0"/>
                <a:ext cx="34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782" y="0"/>
              <a:ext cx="199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i="1">
                  <a:solidFill>
                    <a:srgbClr val="3333CC"/>
                  </a:solidFill>
                  <a:latin typeface="Arial" charset="0"/>
                  <a:ea typeface="新細明體" pitchFamily="18" charset="-120"/>
                </a:rPr>
                <a:t>© The McGraw-Hill Companies, Inc., 2008</a:t>
              </a:r>
            </a:p>
          </p:txBody>
        </p: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EAEAEA">
                  <a:alpha val="45000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8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0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5C59-CF1E-44D7-ADC3-0755E6514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303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4926-1AB5-4B4C-A344-021AF9E0AB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69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3543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137025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80EF-F50A-4165-8C27-2EEFB2F54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0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E732-30C5-4D6E-85BF-E39A72EE85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345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041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AA0C1-4DA3-4177-86B8-98A74C92EA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4787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A4F7-D65F-459C-A0D8-491D41F5D8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141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ACFB-4911-41F0-979F-1ED7DCD56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872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>
                <a:sym typeface="Monotype Sorts" pitchFamily="2" charset="2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3505-59E4-4EC9-B381-78210A187B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666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D09C-13D1-411E-8998-AE61995EDE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431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3688" y="44450"/>
            <a:ext cx="2105025" cy="64801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167438" cy="64801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17A8C-52D4-4B1F-B494-2ED2BAE060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937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03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41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63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76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73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73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2000">
                <a:latin typeface="+mj-lt"/>
                <a:ea typeface="+mn-ea"/>
              </a:defRPr>
            </a:lvl1pPr>
          </a:lstStyle>
          <a:p>
            <a:fld id="{5BBEAD13-0566-4C6C-97E7-55F17F24B09F}" type="datetimeFigureOut">
              <a:rPr lang="zh-TW" altLang="en-US" smtClean="0"/>
              <a:t>2014/3/25</a:t>
            </a:fld>
            <a:endParaRPr lang="zh-TW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latin typeface="+mj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205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2056" name="Rectangle 1053"/>
          <p:cNvSpPr>
            <a:spLocks noChangeArrowheads="1"/>
          </p:cNvSpPr>
          <p:nvPr/>
        </p:nvSpPr>
        <p:spPr bwMode="auto">
          <a:xfrm>
            <a:off x="457200" y="6154738"/>
            <a:ext cx="455613" cy="320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A9AA9980-942D-46AA-A34A-71677A0CA02A}" type="slidenum">
              <a:rPr lang="en-US" altLang="zh-TW" b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b="1">
              <a:solidFill>
                <a:srgbClr val="FFFFFF"/>
              </a:solidFill>
            </a:endParaRPr>
          </a:p>
        </p:txBody>
      </p:sp>
      <p:pic>
        <p:nvPicPr>
          <p:cNvPr id="2057" name="Picture 1055" descr="寬3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6324600"/>
            <a:ext cx="14620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4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4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章前頁(彩)-3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80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EAEAEA">
                  <a:alpha val="45000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4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onotype Sorts" pitchFamily="2" charset="2"/>
              </a:rPr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66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ADC43-2D54-4A18-B310-B35D365546AF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6710363" y="-63500"/>
            <a:ext cx="2433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>
                <a:solidFill>
                  <a:srgbClr val="000000"/>
                </a:solidFill>
              </a:rPr>
              <a:t>公開金鑰密碼系統</a:t>
            </a: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-7938" y="6586538"/>
            <a:ext cx="9151938" cy="298450"/>
            <a:chOff x="-5" y="-17"/>
            <a:chExt cx="5765" cy="188"/>
          </a:xfrm>
        </p:grpSpPr>
        <p:grpSp>
          <p:nvGrpSpPr>
            <p:cNvPr id="2060" name="Group 11"/>
            <p:cNvGrpSpPr>
              <a:grpSpLocks/>
            </p:cNvGrpSpPr>
            <p:nvPr userDrawn="1"/>
          </p:nvGrpSpPr>
          <p:grpSpPr bwMode="auto">
            <a:xfrm>
              <a:off x="-5" y="-17"/>
              <a:ext cx="5765" cy="180"/>
              <a:chOff x="0" y="0"/>
              <a:chExt cx="5765" cy="180"/>
            </a:xfrm>
          </p:grpSpPr>
          <p:pic>
            <p:nvPicPr>
              <p:cNvPr id="2062" name="Picture 12" descr="epaper-logo1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5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3" descr="epaper-logo2"/>
              <p:cNvPicPr>
                <a:picLocks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2" y="0"/>
                <a:ext cx="34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2702" name="Rectangle 14"/>
            <p:cNvSpPr>
              <a:spLocks noChangeArrowheads="1"/>
            </p:cNvSpPr>
            <p:nvPr userDrawn="1"/>
          </p:nvSpPr>
          <p:spPr bwMode="auto">
            <a:xfrm>
              <a:off x="3782" y="0"/>
              <a:ext cx="192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i="1">
                  <a:solidFill>
                    <a:srgbClr val="3333CC"/>
                  </a:solidFill>
                  <a:latin typeface="Book Antiqua" pitchFamily="18" charset="0"/>
                  <a:ea typeface="新細明體" pitchFamily="18" charset="-120"/>
                </a:rPr>
                <a:t>© The McGraw-Hill Companies, Inc., 2008</a:t>
              </a:r>
            </a:p>
          </p:txBody>
        </p:sp>
      </p:grp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3098800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>
                <a:solidFill>
                  <a:srgbClr val="3333CC"/>
                </a:solidFill>
                <a:latin typeface="Arial" charset="0"/>
              </a:rPr>
              <a:t>Page </a:t>
            </a:r>
            <a:fld id="{EF453B15-2A69-4195-9D0B-872F1499C78B}" type="slidenum">
              <a:rPr kumimoji="1" lang="en-US" altLang="zh-TW" sz="1400">
                <a:solidFill>
                  <a:srgbClr val="3333CC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140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7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Monotype Sorts" pitchFamily="2" charset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章前頁(彩)-3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80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EAEAEA">
                  <a:alpha val="45000"/>
                </a:srgbClr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4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248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onotype Sorts" pitchFamily="2" charset="2"/>
              </a:rPr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66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92519-DD14-411D-A53B-15C234A0594B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6710363" y="-63500"/>
            <a:ext cx="2433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>
                <a:solidFill>
                  <a:srgbClr val="000000"/>
                </a:solidFill>
              </a:rPr>
              <a:t>公開金鑰密碼系統</a:t>
            </a: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-7938" y="6586538"/>
            <a:ext cx="9151938" cy="298450"/>
            <a:chOff x="-5" y="-17"/>
            <a:chExt cx="5765" cy="188"/>
          </a:xfrm>
        </p:grpSpPr>
        <p:grpSp>
          <p:nvGrpSpPr>
            <p:cNvPr id="2060" name="Group 11"/>
            <p:cNvGrpSpPr>
              <a:grpSpLocks/>
            </p:cNvGrpSpPr>
            <p:nvPr userDrawn="1"/>
          </p:nvGrpSpPr>
          <p:grpSpPr bwMode="auto">
            <a:xfrm>
              <a:off x="-5" y="-17"/>
              <a:ext cx="5765" cy="180"/>
              <a:chOff x="0" y="0"/>
              <a:chExt cx="5765" cy="180"/>
            </a:xfrm>
          </p:grpSpPr>
          <p:pic>
            <p:nvPicPr>
              <p:cNvPr id="2062" name="Picture 12" descr="epaper-logo1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5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3" descr="epaper-logo2"/>
              <p:cNvPicPr>
                <a:picLocks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2" y="0"/>
                <a:ext cx="3423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2702" name="Rectangle 14"/>
            <p:cNvSpPr>
              <a:spLocks noChangeArrowheads="1"/>
            </p:cNvSpPr>
            <p:nvPr userDrawn="1"/>
          </p:nvSpPr>
          <p:spPr bwMode="auto">
            <a:xfrm>
              <a:off x="3782" y="0"/>
              <a:ext cx="192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200" b="1" i="1">
                  <a:solidFill>
                    <a:srgbClr val="3333CC"/>
                  </a:solidFill>
                  <a:latin typeface="Book Antiqua" pitchFamily="18" charset="0"/>
                  <a:ea typeface="新細明體" pitchFamily="18" charset="-120"/>
                </a:rPr>
                <a:t>© The McGraw-Hill Companies, Inc., 2008</a:t>
              </a:r>
            </a:p>
          </p:txBody>
        </p:sp>
      </p:grp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3098800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>
                <a:solidFill>
                  <a:srgbClr val="3333CC"/>
                </a:solidFill>
                <a:latin typeface="Arial" charset="0"/>
              </a:rPr>
              <a:t>Page </a:t>
            </a:r>
            <a:fld id="{9A618893-34BD-4705-9709-2DAF1731D602}" type="slidenum">
              <a:rPr kumimoji="1" lang="en-US" altLang="zh-TW" sz="1400">
                <a:solidFill>
                  <a:srgbClr val="3333CC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sz="140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  <a:sym typeface="Monotype Sorts" pitchFamily="2" charset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nx.org/content/m18174/1.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Matrix Embedding Steganography Using Linear Block Code</a:t>
            </a:r>
            <a:endParaRPr 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553200" cy="1752600"/>
          </a:xfrm>
        </p:spPr>
        <p:txBody>
          <a:bodyPr/>
          <a:lstStyle/>
          <a:p>
            <a:r>
              <a:rPr lang="en-US" dirty="0" smtClean="0"/>
              <a:t>Speaker:</a:t>
            </a:r>
            <a:r>
              <a:rPr lang="zh-TW" altLang="en-US" dirty="0" smtClean="0"/>
              <a:t>陳奕君</a:t>
            </a:r>
            <a:endParaRPr lang="en-US" dirty="0" smtClean="0"/>
          </a:p>
          <a:p>
            <a:r>
              <a:rPr lang="en-US" dirty="0" smtClean="0"/>
              <a:t>Presentation Date:2014/3/26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2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 process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568952" cy="4968552"/>
              </a:xfrm>
            </p:spPr>
            <p:txBody>
              <a:bodyPr/>
              <a:lstStyle/>
              <a:p>
                <a:r>
                  <a:rPr lang="zh-TW" altLang="en-US" sz="1400" dirty="0" smtClean="0"/>
                  <a:t>範例：</a:t>
                </a:r>
                <a:r>
                  <a:rPr lang="en-US" altLang="zh-TW" sz="1400" i="1" dirty="0" smtClean="0"/>
                  <a:t>(</a:t>
                </a:r>
                <a:r>
                  <a:rPr lang="en-US" altLang="zh-TW" sz="1400" i="1" dirty="0"/>
                  <a:t>7,4) </a:t>
                </a:r>
                <a:r>
                  <a:rPr lang="zh-TW" altLang="zh-TW" sz="1400" dirty="0"/>
                  <a:t>漢明碼，其產生矩陣與同位查核矩陣</a:t>
                </a:r>
                <a:r>
                  <a:rPr lang="zh-TW" altLang="zh-TW" sz="1400" dirty="0" smtClean="0"/>
                  <a:t>為</a:t>
                </a:r>
                <a:r>
                  <a:rPr lang="en-US" altLang="zh-TW" sz="1400" dirty="0" smtClean="0"/>
                  <a:t/>
                </a:r>
                <a:br>
                  <a:rPr lang="en-US" altLang="zh-TW" sz="1400" dirty="0" smtClean="0"/>
                </a:br>
                <a:r>
                  <a:rPr lang="en-US" altLang="zh-TW" sz="1400" i="1" dirty="0" smtClean="0"/>
                  <a:t>G</a:t>
                </a:r>
                <a:r>
                  <a:rPr lang="en-US" altLang="zh-TW" sz="1400" dirty="0" smtClean="0"/>
                  <a:t> </a:t>
                </a:r>
                <a:r>
                  <a:rPr lang="en-US" altLang="zh-TW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4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400" i="1"/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400" i="1"/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/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400" dirty="0"/>
                  <a:t>    </a:t>
                </a:r>
                <a:r>
                  <a:rPr lang="en-US" altLang="zh-TW" sz="1400" i="1" dirty="0"/>
                  <a:t>H</a:t>
                </a:r>
                <a:r>
                  <a:rPr lang="en-US" altLang="zh-TW" sz="1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4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400" i="1"/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400" i="1"/>
                            </m:ctrlPr>
                          </m:mP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i="1"/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400" dirty="0" smtClean="0"/>
                  <a:t>   </a:t>
                </a:r>
                <a:r>
                  <a:rPr lang="zh-TW" altLang="zh-TW" sz="1400" dirty="0" smtClean="0"/>
                  <a:t>其</a:t>
                </a:r>
                <a:r>
                  <a:rPr lang="zh-TW" altLang="zh-TW" sz="1400" dirty="0"/>
                  <a:t>徵狀解碼表</a:t>
                </a:r>
                <a:r>
                  <a:rPr lang="zh-TW" altLang="zh-TW" sz="1400" dirty="0" smtClean="0"/>
                  <a:t>為</a:t>
                </a:r>
                <a:r>
                  <a:rPr lang="zh-TW" altLang="en-US" sz="1400" dirty="0" smtClean="0"/>
                  <a:t> </a:t>
                </a:r>
                <a:r>
                  <a:rPr lang="en-US" altLang="zh-TW" sz="1400" dirty="0"/>
                  <a:t/>
                </a:r>
                <a:br>
                  <a:rPr lang="en-US" altLang="zh-TW" sz="1400" dirty="0"/>
                </a:br>
                <a:r>
                  <a:rPr lang="en-US" altLang="zh-TW" sz="1800" dirty="0" smtClean="0"/>
                  <a:t/>
                </a:r>
                <a:br>
                  <a:rPr lang="en-US" altLang="zh-TW" sz="1800" dirty="0" smtClean="0"/>
                </a:br>
                <a:r>
                  <a:rPr lang="zh-TW" altLang="zh-TW" sz="1600" dirty="0"/>
                  <a:t>假設其掩護序列（</a:t>
                </a:r>
                <a:r>
                  <a:rPr lang="en-US" altLang="zh-TW" sz="1600" dirty="0"/>
                  <a:t>cover sequence</a:t>
                </a:r>
                <a:r>
                  <a:rPr lang="zh-TW" altLang="zh-TW" sz="1600" dirty="0"/>
                  <a:t>）</a:t>
                </a:r>
                <a:r>
                  <a:rPr lang="en-US" altLang="zh-TW" sz="1600" dirty="0"/>
                  <a:t>v</a:t>
                </a:r>
                <a:r>
                  <a:rPr lang="zh-TW" altLang="zh-TW" sz="1600" dirty="0" smtClean="0"/>
                  <a:t>與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zh-TW" altLang="zh-TW" sz="1600" dirty="0" smtClean="0"/>
                  <a:t>秘密</a:t>
                </a:r>
                <a:r>
                  <a:rPr lang="zh-TW" altLang="zh-TW" sz="1600" dirty="0"/>
                  <a:t>序列（</a:t>
                </a:r>
                <a:r>
                  <a:rPr lang="en-US" altLang="zh-TW" sz="1600" dirty="0"/>
                  <a:t>secret sequence</a:t>
                </a:r>
                <a:r>
                  <a:rPr lang="zh-TW" altLang="zh-TW" sz="1600" dirty="0"/>
                  <a:t>） </a:t>
                </a:r>
                <a:r>
                  <a:rPr lang="en-US" altLang="zh-TW" sz="1600" dirty="0"/>
                  <a:t>m</a:t>
                </a:r>
                <a:r>
                  <a:rPr lang="zh-TW" altLang="zh-TW" sz="1600" dirty="0" smtClean="0"/>
                  <a:t>為</a:t>
                </a:r>
                <a:r>
                  <a:rPr lang="zh-TW" altLang="en-US" sz="1600" dirty="0"/>
                  <a:t> </a:t>
                </a:r>
                <a:r>
                  <a:rPr lang="zh-TW" altLang="en-US" sz="1600" dirty="0" smtClean="0"/>
                  <a:t>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v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r>
                          <a:rPr lang="en-US" altLang="zh-TW" sz="1600" i="0">
                            <a:solidFill>
                              <a:srgbClr val="7030A0"/>
                            </a:solidFill>
                          </a:rPr>
                          <m:t>1011001</m:t>
                        </m:r>
                      </m:e>
                    </m:d>
                  </m:oMath>
                </a14:m>
                <a:r>
                  <a:rPr lang="zh-TW" altLang="zh-TW" sz="1600" dirty="0">
                    <a:solidFill>
                      <a:srgbClr val="7030A0"/>
                    </a:solidFill>
                  </a:rPr>
                  <a:t>　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m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r>
                          <a:rPr lang="en-US" altLang="zh-TW" sz="1600" i="0">
                            <a:solidFill>
                              <a:srgbClr val="7030A0"/>
                            </a:solidFill>
                          </a:rPr>
                          <m:t>101</m:t>
                        </m:r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zh-TW" altLang="zh-TW" sz="1600" dirty="0"/>
                  <a:t>步驟</a:t>
                </a:r>
                <a:r>
                  <a:rPr lang="en-US" altLang="zh-TW" sz="1600" dirty="0"/>
                  <a:t>1</a:t>
                </a:r>
                <a:r>
                  <a:rPr lang="zh-TW" altLang="zh-TW" sz="1600" dirty="0"/>
                  <a:t>：將掩護序列</a:t>
                </a:r>
                <a:r>
                  <a:rPr lang="en-US" altLang="zh-TW" sz="1600" dirty="0"/>
                  <a:t> v </a:t>
                </a:r>
                <a:r>
                  <a:rPr lang="zh-TW" altLang="zh-TW" sz="1600" dirty="0"/>
                  <a:t>乘以轉置後之同位查核矩陣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/>
                        </m:ctrlPr>
                      </m:sSupPr>
                      <m:e>
                        <m:r>
                          <a:rPr lang="en-US" altLang="zh-TW" sz="1600" i="1"/>
                          <m:t>𝐻</m:t>
                        </m:r>
                      </m:e>
                      <m:sup>
                        <m:r>
                          <a:rPr lang="en-US" altLang="zh-TW" sz="1600" i="1"/>
                          <m:t>𝑇</m:t>
                        </m:r>
                      </m:sup>
                    </m:sSup>
                    <m:r>
                      <a:rPr lang="en-US" altLang="zh-TW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600" dirty="0" smtClean="0"/>
                  <a:t> 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v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𝐻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1600" baseline="300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110</m:t>
                        </m:r>
                      </m:e>
                    </m:d>
                    <m:r>
                      <a:rPr lang="en-US" altLang="zh-TW" sz="16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600" b="0" dirty="0" smtClean="0">
                    <a:solidFill>
                      <a:srgbClr val="7030A0"/>
                    </a:solidFill>
                  </a:rPr>
                  <a:t/>
                </a:r>
                <a:br>
                  <a:rPr lang="en-US" altLang="zh-TW" sz="1600" b="0" dirty="0" smtClean="0">
                    <a:solidFill>
                      <a:srgbClr val="7030A0"/>
                    </a:solidFill>
                  </a:rPr>
                </a:br>
                <a:r>
                  <a:rPr lang="zh-TW" altLang="zh-TW" sz="1600" dirty="0" smtClean="0"/>
                  <a:t>步驟</a:t>
                </a:r>
                <a:r>
                  <a:rPr lang="en-US" altLang="zh-TW" sz="1600" dirty="0"/>
                  <a:t>2</a:t>
                </a:r>
                <a:r>
                  <a:rPr lang="zh-TW" altLang="zh-TW" sz="1600" dirty="0"/>
                  <a:t>：將步驟</a:t>
                </a:r>
                <a:r>
                  <a:rPr lang="en-US" altLang="zh-TW" sz="1600" dirty="0"/>
                  <a:t>1</a:t>
                </a:r>
                <a:r>
                  <a:rPr lang="zh-TW" altLang="zh-TW" sz="1600" dirty="0"/>
                  <a:t>之結果加上秘密序列 </a:t>
                </a:r>
                <a:r>
                  <a:rPr lang="en-US" altLang="zh-TW" sz="1600" dirty="0" smtClean="0"/>
                  <a:t>m</a:t>
                </a:r>
                <a:r>
                  <a:rPr lang="en-US" altLang="zh-TW" sz="1600" dirty="0"/>
                  <a:t> </a:t>
                </a:r>
                <a:r>
                  <a:rPr lang="en-US" altLang="zh-TW" sz="160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110</m:t>
                        </m:r>
                      </m:e>
                    </m:d>
                  </m:oMath>
                </a14:m>
                <a:r>
                  <a:rPr lang="en-US" altLang="zh-TW" sz="1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zh-TW" altLang="zh-TW" sz="1600" dirty="0" smtClean="0">
                    <a:solidFill>
                      <a:srgbClr val="7030A0"/>
                    </a:solidFill>
                  </a:rPr>
                  <a:t>⊕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101</m:t>
                        </m:r>
                      </m:e>
                    </m:d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011</m:t>
                        </m:r>
                      </m:e>
                    </m:d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 smtClean="0">
                    <a:solidFill>
                      <a:srgbClr val="7030A0"/>
                    </a:solidFill>
                  </a:rPr>
                  <a:t/>
                </a:r>
                <a:br>
                  <a:rPr lang="en-US" altLang="zh-TW" sz="1600" dirty="0" smtClean="0">
                    <a:solidFill>
                      <a:srgbClr val="7030A0"/>
                    </a:solidFill>
                  </a:rPr>
                </a:br>
                <a:r>
                  <a:rPr lang="zh-TW" altLang="zh-TW" sz="1600" dirty="0" smtClean="0"/>
                  <a:t>步驟</a:t>
                </a:r>
                <a:r>
                  <a:rPr lang="en-US" altLang="zh-TW" sz="1600" dirty="0"/>
                  <a:t>3</a:t>
                </a:r>
                <a:r>
                  <a:rPr lang="zh-TW" altLang="zh-TW" sz="1600" dirty="0"/>
                  <a:t>：步驟</a:t>
                </a:r>
                <a:r>
                  <a:rPr lang="en-US" altLang="zh-TW" sz="1600" dirty="0"/>
                  <a:t>2</a:t>
                </a:r>
                <a:r>
                  <a:rPr lang="zh-TW" altLang="zh-TW" sz="1600" dirty="0"/>
                  <a:t>之結果對應陪集領項</a:t>
                </a:r>
                <a:r>
                  <a:rPr lang="en-US" altLang="zh-TW" sz="1600" dirty="0"/>
                  <a:t>e</a:t>
                </a:r>
                <a:r>
                  <a:rPr lang="zh-TW" altLang="zh-TW" sz="1600" dirty="0" smtClean="0"/>
                  <a:t>為</a:t>
                </a:r>
                <a:r>
                  <a:rPr lang="en-US" altLang="zh-TW" sz="1600" dirty="0" smtClean="0"/>
                  <a:t>    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e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0000100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zh-TW" altLang="zh-TW" sz="1600" dirty="0"/>
                  <a:t>步驟</a:t>
                </a:r>
                <a:r>
                  <a:rPr lang="en-US" altLang="zh-TW" sz="1600" dirty="0"/>
                  <a:t>4</a:t>
                </a:r>
                <a:r>
                  <a:rPr lang="zh-TW" altLang="zh-TW" sz="1600" dirty="0"/>
                  <a:t>：掩護序列</a:t>
                </a:r>
                <a:r>
                  <a:rPr lang="en-US" altLang="zh-TW" sz="1600" dirty="0"/>
                  <a:t> v </a:t>
                </a:r>
                <a:r>
                  <a:rPr lang="zh-TW" altLang="zh-TW" sz="1600" dirty="0"/>
                  <a:t>加上陪集領項</a:t>
                </a:r>
                <a:r>
                  <a:rPr lang="en-US" altLang="zh-TW" sz="1600" dirty="0"/>
                  <a:t> e </a:t>
                </a:r>
                <a:r>
                  <a:rPr lang="zh-TW" altLang="zh-TW" sz="1600" dirty="0"/>
                  <a:t>，得到經藏密後欲傳送之資料序列（</a:t>
                </a:r>
                <a:r>
                  <a:rPr lang="en-US" altLang="zh-TW" sz="1600" dirty="0"/>
                  <a:t>data sequence</a:t>
                </a:r>
                <a:r>
                  <a:rPr lang="zh-TW" altLang="zh-TW" sz="1600" dirty="0"/>
                  <a:t>）</a:t>
                </a:r>
                <a:r>
                  <a:rPr lang="en-US" altLang="zh-TW" sz="1600" dirty="0"/>
                  <a:t> v </a:t>
                </a:r>
                <a:r>
                  <a:rPr lang="zh-TW" altLang="zh-TW" sz="1600" i="1" dirty="0" smtClean="0"/>
                  <a:t>′。</a:t>
                </a:r>
                <a:r>
                  <a:rPr lang="en-US" altLang="zh-TW" sz="1600" dirty="0"/>
                  <a:t> </a:t>
                </a:r>
                <a:r>
                  <a:rPr lang="en-US" altLang="zh-TW" sz="1600" dirty="0" smtClean="0"/>
                  <a:t>   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v </a:t>
                </a:r>
                <a:r>
                  <a:rPr lang="zh-TW" altLang="zh-TW" sz="1600" dirty="0">
                    <a:solidFill>
                      <a:srgbClr val="7030A0"/>
                    </a:solidFill>
                  </a:rPr>
                  <a:t>⊕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e = v ′ </a:t>
                </a:r>
                <a:r>
                  <a:rPr lang="zh-TW" altLang="zh-TW" sz="1600" dirty="0">
                    <a:solidFill>
                      <a:srgbClr val="7030A0"/>
                    </a:solidFill>
                  </a:rPr>
                  <a:t>→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1011001</m:t>
                        </m:r>
                      </m:e>
                    </m:d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:r>
                  <a:rPr lang="zh-TW" altLang="zh-TW" sz="1600" dirty="0">
                    <a:solidFill>
                      <a:srgbClr val="7030A0"/>
                    </a:solidFill>
                  </a:rPr>
                  <a:t>⊕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0000100</m:t>
                        </m:r>
                      </m:e>
                    </m:d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=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1011</m:t>
                        </m:r>
                        <m:r>
                          <a:rPr lang="en-US" altLang="zh-TW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101</m:t>
                        </m:r>
                      </m:e>
                    </m:d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   </a:t>
                </a:r>
                <a:r>
                  <a:rPr lang="zh-TW" altLang="zh-TW" sz="1600" dirty="0" smtClean="0"/>
                  <a:t>完成</a:t>
                </a:r>
                <a:r>
                  <a:rPr lang="zh-TW" altLang="zh-TW" sz="1600" dirty="0"/>
                  <a:t>藏密</a:t>
                </a:r>
                <a:r>
                  <a:rPr lang="zh-TW" altLang="zh-TW" sz="1600" dirty="0" smtClean="0"/>
                  <a:t>。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zh-TW" altLang="en-US" sz="1600" dirty="0" smtClean="0"/>
                  <a:t>讀取秘密序列 </a:t>
                </a:r>
                <a:r>
                  <a:rPr lang="en-US" altLang="zh-TW" sz="1600" dirty="0" smtClean="0"/>
                  <a:t>m</a:t>
                </a:r>
                <a:r>
                  <a:rPr lang="zh-TW" altLang="en-US" sz="1600" dirty="0" smtClean="0"/>
                  <a:t> ：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zh-TW" altLang="zh-TW" sz="1600" dirty="0"/>
                  <a:t>將資料序列</a:t>
                </a:r>
                <a:r>
                  <a:rPr lang="en-US" altLang="zh-TW" sz="1600" dirty="0"/>
                  <a:t> </a:t>
                </a:r>
                <a:r>
                  <a:rPr lang="en-US" altLang="zh-TW" sz="1600" i="1" dirty="0"/>
                  <a:t>v </a:t>
                </a:r>
                <a:r>
                  <a:rPr lang="zh-TW" altLang="zh-TW" sz="1600" i="1" dirty="0"/>
                  <a:t>′ </a:t>
                </a:r>
                <a:r>
                  <a:rPr lang="zh-TW" altLang="zh-TW" sz="1600" dirty="0"/>
                  <a:t>乘以轉置後之同位查核矩陣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/>
                        </m:ctrlPr>
                      </m:sSupPr>
                      <m:e>
                        <m:r>
                          <a:rPr lang="en-US" altLang="zh-TW" sz="1600" i="1"/>
                          <m:t>𝐻</m:t>
                        </m:r>
                      </m:e>
                      <m:sup>
                        <m:r>
                          <a:rPr lang="en-US" altLang="zh-TW" sz="1600" i="1"/>
                          <m:t>𝑇</m:t>
                        </m:r>
                      </m:sup>
                    </m:sSup>
                  </m:oMath>
                </a14:m>
                <a:r>
                  <a:rPr lang="zh-TW" altLang="zh-TW" sz="1600" dirty="0"/>
                  <a:t>即得到秘密序列</a:t>
                </a:r>
                <a:r>
                  <a:rPr lang="en-US" altLang="zh-TW" sz="1600" dirty="0"/>
                  <a:t>m</a:t>
                </a:r>
                <a:r>
                  <a:rPr lang="zh-TW" altLang="zh-TW" sz="1600" i="1" dirty="0" smtClean="0"/>
                  <a:t>。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 smtClean="0">
                    <a:solidFill>
                      <a:srgbClr val="7030A0"/>
                    </a:solidFill>
                  </a:rPr>
                  <a:t>v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′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𝐻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 = m → </a:t>
                </a:r>
                <a:r>
                  <a:rPr lang="en-US" altLang="zh-TW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101</m:t>
                        </m:r>
                        <m:r>
                          <a:rPr lang="en-US" altLang="zh-TW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1101</m:t>
                        </m:r>
                      </m:e>
                    </m:d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</a:rPr>
                        </m:ctrlPr>
                      </m:sSupPr>
                      <m:e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𝐻</m:t>
                        </m:r>
                      </m:e>
                      <m:sup>
                        <m:r>
                          <a:rPr lang="en-US" altLang="zh-TW" sz="1600" i="1">
                            <a:solidFill>
                              <a:srgbClr val="7030A0"/>
                            </a:solidFill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1600" dirty="0">
                    <a:solidFill>
                      <a:srgbClr val="7030A0"/>
                    </a:solidFill>
                  </a:rPr>
                  <a:t>  =</a:t>
                </a:r>
                <a:r>
                  <a:rPr lang="zh-TW" altLang="zh-TW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101</m:t>
                        </m:r>
                      </m:e>
                    </m:d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568952" cy="4968552"/>
              </a:xfrm>
              <a:blipFill rotWithShape="1">
                <a:blip r:embed="rId2"/>
                <a:stretch>
                  <a:fillRect t="-1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95" y="1412776"/>
            <a:ext cx="1800200" cy="226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and disadvantage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0725"/>
          </a:xfrm>
        </p:spPr>
        <p:txBody>
          <a:bodyPr/>
          <a:lstStyle/>
          <a:p>
            <a:r>
              <a:rPr lang="zh-TW" altLang="en-US" sz="2400" dirty="0" smtClean="0"/>
              <a:t>優點：欲</a:t>
            </a:r>
            <a:r>
              <a:rPr lang="zh-TW" altLang="en-US" sz="2400" dirty="0"/>
              <a:t>藏入</a:t>
            </a:r>
            <a:r>
              <a:rPr lang="en-US" altLang="zh-TW" sz="2400" dirty="0"/>
              <a:t>3 bits </a:t>
            </a:r>
            <a:r>
              <a:rPr lang="zh-TW" altLang="en-US" sz="2400" dirty="0"/>
              <a:t>的秘密訊息，只需對於</a:t>
            </a:r>
            <a:r>
              <a:rPr lang="en-US" altLang="zh-TW" sz="2400" dirty="0"/>
              <a:t>7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bits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(data:4 + parity:3)</a:t>
            </a:r>
            <a:r>
              <a:rPr lang="zh-TW" altLang="en-US" sz="2400" dirty="0" smtClean="0"/>
              <a:t> 的掩護序列更</a:t>
            </a:r>
            <a:r>
              <a:rPr lang="zh-TW" altLang="en-US" sz="2400" dirty="0"/>
              <a:t>改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 bit</a:t>
            </a:r>
            <a:r>
              <a:rPr lang="zh-TW" altLang="en-US" sz="2400" dirty="0" smtClean="0"/>
              <a:t> 。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  <a:p>
            <a:r>
              <a:rPr lang="zh-TW" altLang="en-US" sz="2400" dirty="0" smtClean="0"/>
              <a:t>缺點：</a:t>
            </a:r>
            <a:r>
              <a:rPr lang="zh-TW" altLang="en-US" sz="2400" dirty="0"/>
              <a:t>線性區</a:t>
            </a:r>
            <a:r>
              <a:rPr lang="zh-TW" altLang="en-US" sz="2400" dirty="0" smtClean="0"/>
              <a:t>塊碼若是 </a:t>
            </a:r>
            <a:r>
              <a:rPr lang="en-US" altLang="zh-TW" sz="2400" dirty="0" smtClean="0"/>
              <a:t>bits</a:t>
            </a:r>
            <a:r>
              <a:rPr lang="zh-TW" altLang="en-US" sz="2400" dirty="0" smtClean="0"/>
              <a:t> 數更多，例如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bits</a:t>
            </a:r>
            <a:r>
              <a:rPr lang="zh-TW" altLang="en-US" sz="2400" dirty="0" smtClean="0"/>
              <a:t>則空間中會存在 </a:t>
            </a:r>
            <a:r>
              <a:rPr lang="en-US" altLang="zh-TW" sz="2400" dirty="0" smtClean="0"/>
              <a:t>2</a:t>
            </a:r>
            <a:r>
              <a:rPr lang="en-US" altLang="zh-TW" sz="2400" baseline="30000" dirty="0" smtClean="0"/>
              <a:t>10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個向量，影響效能。</a:t>
            </a:r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其他錯誤更正碼也可以用來做資訊隱藏，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例如：</a:t>
            </a:r>
            <a:r>
              <a:rPr lang="en-US" altLang="zh-TW" sz="2400" dirty="0" smtClean="0"/>
              <a:t>BCH-code, Turbo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code, </a:t>
            </a:r>
            <a:r>
              <a:rPr lang="en-US" altLang="zh-TW" sz="2400" dirty="0" smtClean="0"/>
              <a:t>Convolutional code</a:t>
            </a:r>
          </a:p>
        </p:txBody>
      </p:sp>
    </p:spTree>
    <p:extLst>
      <p:ext uri="{BB962C8B-B14F-4D97-AF65-F5344CB8AC3E}">
        <p14:creationId xmlns:p14="http://schemas.microsoft.com/office/powerpoint/2010/main" val="13946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Linear block code</a:t>
            </a:r>
            <a:r>
              <a:rPr lang="zh-TW" altLang="en-US" sz="2400" dirty="0" smtClean="0"/>
              <a:t> ─ </a:t>
            </a:r>
            <a:r>
              <a:rPr lang="en-US" altLang="zh-TW" sz="2400" dirty="0">
                <a:hlinkClick r:id="rId2"/>
              </a:rPr>
              <a:t>http://cnx.org/content/m18174/1.3</a:t>
            </a:r>
            <a:r>
              <a:rPr lang="en-US" altLang="zh-TW" sz="2400" dirty="0" smtClean="0">
                <a:hlinkClick r:id="rId2"/>
              </a:rPr>
              <a:t>/</a:t>
            </a:r>
            <a:endParaRPr lang="en-US" altLang="zh-TW" sz="2400" dirty="0" smtClean="0"/>
          </a:p>
          <a:p>
            <a:r>
              <a:rPr lang="en-US" altLang="zh-TW" sz="2400" dirty="0"/>
              <a:t>Shu Lin and Daniel J. Costello,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“</a:t>
            </a:r>
            <a:r>
              <a:rPr lang="en-US" altLang="zh-TW" sz="2400" dirty="0"/>
              <a:t>Error Control Coding – Fundamentals and Applications,” </a:t>
            </a:r>
            <a:r>
              <a:rPr lang="en-US" altLang="zh-TW" sz="2400" dirty="0" smtClean="0"/>
              <a:t>Second </a:t>
            </a:r>
            <a:r>
              <a:rPr lang="en-US" altLang="zh-TW" sz="2400" dirty="0"/>
              <a:t>Edition, 2004. (</a:t>
            </a:r>
            <a:r>
              <a:rPr lang="zh-TW" altLang="en-US" sz="2400" dirty="0"/>
              <a:t>歐亞書局代理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r>
              <a:rPr lang="en-US" sz="2400" dirty="0"/>
              <a:t>Todd K. Moon, “Error Correction Coding – Mathematical Methods and Algorithms” 2005. (</a:t>
            </a:r>
            <a:r>
              <a:rPr lang="zh-TW" altLang="en-US" sz="2400" dirty="0"/>
              <a:t>全華科技圖書代理</a:t>
            </a:r>
            <a:r>
              <a:rPr lang="en-US" altLang="zh-TW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37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Linear block </a:t>
            </a:r>
            <a:r>
              <a:rPr lang="en-US" altLang="zh-TW" dirty="0"/>
              <a:t>c</a:t>
            </a:r>
            <a:r>
              <a:rPr lang="en-US" altLang="zh-TW" dirty="0" smtClean="0"/>
              <a:t>ode</a:t>
            </a:r>
          </a:p>
          <a:p>
            <a:r>
              <a:rPr lang="en-US" altLang="zh-TW" dirty="0" smtClean="0"/>
              <a:t>Construct the matrix</a:t>
            </a:r>
          </a:p>
          <a:p>
            <a:r>
              <a:rPr lang="en-US" altLang="zh-TW" dirty="0" smtClean="0"/>
              <a:t>Error </a:t>
            </a:r>
            <a:r>
              <a:rPr lang="en-US" altLang="zh-TW" dirty="0" smtClean="0"/>
              <a:t>correction</a:t>
            </a:r>
          </a:p>
          <a:p>
            <a:r>
              <a:rPr lang="en-US" altLang="zh-TW"/>
              <a:t>(7,4) </a:t>
            </a:r>
            <a:r>
              <a:rPr lang="en-US" altLang="zh-TW"/>
              <a:t>Standard </a:t>
            </a:r>
            <a:r>
              <a:rPr lang="en-US" altLang="zh-TW" smtClean="0"/>
              <a:t>array</a:t>
            </a:r>
            <a:endParaRPr lang="en-US" altLang="zh-TW" dirty="0" smtClean="0"/>
          </a:p>
          <a:p>
            <a:r>
              <a:rPr lang="en-US" altLang="zh-TW" dirty="0" smtClean="0"/>
              <a:t>Steganography</a:t>
            </a:r>
            <a:r>
              <a:rPr lang="zh-TW" altLang="en-US" dirty="0"/>
              <a:t> </a:t>
            </a:r>
            <a:r>
              <a:rPr lang="en-US" altLang="zh-TW" dirty="0" smtClean="0"/>
              <a:t>process</a:t>
            </a:r>
          </a:p>
          <a:p>
            <a:r>
              <a:rPr lang="en-US" altLang="zh-TW" dirty="0" smtClean="0"/>
              <a:t>Advantage </a:t>
            </a:r>
            <a:r>
              <a:rPr lang="en-US" altLang="zh-TW" dirty="0" smtClean="0"/>
              <a:t>and disadvantage</a:t>
            </a:r>
          </a:p>
          <a:p>
            <a:r>
              <a:rPr lang="en-US" altLang="zh-TW" dirty="0" smtClean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5502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 smtClean="0"/>
              <a:t>block </a:t>
            </a:r>
            <a:r>
              <a:rPr lang="en-US" altLang="zh-TW" dirty="0"/>
              <a:t>c</a:t>
            </a:r>
            <a:r>
              <a:rPr lang="en-US" altLang="zh-TW" dirty="0" smtClean="0"/>
              <a:t>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968775" cy="4824536"/>
          </a:xfrm>
        </p:spPr>
      </p:pic>
    </p:spTree>
    <p:extLst>
      <p:ext uri="{BB962C8B-B14F-4D97-AF65-F5344CB8AC3E}">
        <p14:creationId xmlns:p14="http://schemas.microsoft.com/office/powerpoint/2010/main" val="5421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the matrix (1/3)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4530725"/>
              </a:xfrm>
            </p:spPr>
            <p:txBody>
              <a:bodyPr/>
              <a:lstStyle/>
              <a:p>
                <a:r>
                  <a:rPr lang="zh-TW" altLang="en-US" sz="2000" dirty="0"/>
                  <a:t>假設一個碼向量（</a:t>
                </a:r>
                <a:r>
                  <a:rPr lang="en-US" altLang="zh-TW" sz="2000" dirty="0"/>
                  <a:t>code vectors</a:t>
                </a:r>
                <a:r>
                  <a:rPr lang="zh-TW" altLang="en-US" sz="2000" dirty="0"/>
                  <a:t>）之長度為 </a:t>
                </a:r>
                <a:r>
                  <a:rPr lang="en-US" altLang="zh-TW" sz="2000" dirty="0"/>
                  <a:t>7</a:t>
                </a:r>
                <a:r>
                  <a:rPr lang="zh-TW" altLang="en-US" sz="2000" dirty="0"/>
                  <a:t>，且每個位元在 </a:t>
                </a:r>
                <a:r>
                  <a:rPr lang="en-US" altLang="zh-TW" sz="2000" dirty="0"/>
                  <a:t>GF(2)</a:t>
                </a:r>
                <a:r>
                  <a:rPr lang="zh-TW" altLang="en-US" sz="2000" dirty="0"/>
                  <a:t>之中</a:t>
                </a:r>
                <a:r>
                  <a:rPr lang="zh-TW" altLang="en-US" sz="2000" dirty="0" smtClean="0"/>
                  <a:t>，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1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2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3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4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5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6</a:t>
                </a:r>
                <a:r>
                  <a:rPr lang="en-US" altLang="zh-TW" sz="2000" i="1" dirty="0" smtClean="0"/>
                  <a:t>X</a:t>
                </a:r>
                <a:r>
                  <a:rPr lang="en-US" altLang="zh-TW" sz="2000" i="1" baseline="-25000" dirty="0" smtClean="0"/>
                  <a:t>7</a:t>
                </a:r>
              </a:p>
              <a:p>
                <a:r>
                  <a:rPr lang="zh-TW" altLang="zh-TW" sz="2000" dirty="0" smtClean="0"/>
                  <a:t>上</a:t>
                </a:r>
                <a:r>
                  <a:rPr lang="zh-TW" altLang="zh-TW" sz="2000" dirty="0"/>
                  <a:t>式共有</a:t>
                </a:r>
                <a:r>
                  <a:rPr lang="en-US" altLang="zh-TW" sz="2000" dirty="0"/>
                  <a:t>2</a:t>
                </a:r>
                <a:r>
                  <a:rPr lang="en-US" altLang="zh-TW" sz="2000" baseline="30000" dirty="0"/>
                  <a:t>7</a:t>
                </a:r>
                <a:r>
                  <a:rPr lang="zh-TW" altLang="zh-TW" sz="2000" dirty="0"/>
                  <a:t>個向量。此外我們把上述長度為</a:t>
                </a:r>
                <a:r>
                  <a:rPr lang="en-US" altLang="zh-TW" sz="2000" dirty="0"/>
                  <a:t>7</a:t>
                </a:r>
                <a:r>
                  <a:rPr lang="zh-TW" altLang="zh-TW" sz="2000" dirty="0"/>
                  <a:t>的碼向量加上三個加法的限制</a:t>
                </a:r>
                <a:r>
                  <a:rPr lang="zh-TW" altLang="zh-TW" sz="2000" dirty="0" smtClean="0"/>
                  <a:t>條件：</a:t>
                </a:r>
                <a:r>
                  <a:rPr lang="en-US" altLang="zh-TW" sz="2000" dirty="0"/>
                  <a:t/>
                </a:r>
                <a:br>
                  <a:rPr lang="en-US" altLang="zh-TW" sz="2000" dirty="0"/>
                </a:br>
                <a:r>
                  <a:rPr lang="en-US" altLang="zh-TW" sz="1800" i="1" dirty="0" smtClean="0"/>
                  <a:t>A</a:t>
                </a:r>
                <a:r>
                  <a:rPr lang="zh-TW" altLang="zh-TW" sz="1800" i="1" dirty="0"/>
                  <a:t>：　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4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5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6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7 </a:t>
                </a:r>
                <a:r>
                  <a:rPr lang="en-US" altLang="zh-TW" sz="1800" dirty="0"/>
                  <a:t>= 0</a:t>
                </a:r>
                <a:r>
                  <a:rPr lang="en-US" altLang="zh-TW" sz="1800" i="1" dirty="0"/>
                  <a:t/>
                </a:r>
                <a:br>
                  <a:rPr lang="en-US" altLang="zh-TW" sz="1800" i="1" dirty="0"/>
                </a:br>
                <a:r>
                  <a:rPr lang="en-US" altLang="zh-TW" sz="1800" i="1" dirty="0"/>
                  <a:t>B</a:t>
                </a:r>
                <a:r>
                  <a:rPr lang="zh-TW" altLang="zh-TW" sz="1800" i="1" dirty="0"/>
                  <a:t>：　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2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3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6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7</a:t>
                </a:r>
                <a:r>
                  <a:rPr lang="en-US" altLang="zh-TW" sz="1800" i="1" dirty="0"/>
                  <a:t> </a:t>
                </a:r>
                <a:r>
                  <a:rPr lang="en-US" altLang="zh-TW" sz="1800" dirty="0"/>
                  <a:t>= 0</a:t>
                </a:r>
                <a:r>
                  <a:rPr lang="en-US" altLang="zh-TW" sz="1800" i="1" dirty="0"/>
                  <a:t/>
                </a:r>
                <a:br>
                  <a:rPr lang="en-US" altLang="zh-TW" sz="1800" i="1" dirty="0"/>
                </a:br>
                <a:r>
                  <a:rPr lang="en-US" altLang="zh-TW" sz="1800" i="1" dirty="0"/>
                  <a:t>C</a:t>
                </a:r>
                <a:r>
                  <a:rPr lang="zh-TW" altLang="zh-TW" sz="1800" i="1" dirty="0"/>
                  <a:t>：　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1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3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5</a:t>
                </a:r>
                <a:r>
                  <a:rPr lang="zh-TW" altLang="zh-TW" sz="1800" dirty="0"/>
                  <a:t>⊕</a:t>
                </a:r>
                <a:r>
                  <a:rPr lang="en-US" altLang="zh-TW" sz="1800" i="1" dirty="0"/>
                  <a:t>X</a:t>
                </a:r>
                <a:r>
                  <a:rPr lang="en-US" altLang="zh-TW" sz="1800" i="1" baseline="-25000" dirty="0"/>
                  <a:t>7</a:t>
                </a:r>
                <a:r>
                  <a:rPr lang="en-US" altLang="zh-TW" sz="1800" i="1" dirty="0"/>
                  <a:t> </a:t>
                </a:r>
                <a:r>
                  <a:rPr lang="en-US" altLang="zh-TW" sz="1800" dirty="0"/>
                  <a:t>= </a:t>
                </a:r>
                <a:r>
                  <a:rPr lang="en-US" altLang="zh-TW" sz="1800" dirty="0" smtClean="0"/>
                  <a:t>0</a:t>
                </a:r>
                <a:br>
                  <a:rPr lang="en-US" altLang="zh-TW" sz="1800" dirty="0" smtClean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8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8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TW" altLang="zh-TW" sz="1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TW" altLang="zh-TW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TW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zh-TW" sz="1800" dirty="0"/>
              </a:p>
              <a:p>
                <a:endParaRPr lang="zh-TW" altLang="zh-TW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4530725"/>
              </a:xfrm>
              <a:blipFill rotWithShape="1">
                <a:blip r:embed="rId2"/>
                <a:stretch>
                  <a:fillRect l="-74" t="-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2040" y="3284984"/>
                <a:ext cx="4067944" cy="193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zh-TW" dirty="0"/>
                  <a:t>上式則可以寫成</a:t>
                </a:r>
                <a:r>
                  <a:rPr lang="en-US" altLang="zh-TW" dirty="0" err="1"/>
                  <a:t>Hx</a:t>
                </a:r>
                <a:r>
                  <a:rPr lang="en-US" altLang="zh-TW" dirty="0"/>
                  <a:t> = 0</a:t>
                </a:r>
                <a:r>
                  <a:rPr lang="zh-TW" altLang="zh-TW" dirty="0" smtClean="0"/>
                  <a:t>，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zh-TW" dirty="0" smtClean="0"/>
                  <a:t>其中</a:t>
                </a:r>
                <a:r>
                  <a:rPr lang="en-US" altLang="zh-TW" b="1" dirty="0"/>
                  <a:t>x</a:t>
                </a:r>
                <a:r>
                  <a:rPr lang="en-US" altLang="zh-TW" dirty="0"/>
                  <a:t> = (X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, X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, </a:t>
                </a:r>
                <a:r>
                  <a:rPr lang="zh-TW" altLang="zh-TW" dirty="0"/>
                  <a:t>…</a:t>
                </a:r>
                <a:r>
                  <a:rPr lang="en-US" altLang="zh-TW" dirty="0"/>
                  <a:t>, X</a:t>
                </a:r>
                <a:r>
                  <a:rPr lang="en-US" altLang="zh-TW" baseline="-25000" dirty="0"/>
                  <a:t>7</a:t>
                </a:r>
                <a:r>
                  <a:rPr lang="en-US" altLang="zh-TW" dirty="0"/>
                  <a:t> )</a:t>
                </a:r>
                <a:r>
                  <a:rPr lang="zh-TW" altLang="zh-TW" dirty="0" smtClean="0"/>
                  <a:t>。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zh-TW" dirty="0" smtClean="0"/>
                  <a:t>經由</a:t>
                </a:r>
                <a:r>
                  <a:rPr lang="zh-TW" altLang="zh-TW" dirty="0"/>
                  <a:t>簡單的行置換可得系統化型式（</a:t>
                </a:r>
                <a:r>
                  <a:rPr lang="en-US" altLang="zh-TW" dirty="0"/>
                  <a:t>systematic form</a:t>
                </a:r>
                <a:r>
                  <a:rPr lang="zh-TW" altLang="zh-TW" dirty="0"/>
                  <a:t>）之</a:t>
                </a:r>
                <a:r>
                  <a:rPr lang="en-US" altLang="zh-TW" i="1" dirty="0" smtClean="0"/>
                  <a:t>H</a:t>
                </a:r>
                <a:r>
                  <a:rPr lang="en-US" altLang="zh-TW" i="1" baseline="-25000" dirty="0" smtClean="0"/>
                  <a:t>S</a:t>
                </a:r>
                <a:br>
                  <a:rPr lang="en-US" altLang="zh-TW" i="1" baseline="-25000" dirty="0" smtClean="0"/>
                </a:br>
                <a:r>
                  <a:rPr lang="en-US" altLang="zh-TW" i="1" dirty="0" err="1"/>
                  <a:t>H</a:t>
                </a:r>
                <a:r>
                  <a:rPr lang="en-US" altLang="zh-TW" i="1" baseline="-25000" dirty="0" err="1"/>
                  <a:t>S</a:t>
                </a:r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84984"/>
                <a:ext cx="4067944" cy="1932901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the matrix (2/3)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4530725"/>
              </a:xfrm>
            </p:spPr>
            <p:txBody>
              <a:bodyPr/>
              <a:lstStyle/>
              <a:p>
                <a:r>
                  <a:rPr lang="en-US" altLang="zh-TW" sz="2000" i="1" dirty="0" smtClean="0"/>
                  <a:t>H</a:t>
                </a:r>
                <a:r>
                  <a:rPr lang="en-US" altLang="zh-TW" sz="2000" i="1" baseline="-25000" dirty="0" err="1"/>
                  <a:t>S</a:t>
                </a:r>
                <a:r>
                  <a:rPr lang="en-US" altLang="zh-TW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zh-TW" sz="2000" dirty="0"/>
                  <a:t>對於 </a:t>
                </a:r>
                <a:r>
                  <a:rPr lang="en-US" altLang="zh-TW" sz="2000" i="1" dirty="0"/>
                  <a:t>H</a:t>
                </a:r>
                <a:r>
                  <a:rPr lang="en-US" altLang="zh-TW" sz="2000" i="1" baseline="-25000" dirty="0"/>
                  <a:t>S</a:t>
                </a:r>
                <a:r>
                  <a:rPr lang="en-US" altLang="zh-TW" sz="2000" baseline="-25000" dirty="0"/>
                  <a:t> </a:t>
                </a:r>
                <a:r>
                  <a:rPr lang="zh-TW" altLang="zh-TW" sz="2000" dirty="0"/>
                  <a:t>而言，此系統化型式的產生矩陣可簡單的得到系統化的產生矩陣 </a:t>
                </a:r>
                <a:r>
                  <a:rPr lang="en-US" altLang="zh-TW" sz="2000" i="1" dirty="0"/>
                  <a:t>G</a:t>
                </a:r>
                <a:r>
                  <a:rPr lang="en-US" altLang="zh-TW" sz="2000" i="1" baseline="-25000" dirty="0"/>
                  <a:t>S</a:t>
                </a:r>
                <a:r>
                  <a:rPr lang="en-US" altLang="zh-TW" sz="2000" i="1" dirty="0"/>
                  <a:t> </a:t>
                </a:r>
                <a:r>
                  <a:rPr lang="zh-TW" altLang="zh-TW" sz="2000" dirty="0"/>
                  <a:t>，矩陣 </a:t>
                </a:r>
                <a:r>
                  <a:rPr lang="en-US" altLang="zh-TW" sz="2000" i="1" dirty="0"/>
                  <a:t>G</a:t>
                </a:r>
                <a:r>
                  <a:rPr lang="en-US" altLang="zh-TW" sz="2000" i="1" baseline="-25000" dirty="0"/>
                  <a:t>S</a:t>
                </a:r>
                <a:r>
                  <a:rPr lang="en-US" altLang="zh-TW" sz="2000" dirty="0"/>
                  <a:t> </a:t>
                </a:r>
                <a:r>
                  <a:rPr lang="zh-TW" altLang="zh-TW" sz="2000" dirty="0"/>
                  <a:t>與</a:t>
                </a:r>
                <a:r>
                  <a:rPr lang="en-US" altLang="zh-TW" sz="2000" i="1" dirty="0"/>
                  <a:t>H</a:t>
                </a:r>
                <a:r>
                  <a:rPr lang="en-US" altLang="zh-TW" sz="2000" i="1" baseline="-25000" dirty="0"/>
                  <a:t>S</a:t>
                </a:r>
                <a:r>
                  <a:rPr lang="en-US" altLang="zh-TW" sz="2000" dirty="0"/>
                  <a:t> </a:t>
                </a:r>
                <a:r>
                  <a:rPr lang="zh-TW" altLang="zh-TW" sz="2000" dirty="0"/>
                  <a:t>之間的關係式可表示如下</a:t>
                </a:r>
                <a:r>
                  <a:rPr lang="zh-TW" altLang="zh-TW" sz="2000" dirty="0" smtClean="0"/>
                  <a:t>：</a:t>
                </a:r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r>
                  <a:rPr lang="en-US" altLang="zh-TW" sz="2000" dirty="0" smtClean="0"/>
                  <a:t> H</a:t>
                </a:r>
                <a:r>
                  <a:rPr lang="en-US" altLang="zh-TW" sz="2000" baseline="-25000" dirty="0" smtClean="0"/>
                  <a:t>S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000" dirty="0"/>
                  <a:t/>
                </a:r>
                <a:br>
                  <a:rPr lang="en-US" altLang="zh-TW" sz="2000" dirty="0"/>
                </a:br>
                <a:r>
                  <a:rPr lang="en-US" altLang="zh-TW" sz="2000" dirty="0"/>
                  <a:t> G</a:t>
                </a:r>
                <a:r>
                  <a:rPr lang="en-US" altLang="zh-TW" sz="2000" baseline="-25000" dirty="0"/>
                  <a:t>S</a:t>
                </a:r>
                <a:r>
                  <a:rPr lang="en-US" altLang="zh-TW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/>
                  <a:t>由</a:t>
                </a:r>
                <a:r>
                  <a:rPr lang="en-US" altLang="zh-TW" sz="2000" i="1" dirty="0" smtClean="0"/>
                  <a:t>H</a:t>
                </a:r>
                <a:r>
                  <a:rPr lang="en-US" altLang="zh-TW" sz="2000" i="1" baseline="-25000" dirty="0" smtClean="0"/>
                  <a:t>S</a:t>
                </a:r>
                <a:r>
                  <a:rPr lang="en-US" altLang="zh-TW" sz="2000" dirty="0" smtClean="0"/>
                  <a:t> </a:t>
                </a:r>
                <a:r>
                  <a:rPr lang="zh-TW" altLang="zh-TW" sz="2000" dirty="0" smtClean="0"/>
                  <a:t>可得到 </a:t>
                </a:r>
                <a:r>
                  <a:rPr lang="en-US" altLang="zh-TW" sz="2000" i="1" dirty="0"/>
                  <a:t>G</a:t>
                </a:r>
                <a:r>
                  <a:rPr lang="en-US" altLang="zh-TW" sz="2000" i="1" baseline="-25000" dirty="0"/>
                  <a:t>S</a:t>
                </a:r>
                <a:r>
                  <a:rPr lang="en-US" altLang="zh-TW" sz="2000" dirty="0"/>
                  <a:t> </a:t>
                </a:r>
                <a:r>
                  <a:rPr lang="zh-TW" altLang="zh-TW" sz="2000" dirty="0" smtClean="0"/>
                  <a:t>是</a:t>
                </a:r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r>
                  <a:rPr lang="en-US" altLang="zh-TW" sz="2000" i="1" dirty="0" smtClean="0"/>
                  <a:t>G</a:t>
                </a:r>
                <a:r>
                  <a:rPr lang="en-US" altLang="zh-TW" sz="2000" i="1" baseline="-25000" dirty="0" smtClean="0"/>
                  <a:t>S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2000" i="1">
                            <a:latin typeface="Cambria Math"/>
                          </a:rPr>
                          <m:t>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4530725"/>
              </a:xfrm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9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the matrix (3/3)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568952" cy="5400600"/>
              </a:xfrm>
            </p:spPr>
            <p:txBody>
              <a:bodyPr/>
              <a:lstStyle/>
              <a:p>
                <a:r>
                  <a:rPr lang="en-US" altLang="zh-TW" sz="1600" i="1" dirty="0" smtClean="0"/>
                  <a:t>G</a:t>
                </a:r>
                <a:r>
                  <a:rPr lang="en-US" altLang="zh-TW" sz="16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TW" altLang="zh-TW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600" dirty="0"/>
                  <a:t>    </a:t>
                </a:r>
                <a:r>
                  <a:rPr lang="en-US" altLang="zh-TW" sz="1600" i="1" dirty="0"/>
                  <a:t>H</a:t>
                </a:r>
                <a:r>
                  <a:rPr lang="en-US" altLang="zh-TW" sz="16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zh-TW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n-US" altLang="zh-TW" sz="1600" i="1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zh-TW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endParaRPr lang="en-US" sz="1600" dirty="0" smtClean="0"/>
              </a:p>
              <a:p>
                <a:r>
                  <a:rPr lang="zh-TW" altLang="zh-TW" sz="1600" dirty="0"/>
                  <a:t>可根據上面的矩陣搭配</a:t>
                </a:r>
                <a:r>
                  <a:rPr lang="en-US" altLang="zh-TW" sz="1600" dirty="0"/>
                  <a:t> 4–bit </a:t>
                </a:r>
                <a:r>
                  <a:rPr lang="zh-TW" altLang="zh-TW" sz="1600" dirty="0"/>
                  <a:t>訊息序列產生碼字並建構</a:t>
                </a:r>
                <a:r>
                  <a:rPr lang="zh-TW" altLang="zh-TW" sz="1600" dirty="0" smtClean="0"/>
                  <a:t>出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>(</a:t>
                </a:r>
                <a:r>
                  <a:rPr lang="en-US" altLang="zh-TW" sz="1600" dirty="0"/>
                  <a:t>7,4)</a:t>
                </a:r>
                <a:r>
                  <a:rPr lang="zh-TW" altLang="zh-TW" sz="1600" dirty="0"/>
                  <a:t>標準陣列（</a:t>
                </a:r>
                <a:r>
                  <a:rPr lang="en-US" altLang="zh-TW" sz="1600" dirty="0"/>
                  <a:t>Standard Array</a:t>
                </a:r>
                <a:r>
                  <a:rPr lang="zh-TW" altLang="zh-TW" sz="1600" dirty="0"/>
                  <a:t>），</a:t>
                </a:r>
                <a:r>
                  <a:rPr lang="en-US" altLang="zh-TW" sz="1600" dirty="0"/>
                  <a:t>4-bit</a:t>
                </a:r>
                <a:r>
                  <a:rPr lang="zh-TW" altLang="zh-TW" sz="1600" dirty="0"/>
                  <a:t>訊息序列</a:t>
                </a:r>
                <a:r>
                  <a:rPr lang="en-US" altLang="zh-TW" sz="1600" dirty="0"/>
                  <a:t> u </a:t>
                </a:r>
                <a:r>
                  <a:rPr lang="zh-TW" altLang="zh-TW" sz="1600" dirty="0"/>
                  <a:t>有十六種</a:t>
                </a:r>
                <a:r>
                  <a:rPr lang="zh-TW" altLang="zh-TW" sz="1600" dirty="0" smtClean="0"/>
                  <a:t>型態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zh-TW" altLang="zh-TW" sz="1600" dirty="0" smtClean="0"/>
                  <a:t>（</a:t>
                </a:r>
                <a:r>
                  <a:rPr lang="en-US" altLang="zh-TW" sz="1600" dirty="0"/>
                  <a:t>0000,0001,0010, </a:t>
                </a:r>
                <a:r>
                  <a:rPr lang="zh-TW" altLang="zh-TW" sz="1600" dirty="0"/>
                  <a:t>……</a:t>
                </a:r>
                <a:r>
                  <a:rPr lang="en-US" altLang="zh-TW" sz="1600" dirty="0"/>
                  <a:t>, 1111</a:t>
                </a:r>
                <a:r>
                  <a:rPr lang="zh-TW" altLang="zh-TW" sz="1600" dirty="0"/>
                  <a:t>），碼字</a:t>
                </a:r>
                <a:r>
                  <a:rPr lang="en-US" altLang="zh-TW" sz="1600" b="1" dirty="0"/>
                  <a:t>c</a:t>
                </a:r>
                <a:r>
                  <a:rPr lang="en-US" altLang="zh-TW" sz="1600" dirty="0"/>
                  <a:t> = 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1600" dirty="0" smtClean="0"/>
                  <a:t> 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endParaRPr lang="en-US" sz="1600" dirty="0" smtClean="0"/>
              </a:p>
              <a:p>
                <a:r>
                  <a:rPr lang="zh-TW" altLang="zh-TW" sz="1600" dirty="0"/>
                  <a:t>步驟</a:t>
                </a:r>
                <a:r>
                  <a:rPr lang="en-US" altLang="zh-TW" sz="1600" dirty="0"/>
                  <a:t>1</a:t>
                </a:r>
                <a:r>
                  <a:rPr lang="zh-TW" altLang="zh-TW" sz="1600" dirty="0"/>
                  <a:t>，把十六個碼字</a:t>
                </a:r>
                <a:r>
                  <a:rPr lang="zh-TW" altLang="zh-TW" sz="1600" dirty="0" smtClean="0"/>
                  <a:t>寫下來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endParaRPr lang="en-US" altLang="zh-TW" sz="1800" dirty="0" smtClean="0"/>
              </a:p>
              <a:p>
                <a:r>
                  <a:rPr lang="zh-TW" altLang="zh-TW" sz="1600" dirty="0"/>
                  <a:t>步驟</a:t>
                </a:r>
                <a:r>
                  <a:rPr lang="en-US" altLang="zh-TW" sz="1600" dirty="0"/>
                  <a:t>2</a:t>
                </a:r>
                <a:r>
                  <a:rPr lang="zh-TW" altLang="zh-TW" sz="1600" dirty="0"/>
                  <a:t>，選擇表格第一欄的權重加到第一列碼字中，寫到該碼字</a:t>
                </a:r>
                <a:r>
                  <a:rPr lang="zh-TW" altLang="zh-TW" sz="1600" dirty="0" smtClean="0"/>
                  <a:t>底下</a:t>
                </a:r>
                <a:r>
                  <a:rPr lang="en-US" altLang="zh-TW" sz="1600" dirty="0" smtClean="0"/>
                  <a:t/>
                </a:r>
                <a:br>
                  <a:rPr lang="en-US" altLang="zh-TW" sz="1600" dirty="0" smtClean="0"/>
                </a:br>
                <a:r>
                  <a:rPr lang="en-US" altLang="zh-TW" sz="1800" dirty="0" smtClean="0"/>
                  <a:t/>
                </a:r>
                <a:br>
                  <a:rPr lang="en-US" altLang="zh-TW" sz="1800" dirty="0" smtClean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568952" cy="54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154832"/>
                  </p:ext>
                </p:extLst>
              </p:nvPr>
            </p:nvGraphicFramePr>
            <p:xfrm>
              <a:off x="755576" y="4581128"/>
              <a:ext cx="7992886" cy="12241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6859"/>
                    <a:gridCol w="496859"/>
                    <a:gridCol w="496859"/>
                    <a:gridCol w="497578"/>
                    <a:gridCol w="497578"/>
                    <a:gridCol w="497578"/>
                    <a:gridCol w="524902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</a:tblGrid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>
                                    <a:effectLst/>
                                    <a:latin typeface="Cambria Math"/>
                                    <a:ea typeface="標楷體"/>
                                    <a:cs typeface="Times New Roman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1111110</a:t>
                          </a:r>
                          <a:endParaRPr lang="zh-TW" sz="1000" dirty="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154832"/>
                  </p:ext>
                </p:extLst>
              </p:nvPr>
            </p:nvGraphicFramePr>
            <p:xfrm>
              <a:off x="755576" y="4581128"/>
              <a:ext cx="7992886" cy="122413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96859"/>
                    <a:gridCol w="496859"/>
                    <a:gridCol w="496859"/>
                    <a:gridCol w="497578"/>
                    <a:gridCol w="497578"/>
                    <a:gridCol w="497578"/>
                    <a:gridCol w="524902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  <a:gridCol w="498297"/>
                  </a:tblGrid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35" t="-204878" r="-1519753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204878" r="-140122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2469" t="-204878" r="-1318519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8780" t="-204878" r="-1202439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98780" t="-204878" r="-1102439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4938" t="-204878" r="-1016049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9767" t="-204878" r="-856977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2439" t="-204878" r="-79878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02439" t="-204878" r="-69878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2439" t="-204878" r="-59878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14815" t="-204878" r="-506173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01220" t="-204878" r="-40000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1220" t="-204878" r="-30000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01220" t="-204878" r="-200000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18519" t="-204878" r="-102469" b="-1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00000" t="-204878" r="-1220" b="-197561"/>
                          </a:stretch>
                        </a:blipFill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35" t="-312500" r="-1519753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312500" r="-140122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2469" t="-312500" r="-131851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8780" t="-312500" r="-120243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98780" t="-312500" r="-110243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4938" t="-312500" r="-101604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9767" t="-312500" r="-856977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02439" t="-312500" r="-79878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02439" t="-312500" r="-69878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02439" t="-312500" r="-59878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14815" t="-312500" r="-506173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01220" t="-312500" r="-4000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1220" t="-312500" r="-3000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01220" t="-312500" r="-200000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18519" t="-312500" r="-10246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500000" t="-312500" r="-1220" b="-102500"/>
                          </a:stretch>
                        </a:blipFill>
                      </a:tcPr>
                    </a:tc>
                  </a:tr>
                  <a:tr h="2448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0000001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1010000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1110011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0100010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0110101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1100100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10000111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0010110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1101001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0111000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0011011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1001010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1011101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0001100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0101111</a:t>
                          </a:r>
                          <a:endParaRPr lang="zh-TW" sz="100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000" dirty="0">
                              <a:effectLst/>
                              <a:latin typeface="Times New Roman"/>
                              <a:ea typeface="標楷體"/>
                              <a:cs typeface="Times New Roman"/>
                            </a:rPr>
                            <a:t>1111110</a:t>
                          </a:r>
                          <a:endParaRPr lang="zh-TW" sz="1000" dirty="0">
                            <a:effectLst/>
                            <a:latin typeface="Calibri"/>
                            <a:ea typeface="新細明體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71920"/>
              </p:ext>
            </p:extLst>
          </p:nvPr>
        </p:nvGraphicFramePr>
        <p:xfrm>
          <a:off x="755576" y="3573016"/>
          <a:ext cx="7987226" cy="405123"/>
        </p:xfrm>
        <a:graphic>
          <a:graphicData uri="http://schemas.openxmlformats.org/drawingml/2006/table">
            <a:tbl>
              <a:tblPr firstRow="1" firstCol="1" bandRow="1"/>
              <a:tblGrid>
                <a:gridCol w="498761"/>
                <a:gridCol w="498761"/>
                <a:gridCol w="498761"/>
                <a:gridCol w="498761"/>
                <a:gridCol w="498761"/>
                <a:gridCol w="498761"/>
                <a:gridCol w="499466"/>
                <a:gridCol w="499466"/>
                <a:gridCol w="499466"/>
                <a:gridCol w="499466"/>
                <a:gridCol w="499466"/>
                <a:gridCol w="499466"/>
                <a:gridCol w="499466"/>
                <a:gridCol w="499466"/>
                <a:gridCol w="499466"/>
                <a:gridCol w="499466"/>
              </a:tblGrid>
              <a:tr h="405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0000000</a:t>
                      </a:r>
                      <a:endParaRPr lang="zh-TW" sz="1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1010001</a:t>
                      </a:r>
                      <a:endParaRPr lang="zh-TW" sz="1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1110010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0100011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0110100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1100101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1000110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0010111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1101000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0111001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0011010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1001011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1011100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0001101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0101110</a:t>
                      </a:r>
                      <a:endParaRPr lang="zh-TW" sz="10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1111111</a:t>
                      </a:r>
                      <a:endParaRPr lang="zh-TW" sz="1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/>
              <a:t>c</a:t>
            </a:r>
            <a:r>
              <a:rPr lang="en-US" dirty="0" smtClean="0"/>
              <a:t>orrection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352928" cy="5040560"/>
              </a:xfrm>
            </p:spPr>
            <p:txBody>
              <a:bodyPr/>
              <a:lstStyle/>
              <a:p>
                <a:r>
                  <a:rPr lang="zh-TW" altLang="zh-TW" sz="1800" dirty="0" smtClean="0">
                    <a:latin typeface="+mn-ea"/>
                  </a:rPr>
                  <a:t>徵狀</a:t>
                </a:r>
                <a:r>
                  <a:rPr lang="en-US" altLang="zh-TW" sz="1800" dirty="0" smtClean="0">
                    <a:latin typeface="+mn-ea"/>
                  </a:rPr>
                  <a:t>(</a:t>
                </a:r>
                <a:r>
                  <a:rPr lang="en-US" altLang="zh-TW" sz="1800" dirty="0" err="1" smtClean="0">
                    <a:latin typeface="+mn-ea"/>
                  </a:rPr>
                  <a:t>sydrome</a:t>
                </a:r>
                <a:r>
                  <a:rPr lang="en-US" altLang="zh-TW" sz="1800" dirty="0" smtClean="0">
                    <a:latin typeface="+mn-ea"/>
                  </a:rPr>
                  <a:t>)</a:t>
                </a:r>
                <a:r>
                  <a:rPr lang="zh-TW" altLang="zh-TW" sz="1800" dirty="0" smtClean="0">
                    <a:latin typeface="+mn-ea"/>
                  </a:rPr>
                  <a:t>定義： 假設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en-US" altLang="zh-TW" sz="1800" i="1" dirty="0" smtClean="0"/>
                  <a:t>H</a:t>
                </a:r>
                <a:r>
                  <a:rPr lang="en-US" altLang="zh-TW" sz="1800" i="1" dirty="0" smtClean="0">
                    <a:latin typeface="+mn-ea"/>
                  </a:rPr>
                  <a:t> </a:t>
                </a:r>
                <a:r>
                  <a:rPr lang="zh-TW" altLang="zh-TW" sz="1800" dirty="0" smtClean="0">
                    <a:latin typeface="+mn-ea"/>
                  </a:rPr>
                  <a:t>是碼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en-US" altLang="zh-TW" sz="1800" i="1" dirty="0" smtClean="0"/>
                  <a:t>C</a:t>
                </a:r>
                <a:r>
                  <a:rPr lang="en-US" altLang="zh-TW" sz="1800" i="1" dirty="0" smtClean="0">
                    <a:latin typeface="+mn-ea"/>
                  </a:rPr>
                  <a:t> </a:t>
                </a:r>
                <a:r>
                  <a:rPr lang="zh-TW" altLang="zh-TW" sz="1800" dirty="0" smtClean="0">
                    <a:latin typeface="+mn-ea"/>
                  </a:rPr>
                  <a:t>的</a:t>
                </a:r>
                <a:r>
                  <a:rPr lang="zh-TW" altLang="zh-TW" sz="1800" dirty="0">
                    <a:latin typeface="+mn-ea"/>
                  </a:rPr>
                  <a:t>同位查核矩陣</a:t>
                </a:r>
                <a:r>
                  <a:rPr lang="zh-TW" altLang="zh-TW" sz="1800" dirty="0" smtClean="0">
                    <a:latin typeface="+mn-ea"/>
                  </a:rPr>
                  <a:t>，</a:t>
                </a:r>
                <a:r>
                  <a:rPr lang="en-US" altLang="zh-TW" sz="1800" dirty="0" smtClean="0">
                    <a:latin typeface="+mn-ea"/>
                  </a:rPr>
                  <a:t/>
                </a:r>
                <a:br>
                  <a:rPr lang="en-US" altLang="zh-TW" sz="1800" dirty="0" smtClean="0">
                    <a:latin typeface="+mn-ea"/>
                  </a:rPr>
                </a:br>
                <a:r>
                  <a:rPr lang="zh-TW" altLang="zh-TW" sz="1800" dirty="0" smtClean="0">
                    <a:latin typeface="+mn-ea"/>
                  </a:rPr>
                  <a:t>設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en-US" altLang="zh-TW" sz="1800" dirty="0" smtClean="0"/>
                  <a:t>r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zh-TW" altLang="zh-TW" sz="1800" dirty="0" smtClean="0">
                    <a:latin typeface="+mn-ea"/>
                  </a:rPr>
                  <a:t>是</a:t>
                </a:r>
                <a:r>
                  <a:rPr lang="zh-TW" altLang="zh-TW" sz="1800" dirty="0">
                    <a:latin typeface="+mn-ea"/>
                  </a:rPr>
                  <a:t>一個</a:t>
                </a:r>
                <a:r>
                  <a:rPr lang="zh-TW" altLang="zh-TW" sz="1800" dirty="0" smtClean="0">
                    <a:latin typeface="+mn-ea"/>
                  </a:rPr>
                  <a:t>在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en-US" altLang="zh-TW" sz="1800" dirty="0" smtClean="0"/>
                  <a:t>F</a:t>
                </a:r>
                <a:r>
                  <a:rPr lang="en-US" altLang="zh-TW" sz="1800" baseline="-25000" dirty="0" smtClean="0"/>
                  <a:t>2</a:t>
                </a:r>
                <a:r>
                  <a:rPr lang="en-US" altLang="zh-TW" sz="1800" baseline="-25000" dirty="0" smtClean="0">
                    <a:latin typeface="+mn-ea"/>
                  </a:rPr>
                  <a:t> </a:t>
                </a:r>
                <a:r>
                  <a:rPr lang="zh-TW" altLang="zh-TW" sz="1800" dirty="0" smtClean="0">
                    <a:latin typeface="+mn-ea"/>
                  </a:rPr>
                  <a:t>上的</a:t>
                </a:r>
                <a:r>
                  <a:rPr lang="en-US" altLang="zh-TW" sz="1800" dirty="0" smtClean="0"/>
                  <a:t> n </a:t>
                </a:r>
                <a:r>
                  <a:rPr lang="zh-TW" altLang="zh-TW" sz="1800" dirty="0" smtClean="0">
                    <a:latin typeface="+mn-ea"/>
                  </a:rPr>
                  <a:t>維</a:t>
                </a:r>
                <a:r>
                  <a:rPr lang="zh-TW" altLang="zh-TW" sz="1800" dirty="0">
                    <a:latin typeface="+mn-ea"/>
                  </a:rPr>
                  <a:t>向量，</a:t>
                </a:r>
                <a:r>
                  <a:rPr lang="zh-TW" altLang="zh-TW" sz="1800" dirty="0" smtClean="0">
                    <a:latin typeface="+mn-ea"/>
                  </a:rPr>
                  <a:t>則</a:t>
                </a:r>
                <a:r>
                  <a:rPr lang="en-US" altLang="zh-TW" sz="1800" dirty="0">
                    <a:latin typeface="+mn-ea"/>
                  </a:rPr>
                  <a:t> </a:t>
                </a:r>
                <a:r>
                  <a:rPr lang="en-US" altLang="zh-TW" sz="1800" i="1" dirty="0" smtClean="0"/>
                  <a:t>s </a:t>
                </a:r>
                <a:r>
                  <a:rPr lang="en-US" altLang="zh-TW" sz="1800" i="1" dirty="0"/>
                  <a:t>= </a:t>
                </a:r>
                <a:r>
                  <a:rPr lang="en-US" altLang="zh-TW" sz="1800" i="1" dirty="0" err="1" smtClean="0"/>
                  <a:t>rH</a:t>
                </a:r>
                <a:r>
                  <a:rPr lang="en-US" altLang="zh-TW" sz="1800" i="1" baseline="30000" dirty="0" err="1" smtClean="0"/>
                  <a:t>T</a:t>
                </a:r>
                <a:r>
                  <a:rPr lang="en-US" altLang="zh-TW" sz="1800" dirty="0"/>
                  <a:t> </a:t>
                </a:r>
                <a:r>
                  <a:rPr lang="en-US" altLang="zh-TW" sz="1800" dirty="0" smtClean="0">
                    <a:latin typeface="+mn-ea"/>
                  </a:rPr>
                  <a:t> </a:t>
                </a:r>
                <a:r>
                  <a:rPr lang="zh-TW" altLang="zh-TW" sz="1800" dirty="0" smtClean="0">
                    <a:latin typeface="+mn-ea"/>
                  </a:rPr>
                  <a:t>稱為</a:t>
                </a:r>
                <a:r>
                  <a:rPr lang="en-US" altLang="zh-TW" sz="1800" dirty="0" smtClean="0"/>
                  <a:t> r </a:t>
                </a:r>
                <a:r>
                  <a:rPr lang="zh-TW" altLang="zh-TW" sz="1800" dirty="0" smtClean="0">
                    <a:latin typeface="+mn-ea"/>
                  </a:rPr>
                  <a:t>的</a:t>
                </a:r>
                <a:r>
                  <a:rPr lang="zh-TW" altLang="zh-TW" sz="1800" dirty="0">
                    <a:latin typeface="+mn-ea"/>
                  </a:rPr>
                  <a:t>徵狀</a:t>
                </a:r>
                <a:r>
                  <a:rPr lang="zh-TW" altLang="zh-TW" sz="1800" dirty="0" smtClean="0">
                    <a:latin typeface="+mn-ea"/>
                  </a:rPr>
                  <a:t>。</a:t>
                </a:r>
                <a:r>
                  <a:rPr lang="en-US" altLang="zh-TW" sz="1800" dirty="0" smtClean="0">
                    <a:latin typeface="+mn-ea"/>
                  </a:rPr>
                  <a:t/>
                </a:r>
                <a:br>
                  <a:rPr lang="en-US" altLang="zh-TW" sz="1800" dirty="0" smtClean="0">
                    <a:latin typeface="+mn-ea"/>
                  </a:rPr>
                </a:br>
                <a:endParaRPr lang="en-US" altLang="zh-TW" sz="1800" dirty="0" smtClean="0">
                  <a:latin typeface="+mn-ea"/>
                </a:endParaRPr>
              </a:p>
              <a:p>
                <a:r>
                  <a:rPr lang="zh-TW" altLang="zh-TW" sz="1800" dirty="0"/>
                  <a:t>徵狀可以當成錯誤偵測的機制，假設有一個線性區塊碼</a:t>
                </a:r>
                <a:r>
                  <a:rPr lang="en-US" altLang="zh-TW" sz="1800" i="1" dirty="0"/>
                  <a:t>C</a:t>
                </a:r>
                <a:r>
                  <a:rPr lang="zh-TW" altLang="zh-TW" sz="1800" dirty="0"/>
                  <a:t>中有一碼字</a:t>
                </a:r>
                <a:r>
                  <a:rPr lang="en-US" altLang="zh-TW" sz="1800" b="1" dirty="0"/>
                  <a:t>c</a:t>
                </a:r>
                <a:r>
                  <a:rPr lang="zh-TW" altLang="zh-TW" sz="1800" dirty="0"/>
                  <a:t>在</a:t>
                </a:r>
                <a:r>
                  <a:rPr lang="en-US" altLang="zh-TW" sz="1800" dirty="0"/>
                  <a:t>BSC</a:t>
                </a:r>
                <a:r>
                  <a:rPr lang="zh-TW" altLang="zh-TW" sz="1800" dirty="0"/>
                  <a:t>（</a:t>
                </a:r>
                <a:r>
                  <a:rPr lang="en-US" altLang="zh-TW" sz="1800" dirty="0"/>
                  <a:t>binary symmetric channel</a:t>
                </a:r>
                <a:r>
                  <a:rPr lang="zh-TW" altLang="zh-TW" sz="1800" dirty="0"/>
                  <a:t>）中傳輸，而接收到的是</a:t>
                </a:r>
                <a:r>
                  <a:rPr lang="zh-TW" altLang="zh-TW" sz="1800" dirty="0" smtClean="0"/>
                  <a:t>一個</a:t>
                </a:r>
                <a:r>
                  <a:rPr lang="en-US" altLang="zh-TW" sz="1800" dirty="0" smtClean="0"/>
                  <a:t> r </a:t>
                </a:r>
                <a:r>
                  <a:rPr lang="en-US" altLang="zh-TW" sz="1800" dirty="0"/>
                  <a:t>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800" i="1"/>
                        </m:ctrlPr>
                      </m:sSubSupPr>
                      <m:e>
                        <m:r>
                          <a:rPr lang="en-US" altLang="zh-TW" sz="1800" i="1"/>
                          <m:t>𝐹</m:t>
                        </m:r>
                      </m:e>
                      <m:sub>
                        <m:r>
                          <a:rPr lang="en-US" altLang="zh-TW" sz="1800" i="1"/>
                          <m:t>2</m:t>
                        </m:r>
                      </m:sub>
                      <m:sup>
                        <m:r>
                          <a:rPr lang="en-US" altLang="zh-TW" sz="1800" i="1"/>
                          <m:t>𝑛</m:t>
                        </m:r>
                      </m:sup>
                    </m:sSubSup>
                  </m:oMath>
                </a14:m>
                <a:r>
                  <a:rPr lang="en-US" altLang="zh-TW" sz="1800" dirty="0"/>
                  <a:t> </a:t>
                </a:r>
                <a:r>
                  <a:rPr lang="zh-TW" altLang="zh-TW" sz="1800" dirty="0"/>
                  <a:t>的向量，可以表示</a:t>
                </a:r>
                <a:r>
                  <a:rPr lang="zh-TW" altLang="zh-TW" sz="1800" dirty="0" smtClean="0"/>
                  <a:t>為</a:t>
                </a:r>
                <a:r>
                  <a:rPr lang="en-US" altLang="zh-TW" sz="1800" dirty="0" smtClean="0"/>
                  <a:t> r </a:t>
                </a:r>
                <a:r>
                  <a:rPr lang="en-US" altLang="zh-TW" sz="1800" dirty="0"/>
                  <a:t>= </a:t>
                </a:r>
                <a:r>
                  <a:rPr lang="en-US" altLang="zh-TW" sz="1800" b="1" dirty="0"/>
                  <a:t>c</a:t>
                </a:r>
                <a:r>
                  <a:rPr lang="en-US" altLang="zh-TW" sz="1800" dirty="0"/>
                  <a:t> + </a:t>
                </a:r>
                <a:r>
                  <a:rPr lang="en-US" altLang="zh-TW" sz="1800" dirty="0" smtClean="0"/>
                  <a:t>e</a:t>
                </a:r>
                <a:br>
                  <a:rPr lang="en-US" altLang="zh-TW" sz="1800" dirty="0" smtClean="0"/>
                </a:br>
                <a:endParaRPr lang="en-US" altLang="zh-TW" sz="1800" dirty="0" smtClean="0"/>
              </a:p>
              <a:p>
                <a:r>
                  <a:rPr lang="en-US" altLang="zh-TW" sz="1800" dirty="0"/>
                  <a:t>s = 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800" i="1"/>
                        </m:ctrlPr>
                      </m:sSupPr>
                      <m:e>
                        <m:r>
                          <a:rPr lang="en-US" altLang="zh-TW" sz="1800" i="1"/>
                          <m:t>𝐻</m:t>
                        </m:r>
                      </m:e>
                      <m:sup>
                        <m:r>
                          <a:rPr lang="en-US" altLang="zh-TW" sz="1800" i="1"/>
                          <m:t>𝑇</m:t>
                        </m:r>
                      </m:sup>
                    </m:sSup>
                  </m:oMath>
                </a14:m>
                <a:r>
                  <a:rPr lang="en-US" altLang="zh-TW" sz="1800" dirty="0"/>
                  <a:t> = (</a:t>
                </a:r>
                <a:r>
                  <a:rPr lang="en-US" altLang="zh-TW" sz="1800" b="1" dirty="0"/>
                  <a:t>c</a:t>
                </a:r>
                <a:r>
                  <a:rPr lang="en-US" altLang="zh-TW" sz="1800" dirty="0"/>
                  <a:t> + e)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800" i="1"/>
                        </m:ctrlPr>
                      </m:sSupPr>
                      <m:e>
                        <m:r>
                          <a:rPr lang="en-US" altLang="zh-TW" sz="1800" i="1"/>
                          <m:t>𝐻</m:t>
                        </m:r>
                      </m:e>
                      <m:sup>
                        <m:r>
                          <a:rPr lang="en-US" altLang="zh-TW" sz="1800" i="1"/>
                          <m:t>𝑇</m:t>
                        </m:r>
                      </m:sup>
                    </m:sSup>
                  </m:oMath>
                </a14:m>
                <a:r>
                  <a:rPr lang="en-US" altLang="zh-TW" sz="1800" dirty="0"/>
                  <a:t>  = 0 + 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800" i="1"/>
                        </m:ctrlPr>
                      </m:sSupPr>
                      <m:e>
                        <m:r>
                          <a:rPr lang="en-US" altLang="zh-TW" sz="1800" i="1"/>
                          <m:t>𝐻</m:t>
                        </m:r>
                      </m:e>
                      <m:sup>
                        <m:r>
                          <a:rPr lang="en-US" altLang="zh-TW" sz="1800" i="1"/>
                          <m:t>𝑇</m:t>
                        </m:r>
                      </m:sup>
                    </m:sSup>
                  </m:oMath>
                </a14:m>
                <a:r>
                  <a:rPr lang="zh-TW" altLang="en-US" sz="1800" dirty="0" smtClean="0">
                    <a:latin typeface="+mn-ea"/>
                  </a:rPr>
                  <a:t> </a:t>
                </a:r>
                <a:r>
                  <a:rPr lang="en-US" altLang="zh-TW" sz="1800" dirty="0" smtClean="0">
                    <a:latin typeface="+mn-ea"/>
                  </a:rPr>
                  <a:t/>
                </a:r>
                <a:br>
                  <a:rPr lang="en-US" altLang="zh-TW" sz="1800" dirty="0" smtClean="0">
                    <a:latin typeface="+mn-ea"/>
                  </a:rPr>
                </a:br>
                <a:endParaRPr lang="en-US" sz="1800" dirty="0" smtClean="0">
                  <a:latin typeface="+mn-ea"/>
                </a:endParaRPr>
              </a:p>
              <a:p>
                <a:pPr lvl="0"/>
                <a:r>
                  <a:rPr lang="zh-TW" altLang="en-US" sz="1800" dirty="0" smtClean="0">
                    <a:latin typeface="+mn-ea"/>
                  </a:rPr>
                  <a:t>錯誤偵測有兩種情況：</a:t>
                </a:r>
                <a:r>
                  <a:rPr lang="en-US" altLang="zh-TW" sz="1800" dirty="0" smtClean="0">
                    <a:latin typeface="+mn-ea"/>
                  </a:rPr>
                  <a:t/>
                </a:r>
                <a:br>
                  <a:rPr lang="en-US" altLang="zh-TW" sz="1800" dirty="0" smtClean="0">
                    <a:latin typeface="+mn-ea"/>
                  </a:rPr>
                </a:br>
                <a:r>
                  <a:rPr lang="zh-TW" altLang="zh-TW" sz="1800" dirty="0">
                    <a:latin typeface="+mj-ea"/>
                    <a:ea typeface="+mj-ea"/>
                  </a:rPr>
                  <a:t>若沒有錯誤發生時，也就是</a:t>
                </a:r>
                <a:r>
                  <a:rPr lang="en-US" altLang="zh-TW" sz="1800" i="1" dirty="0"/>
                  <a:t> e = </a:t>
                </a:r>
                <a:r>
                  <a:rPr lang="en-US" altLang="zh-TW" sz="1800" i="1" dirty="0" smtClean="0"/>
                  <a:t>0</a:t>
                </a:r>
                <a:r>
                  <a:rPr lang="zh-TW" altLang="en-US" sz="1800" i="1" dirty="0" smtClean="0"/>
                  <a:t> </a:t>
                </a:r>
                <a:r>
                  <a:rPr lang="zh-TW" altLang="zh-TW" sz="1800" dirty="0" smtClean="0">
                    <a:latin typeface="+mj-ea"/>
                    <a:ea typeface="+mj-ea"/>
                  </a:rPr>
                  <a:t>則</a:t>
                </a:r>
                <a:r>
                  <a:rPr lang="en-US" altLang="zh-TW" sz="1800" i="1" dirty="0" smtClean="0"/>
                  <a:t> </a:t>
                </a:r>
                <a:r>
                  <a:rPr lang="en-US" altLang="zh-TW" sz="1800" i="1" dirty="0"/>
                  <a:t>(</a:t>
                </a:r>
                <a:r>
                  <a:rPr lang="en-US" altLang="zh-TW" sz="1800" b="1" i="1" dirty="0"/>
                  <a:t>c</a:t>
                </a:r>
                <a:r>
                  <a:rPr lang="en-US" altLang="zh-TW" sz="1800" i="1" dirty="0"/>
                  <a:t> + e)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800" i="1"/>
                        </m:ctrlPr>
                      </m:sSubSupPr>
                      <m:e>
                        <m:r>
                          <a:rPr lang="en-US" altLang="zh-TW" sz="1800" i="1"/>
                          <m:t>𝐻</m:t>
                        </m:r>
                      </m:e>
                      <m:sub>
                        <m:r>
                          <a:rPr lang="en-US" altLang="zh-TW" sz="1800" i="1"/>
                          <m:t>𝑆</m:t>
                        </m:r>
                      </m:sub>
                      <m:sup>
                        <m:r>
                          <a:rPr lang="en-US" altLang="zh-TW" sz="1800" i="1"/>
                          <m:t>𝑇</m:t>
                        </m:r>
                      </m:sup>
                    </m:sSubSup>
                  </m:oMath>
                </a14:m>
                <a:r>
                  <a:rPr lang="en-US" altLang="zh-TW" sz="1800" i="1" dirty="0"/>
                  <a:t> = 0</a:t>
                </a:r>
                <a:r>
                  <a:rPr lang="zh-TW" altLang="zh-TW" sz="1800" i="1" dirty="0" smtClean="0"/>
                  <a:t>。</a:t>
                </a:r>
                <a:r>
                  <a:rPr lang="en-US" altLang="zh-TW" sz="1800" dirty="0"/>
                  <a:t/>
                </a:r>
                <a:br>
                  <a:rPr lang="en-US" altLang="zh-TW" sz="1800" dirty="0"/>
                </a:br>
                <a:r>
                  <a:rPr lang="zh-TW" altLang="zh-TW" sz="1800" dirty="0" smtClean="0">
                    <a:latin typeface="+mj-ea"/>
                    <a:ea typeface="+mj-ea"/>
                  </a:rPr>
                  <a:t>若</a:t>
                </a:r>
                <a:r>
                  <a:rPr lang="zh-TW" altLang="zh-TW" sz="1800" dirty="0">
                    <a:latin typeface="+mj-ea"/>
                    <a:ea typeface="+mj-ea"/>
                  </a:rPr>
                  <a:t>有錯誤發生時，也就是</a:t>
                </a:r>
                <a:r>
                  <a:rPr lang="en-US" altLang="zh-TW" sz="1800" dirty="0">
                    <a:latin typeface="+mj-ea"/>
                    <a:ea typeface="+mj-ea"/>
                  </a:rPr>
                  <a:t> </a:t>
                </a:r>
                <a:r>
                  <a:rPr lang="en-US" altLang="zh-TW" sz="1800" i="1" dirty="0"/>
                  <a:t>(</a:t>
                </a:r>
                <a:r>
                  <a:rPr lang="en-US" altLang="zh-TW" sz="1800" b="1" i="1" dirty="0"/>
                  <a:t>c</a:t>
                </a:r>
                <a:r>
                  <a:rPr lang="en-US" altLang="zh-TW" sz="1800" i="1" dirty="0"/>
                  <a:t> + e)</a:t>
                </a:r>
                <a14:m>
                  <m:oMath xmlns:m="http://schemas.openxmlformats.org/officeDocument/2006/math">
                    <m:r>
                      <a:rPr lang="en-US" altLang="zh-TW" sz="1800"/>
                      <m:t> </m:t>
                    </m:r>
                    <m:sSubSup>
                      <m:sSubSupPr>
                        <m:ctrlPr>
                          <a:rPr lang="zh-TW" altLang="zh-TW" sz="1800" i="1"/>
                        </m:ctrlPr>
                      </m:sSubSupPr>
                      <m:e>
                        <m:r>
                          <a:rPr lang="en-US" altLang="zh-TW" sz="1800" i="1"/>
                          <m:t>𝐻</m:t>
                        </m:r>
                      </m:e>
                      <m:sub>
                        <m:r>
                          <a:rPr lang="en-US" altLang="zh-TW" sz="1800" i="1"/>
                          <m:t>𝑆</m:t>
                        </m:r>
                      </m:sub>
                      <m:sup>
                        <m:r>
                          <a:rPr lang="en-US" altLang="zh-TW" sz="1800" i="1"/>
                          <m:t>𝑇</m:t>
                        </m:r>
                      </m:sup>
                    </m:sSubSup>
                  </m:oMath>
                </a14:m>
                <a:r>
                  <a:rPr lang="en-US" altLang="zh-TW" sz="1800" i="1" dirty="0"/>
                  <a:t> = </a:t>
                </a:r>
                <a:r>
                  <a:rPr lang="en-US" altLang="zh-TW" sz="1800" dirty="0"/>
                  <a:t>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800" i="1"/>
                        </m:ctrlPr>
                      </m:sSubSupPr>
                      <m:e>
                        <m:r>
                          <a:rPr lang="en-US" altLang="zh-TW" sz="1800" i="1"/>
                          <m:t>𝐻</m:t>
                        </m:r>
                      </m:e>
                      <m:sub>
                        <m:r>
                          <a:rPr lang="en-US" altLang="zh-TW" sz="1800" i="1"/>
                          <m:t>𝑆</m:t>
                        </m:r>
                      </m:sub>
                      <m:sup>
                        <m:r>
                          <a:rPr lang="en-US" altLang="zh-TW" sz="1800" i="1"/>
                          <m:t>𝑇</m:t>
                        </m:r>
                      </m:sup>
                    </m:sSubSup>
                    <m:r>
                      <a:rPr lang="en-US" altLang="zh-TW" sz="1800" i="1"/>
                      <m:t> </m:t>
                    </m:r>
                  </m:oMath>
                </a14:m>
                <a:r>
                  <a:rPr lang="zh-TW" altLang="zh-TW" sz="1800" dirty="0"/>
                  <a:t>≠</a:t>
                </a:r>
                <a:r>
                  <a:rPr lang="en-US" altLang="zh-TW" sz="1800" dirty="0"/>
                  <a:t> 0</a:t>
                </a:r>
                <a:r>
                  <a:rPr lang="zh-TW" altLang="zh-TW" sz="1800" dirty="0"/>
                  <a:t>。</a:t>
                </a:r>
                <a:endParaRPr lang="en-US" sz="1800" dirty="0">
                  <a:latin typeface="+mn-ea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352928" cy="5040560"/>
              </a:xfrm>
              <a:blipFill rotWithShape="1">
                <a:blip r:embed="rId2"/>
                <a:stretch>
                  <a:fillRect t="-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7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en-US" altLang="zh-TW" dirty="0"/>
              <a:t>Error </a:t>
            </a:r>
            <a:r>
              <a:rPr lang="en-US" altLang="zh-TW" dirty="0" smtClean="0"/>
              <a:t>correction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112568"/>
              </a:xfrm>
            </p:spPr>
            <p:txBody>
              <a:bodyPr/>
              <a:lstStyle/>
              <a:p>
                <a:r>
                  <a:rPr lang="zh-TW" altLang="zh-TW" sz="2400" dirty="0"/>
                  <a:t>對於徵狀解碼的步驟可整理如下</a:t>
                </a:r>
                <a:r>
                  <a:rPr lang="zh-TW" altLang="zh-TW" sz="2400" dirty="0" smtClean="0"/>
                  <a:t>：</a:t>
                </a:r>
                <a:endParaRPr lang="en-US" altLang="zh-TW" sz="2400" dirty="0" smtClean="0"/>
              </a:p>
              <a:p>
                <a:pPr marL="801687" lvl="1" indent="-457200">
                  <a:buFont typeface="+mj-lt"/>
                  <a:buAutoNum type="arabicParenR"/>
                </a:pPr>
                <a:r>
                  <a:rPr lang="zh-TW" altLang="zh-TW" sz="2000" dirty="0" smtClean="0"/>
                  <a:t>收到</a:t>
                </a:r>
                <a:r>
                  <a:rPr lang="zh-TW" altLang="zh-TW" sz="2000" dirty="0"/>
                  <a:t>訊息</a:t>
                </a:r>
                <a:r>
                  <a:rPr lang="en-US" altLang="zh-TW" sz="2000" dirty="0"/>
                  <a:t>r</a:t>
                </a:r>
                <a:r>
                  <a:rPr lang="zh-TW" altLang="zh-TW" sz="2000" dirty="0"/>
                  <a:t>。</a:t>
                </a:r>
              </a:p>
              <a:p>
                <a:pPr marL="801687" lvl="1" indent="-457200">
                  <a:buFont typeface="+mj-lt"/>
                  <a:buAutoNum type="arabicParenR"/>
                </a:pPr>
                <a:r>
                  <a:rPr lang="zh-TW" altLang="zh-TW" sz="2000" dirty="0"/>
                  <a:t>計算</a:t>
                </a:r>
                <a:r>
                  <a:rPr lang="en-US" altLang="zh-TW" sz="2000" dirty="0"/>
                  <a:t> s = 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000" i="1"/>
                        </m:ctrlPr>
                      </m:sSupPr>
                      <m:e>
                        <m:r>
                          <a:rPr lang="en-US" altLang="zh-TW" sz="2000" i="1"/>
                          <m:t>𝐻</m:t>
                        </m:r>
                      </m:e>
                      <m:sup>
                        <m:r>
                          <a:rPr lang="en-US" altLang="zh-TW" sz="2000" i="1"/>
                          <m:t>𝑇</m:t>
                        </m:r>
                      </m:sup>
                    </m:sSup>
                  </m:oMath>
                </a14:m>
                <a:r>
                  <a:rPr lang="zh-TW" altLang="zh-TW" sz="2000" dirty="0"/>
                  <a:t>。</a:t>
                </a:r>
              </a:p>
              <a:p>
                <a:pPr marL="801687" lvl="1" indent="-457200">
                  <a:buFont typeface="+mj-lt"/>
                  <a:buAutoNum type="arabicParenR"/>
                </a:pPr>
                <a:r>
                  <a:rPr lang="zh-TW" altLang="zh-TW" sz="2000" dirty="0"/>
                  <a:t>找到一個陪集領項</a:t>
                </a:r>
                <a:r>
                  <a:rPr lang="en-US" altLang="zh-TW" sz="2000" dirty="0"/>
                  <a:t> e </a:t>
                </a:r>
                <a:r>
                  <a:rPr lang="zh-TW" altLang="zh-TW" sz="2000" dirty="0"/>
                  <a:t>，且擁有相同的徵狀</a:t>
                </a:r>
                <a:r>
                  <a:rPr lang="en-US" altLang="zh-TW" sz="2000" dirty="0"/>
                  <a:t> s = He</a:t>
                </a:r>
                <a:r>
                  <a:rPr lang="zh-TW" altLang="zh-TW" sz="2000" dirty="0"/>
                  <a:t>。</a:t>
                </a:r>
              </a:p>
              <a:p>
                <a:pPr marL="801687" lvl="1" indent="-457200">
                  <a:buFont typeface="+mj-lt"/>
                  <a:buAutoNum type="arabicParenR"/>
                </a:pPr>
                <a:r>
                  <a:rPr lang="zh-TW" altLang="zh-TW" sz="2000" dirty="0"/>
                  <a:t>解碼</a:t>
                </a:r>
                <a:r>
                  <a:rPr lang="en-US" altLang="zh-TW" sz="2000" dirty="0"/>
                  <a:t> r + e</a:t>
                </a:r>
                <a:r>
                  <a:rPr lang="zh-TW" altLang="zh-TW" sz="2000" dirty="0" smtClean="0"/>
                  <a:t>。</a:t>
                </a:r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:endParaRPr lang="en-US" altLang="zh-TW" sz="2000" dirty="0" smtClean="0"/>
              </a:p>
              <a:p>
                <a:pPr marL="474662" indent="-457200"/>
                <a:r>
                  <a:rPr lang="zh-TW" altLang="en-US" sz="1800" dirty="0"/>
                  <a:t>徵狀與陪集領</a:t>
                </a:r>
                <a:r>
                  <a:rPr lang="zh-TW" altLang="en-US" sz="1800" dirty="0" smtClean="0"/>
                  <a:t>項範例</a:t>
                </a:r>
                <a:r>
                  <a:rPr lang="en-US" altLang="zh-TW" sz="1600" u="sng" dirty="0" smtClean="0"/>
                  <a:t/>
                </a:r>
                <a:br>
                  <a:rPr lang="en-US" altLang="zh-TW" sz="1600" u="sng" dirty="0" smtClean="0"/>
                </a:br>
                <a:r>
                  <a:rPr lang="zh-TW" altLang="zh-TW" sz="1600" u="sng" dirty="0" smtClean="0"/>
                  <a:t>徵</a:t>
                </a:r>
                <a:r>
                  <a:rPr lang="zh-TW" altLang="zh-TW" sz="1600" u="sng" dirty="0"/>
                  <a:t>狀　</a:t>
                </a:r>
                <a:r>
                  <a:rPr lang="en-US" altLang="zh-TW" sz="1600" u="sng" dirty="0"/>
                  <a:t>   </a:t>
                </a:r>
                <a:r>
                  <a:rPr lang="zh-TW" altLang="zh-TW" sz="1600" u="sng" dirty="0"/>
                  <a:t>　</a:t>
                </a:r>
                <a:r>
                  <a:rPr lang="zh-TW" altLang="en-US" sz="1600" u="sng" dirty="0"/>
                  <a:t>陪集領項</a:t>
                </a:r>
                <a:r>
                  <a:rPr lang="en-US" altLang="zh-TW" sz="1600" u="sng" dirty="0" smtClean="0"/>
                  <a:t>(</a:t>
                </a:r>
                <a:r>
                  <a:rPr lang="zh-TW" altLang="zh-TW" sz="1600" u="sng" dirty="0" smtClean="0"/>
                  <a:t>錯誤</a:t>
                </a:r>
                <a:r>
                  <a:rPr lang="zh-TW" altLang="zh-TW" sz="1600" u="sng" dirty="0"/>
                  <a:t>模式</a:t>
                </a:r>
                <a:r>
                  <a:rPr lang="en-US" altLang="zh-TW" sz="1600" u="sng" dirty="0" smtClean="0"/>
                  <a:t>)</a:t>
                </a:r>
                <a:r>
                  <a:rPr lang="en-US" altLang="zh-TW" sz="1600" u="sng" dirty="0"/>
                  <a:t/>
                </a:r>
                <a:br>
                  <a:rPr lang="en-US" altLang="zh-TW" sz="1600" u="sng" dirty="0"/>
                </a:br>
                <a:r>
                  <a:rPr lang="en-US" altLang="zh-TW" sz="1600" dirty="0"/>
                  <a:t>000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0000000</a:t>
                </a:r>
                <a:r>
                  <a:rPr lang="en-US" altLang="zh-TW" sz="1600" u="sng" dirty="0"/>
                  <a:t/>
                </a:r>
                <a:br>
                  <a:rPr lang="en-US" altLang="zh-TW" sz="1600" u="sng" dirty="0"/>
                </a:br>
                <a:r>
                  <a:rPr lang="en-US" altLang="zh-TW" sz="1600" dirty="0"/>
                  <a:t>100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1000000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010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/>
                  <a:t> </a:t>
                </a:r>
                <a:r>
                  <a:rPr lang="zh-TW" altLang="en-US" sz="1600" dirty="0" smtClean="0"/>
                  <a:t>      </a:t>
                </a:r>
                <a:r>
                  <a:rPr lang="en-US" altLang="zh-TW" sz="1600" dirty="0" smtClean="0"/>
                  <a:t>0100000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001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/>
                  <a:t> </a:t>
                </a:r>
                <a:r>
                  <a:rPr lang="zh-TW" altLang="en-US" sz="1600" dirty="0" smtClean="0"/>
                  <a:t>      </a:t>
                </a:r>
                <a:r>
                  <a:rPr lang="en-US" altLang="zh-TW" sz="1600" dirty="0" smtClean="0"/>
                  <a:t>0010000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110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0001000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011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0000100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111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0000010</a:t>
                </a:r>
                <a:r>
                  <a:rPr lang="en-US" altLang="zh-TW" sz="1600" dirty="0"/>
                  <a:t/>
                </a:r>
                <a:br>
                  <a:rPr lang="en-US" altLang="zh-TW" sz="1600" dirty="0"/>
                </a:br>
                <a:r>
                  <a:rPr lang="en-US" altLang="zh-TW" sz="1600" dirty="0"/>
                  <a:t>101</a:t>
                </a:r>
                <a:r>
                  <a:rPr lang="zh-TW" altLang="zh-TW" sz="1600" dirty="0"/>
                  <a:t>　　　</a:t>
                </a:r>
                <a:r>
                  <a:rPr lang="zh-TW" altLang="en-US" sz="1600" dirty="0" smtClean="0"/>
                  <a:t>       </a:t>
                </a:r>
                <a:r>
                  <a:rPr lang="en-US" altLang="zh-TW" sz="1600" dirty="0" smtClean="0"/>
                  <a:t>0000001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112568"/>
              </a:xfrm>
              <a:blipFill rotWithShape="1">
                <a:blip r:embed="rId2"/>
                <a:stretch>
                  <a:fillRect l="-296" t="-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6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(7,4)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Standard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" y="2386014"/>
            <a:ext cx="9036496" cy="169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2">
  <a:themeElements>
    <a:clrScheme name="簡報6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簡報6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6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6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6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6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投影片設計範本">
  <a:themeElements>
    <a:clrScheme name="投影片設計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投影片設計範本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投影片設計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投影片設計範本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投影片設計範本">
  <a:themeElements>
    <a:clrScheme name="投影片設計範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投影片設計範本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投影片設計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投影片設計範本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投影片設計範本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273</TotalTime>
  <Words>562</Words>
  <Application>Microsoft Office PowerPoint</Application>
  <PresentationFormat>如螢幕大小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佈景主題2</vt:lpstr>
      <vt:lpstr>投影片設計範本</vt:lpstr>
      <vt:lpstr>1_投影片設計範本</vt:lpstr>
      <vt:lpstr>Matrix Embedding Steganography Using Linear Block Code</vt:lpstr>
      <vt:lpstr>Outline</vt:lpstr>
      <vt:lpstr>Linear block code</vt:lpstr>
      <vt:lpstr>Construct the matrix (1/3)</vt:lpstr>
      <vt:lpstr>Construct the matrix (2/3)</vt:lpstr>
      <vt:lpstr>Construct the matrix (3/3)</vt:lpstr>
      <vt:lpstr>Error correction (1/2)</vt:lpstr>
      <vt:lpstr>Error correction (2/2)</vt:lpstr>
      <vt:lpstr>(7,4) Standard array</vt:lpstr>
      <vt:lpstr>Steganography process</vt:lpstr>
      <vt:lpstr>Advantage and disadvantage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Yi-Jun</dc:creator>
  <cp:lastModifiedBy>Lily</cp:lastModifiedBy>
  <cp:revision>27</cp:revision>
  <dcterms:created xsi:type="dcterms:W3CDTF">2014-03-25T07:56:30Z</dcterms:created>
  <dcterms:modified xsi:type="dcterms:W3CDTF">2014-03-25T13:51:03Z</dcterms:modified>
</cp:coreProperties>
</file>