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9" r:id="rId12"/>
    <p:sldId id="267" r:id="rId13"/>
    <p:sldId id="266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83" y="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317BC-CC00-4087-9239-6908C8177018}" type="datetimeFigureOut">
              <a:rPr lang="zh-TW" altLang="en-US" smtClean="0"/>
              <a:t>2013/5/28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AC834-76AB-4894-9A6A-C18391B9A73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B1DC23-A3F2-491E-9555-E7E10548EB31}" type="datetime1">
              <a:rPr lang="zh-TW" altLang="en-US" smtClean="0"/>
              <a:t>2013/5/28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6D90F7-7B1B-4987-B1F5-037F20CED75E}" type="datetime1">
              <a:rPr lang="zh-TW" altLang="en-US" smtClean="0"/>
              <a:t>2013/5/28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18444-11A5-4D35-85D3-7A23C1D49D29}" type="datetime1">
              <a:rPr lang="zh-TW" altLang="en-US" smtClean="0"/>
              <a:t>2013/5/28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FE160-1C2D-428E-8A58-2BD6FB41194F}" type="datetime1">
              <a:rPr lang="zh-TW" altLang="en-US" smtClean="0"/>
              <a:t>2013/5/28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276AD6-4AE0-49F7-B5D9-2DABA559835E}" type="datetime1">
              <a:rPr lang="zh-TW" altLang="en-US" smtClean="0"/>
              <a:t>2013/5/28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FC782-C6DC-4EF8-B6D0-F35D2A7C027D}" type="datetime1">
              <a:rPr lang="zh-TW" altLang="en-US" smtClean="0"/>
              <a:t>2013/5/28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371B7-6337-4BAC-A20B-C5F62A9B041A}" type="datetime1">
              <a:rPr lang="zh-TW" altLang="en-US" smtClean="0"/>
              <a:t>2013/5/28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7C54E9-07FB-4F4F-B90B-1CB75D8B95F5}" type="datetime1">
              <a:rPr lang="zh-TW" altLang="en-US" smtClean="0"/>
              <a:t>2013/5/28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4F3272-E0B8-4FB7-A1DF-2E3ACAC4CC64}" type="datetime1">
              <a:rPr lang="zh-TW" altLang="en-US" smtClean="0"/>
              <a:t>2013/5/28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2828B2-A275-4466-BEE5-F6DFCD9EB357}" type="datetime1">
              <a:rPr lang="zh-TW" altLang="en-US" smtClean="0"/>
              <a:t>2013/5/28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EDB5C-B9D3-4579-B831-A874A32FAEE3}" type="datetime1">
              <a:rPr lang="zh-TW" altLang="en-US" smtClean="0"/>
              <a:t>2013/5/28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C1DECBD-CF95-400B-B47D-C6A413191DB9}" type="datetime1">
              <a:rPr lang="zh-TW" altLang="en-US" smtClean="0"/>
              <a:t>2013/5/28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iffie%E2%80%93Hellman_key_exchange" TargetMode="External"/><Relationship Id="rId2" Type="http://schemas.openxmlformats.org/officeDocument/2006/relationships/hyperlink" Target="http://tools.ietf.org/html/rfc618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75656" y="1196752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ZRTP: Media Path Key Agreement for Unicast Secure RTP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47664" y="4293096"/>
            <a:ext cx="7406640" cy="1752600"/>
          </a:xfrm>
        </p:spPr>
        <p:txBody>
          <a:bodyPr>
            <a:normAutofit lnSpcReduction="10000"/>
          </a:bodyPr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April 2011 , RFC 6189</a:t>
            </a:r>
          </a:p>
          <a:p>
            <a:r>
              <a:rPr lang="en-US" altLang="zh-TW" sz="280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Author(s):</a:t>
            </a: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P. Zimmermann, A. Johnston, J. Callas</a:t>
            </a:r>
          </a:p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Speaker :Ted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ZRTP(cont.)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Confirm message</a:t>
            </a:r>
          </a:p>
          <a:p>
            <a:pPr lvl="1"/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The Confirm1 message is sent by the Responder in response to a valid DHPart2 message after the SRTP session key and parameters have been negotiated.</a:t>
            </a:r>
            <a:endParaRPr lang="zh-TW" altLang="en-US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ZRTP(cont.)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060848"/>
            <a:ext cx="6080993" cy="1914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916832"/>
            <a:ext cx="7596336" cy="2742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Conclusion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This protocol does not require prior shared secrets or rely on a Public key infrastructure (PKI) or on certification authorities</a:t>
            </a:r>
          </a:p>
          <a:p>
            <a:endParaRPr lang="en-US" altLang="zh-TW" dirty="0" smtClean="0"/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ZRTP can be used with any signaling protocol, including SIP, H.323.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Reference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en-US" altLang="zh-TW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  <a:hlinkClick r:id="rId2"/>
              </a:rPr>
              <a:t>ZRTP: Media Path Key Agreement for </a:t>
            </a:r>
            <a:r>
              <a:rPr lang="en-US" altLang="zh-TW" b="1" dirty="0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  <a:hlinkClick r:id="rId2"/>
              </a:rPr>
              <a:t>Unicast</a:t>
            </a:r>
            <a:r>
              <a:rPr lang="en-US" altLang="zh-TW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  <a:hlinkClick r:id="rId2"/>
              </a:rPr>
              <a:t> Secure RTP</a:t>
            </a:r>
            <a:endParaRPr lang="en-US" altLang="zh-TW" b="1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marL="596646" indent="-514350">
              <a:buFont typeface="+mj-lt"/>
              <a:buAutoNum type="arabicPeriod"/>
            </a:pPr>
            <a:endParaRPr lang="en-US" altLang="zh-TW" b="1" dirty="0" smtClean="0"/>
          </a:p>
          <a:p>
            <a:pPr marL="596646" indent="-514350">
              <a:buFont typeface="+mj-lt"/>
              <a:buAutoNum type="arabicPeriod"/>
            </a:pPr>
            <a:endParaRPr lang="en-US" altLang="zh-TW" b="1" dirty="0" smtClean="0"/>
          </a:p>
          <a:p>
            <a:pPr marL="596646" indent="-514350">
              <a:buFont typeface="+mj-lt"/>
              <a:buAutoNum type="arabicPeriod"/>
            </a:pPr>
            <a:r>
              <a:rPr lang="en-US" altLang="zh-TW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  <a:hlinkClick r:id="rId3"/>
              </a:rPr>
              <a:t>http://en.wikipedia.org/wiki/Diffie-Hellman_key_exchange</a:t>
            </a:r>
            <a:endParaRPr lang="en-US" altLang="zh-TW" b="1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Outline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Introduction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Background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ZRTP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Conclusion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Reference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Introduction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ZRTP is a key-agreement protocol to negotiate the keys for encryption in a VoIP.</a:t>
            </a:r>
          </a:p>
          <a:p>
            <a:pPr algn="just"/>
            <a:endParaRPr lang="en-US" altLang="zh-TW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It uses </a:t>
            </a:r>
            <a:r>
              <a:rPr lang="en-US" altLang="zh-TW" dirty="0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Diffie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-Hellman key exchange and the Secure Real-time Transport Protocol (SRTP) for </a:t>
            </a:r>
            <a:r>
              <a:rPr lang="en-US" altLang="zh-TW" dirty="0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encryptioneement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protocol.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Background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SIP</a:t>
            </a:r>
          </a:p>
          <a:p>
            <a:pPr lvl="1"/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7" y="2053615"/>
            <a:ext cx="5472609" cy="354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Background(cont.)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Secure Real-time Transport Protocol (SRTP)</a:t>
            </a:r>
          </a:p>
          <a:p>
            <a:pPr lvl="3"/>
            <a:endParaRPr lang="en-US" altLang="zh-TW" b="1" dirty="0" smtClean="0"/>
          </a:p>
          <a:p>
            <a:pPr lvl="3">
              <a:buNone/>
            </a:pPr>
            <a:endParaRPr lang="zh-TW" altLang="en-US" b="1" dirty="0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212976"/>
            <a:ext cx="7099300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ZRTP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772816"/>
            <a:ext cx="6632079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681992"/>
            <a:ext cx="2520280" cy="3462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ZRTP(cont.)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Hello message</a:t>
            </a:r>
          </a:p>
          <a:p>
            <a:pPr lvl="1"/>
            <a:r>
              <a:rPr lang="en-US" altLang="zh-TW" sz="32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Usually sent at the start of an RTP session to determine if the other endpoint supports ZRTP.</a:t>
            </a:r>
          </a:p>
          <a:p>
            <a:pPr lvl="1"/>
            <a:endParaRPr lang="en-US" altLang="zh-TW" sz="3200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lvl="1"/>
            <a:r>
              <a:rPr lang="en-US" altLang="zh-TW" sz="32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The purpose of the Hello message is to confirm that the endpoint supports the protocol</a:t>
            </a:r>
            <a:r>
              <a:rPr lang="en-US" altLang="zh-TW" sz="3200" dirty="0" smtClean="0"/>
              <a:t>.</a:t>
            </a:r>
            <a:endParaRPr lang="zh-TW" alt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ZRTP(cont.)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Commit message</a:t>
            </a:r>
          </a:p>
          <a:p>
            <a:pPr lvl="1"/>
            <a:r>
              <a:rPr lang="en-US" altLang="zh-TW" sz="32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The Commit message may be sent immediately after both endpoints have completed the Hello/</a:t>
            </a:r>
            <a:r>
              <a:rPr lang="en-US" altLang="zh-TW" sz="3200" dirty="0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HelloACK</a:t>
            </a:r>
            <a:r>
              <a:rPr lang="en-US" altLang="zh-TW" sz="32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discovery handshake.</a:t>
            </a:r>
          </a:p>
          <a:p>
            <a:pPr lvl="1"/>
            <a:endParaRPr lang="en-US" altLang="zh-TW" sz="3200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lvl="1"/>
            <a:r>
              <a:rPr lang="en-US" altLang="zh-TW" sz="32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Deterministically choose the same DH key size and algorithm.</a:t>
            </a:r>
            <a:endParaRPr lang="zh-TW" altLang="en-US" sz="320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ZRTP(cont.)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DHPart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message</a:t>
            </a:r>
          </a:p>
          <a:p>
            <a:pPr lvl="1"/>
            <a:r>
              <a:rPr lang="en-US" altLang="zh-TW" sz="32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The </a:t>
            </a:r>
            <a:r>
              <a:rPr lang="en-US" altLang="zh-TW" sz="3200" dirty="0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Diffie</a:t>
            </a:r>
            <a:r>
              <a:rPr lang="en-US" altLang="zh-TW" sz="32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-Hellman public values are exchanged in the DHPart1 and DHPart2 messages.</a:t>
            </a:r>
          </a:p>
          <a:p>
            <a:pPr lvl="1" algn="just"/>
            <a:endParaRPr lang="en-US" altLang="zh-TW" dirty="0" smtClean="0"/>
          </a:p>
          <a:p>
            <a:pPr lvl="1" algn="just"/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717032"/>
            <a:ext cx="443700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字方塊 4"/>
          <p:cNvSpPr txBox="1"/>
          <p:nvPr/>
        </p:nvSpPr>
        <p:spPr>
          <a:xfrm>
            <a:off x="6948264" y="3861048"/>
            <a:ext cx="2520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If 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Bob chooses b=15</a:t>
            </a:r>
            <a:endParaRPr lang="pt-BR" altLang="zh-TW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r>
              <a:rPr lang="da-DK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 = 5</a:t>
            </a:r>
            <a:r>
              <a:rPr lang="da-DK" altLang="zh-TW" b="1" baseline="300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15</a:t>
            </a:r>
            <a:r>
              <a:rPr lang="da-DK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mod 23 = 19</a:t>
            </a:r>
          </a:p>
          <a:p>
            <a:endParaRPr lang="da-DK" altLang="zh-TW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K = 8</a:t>
            </a:r>
            <a:r>
              <a:rPr lang="en-US" altLang="zh-TW" b="1" baseline="300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15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mod 23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K=2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139952" y="378904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i="1" dirty="0" smtClean="0"/>
              <a:t>p</a:t>
            </a:r>
            <a:r>
              <a:rPr lang="en-US" altLang="zh-TW" dirty="0" smtClean="0"/>
              <a:t>=23 and </a:t>
            </a:r>
            <a:r>
              <a:rPr lang="en-US" altLang="zh-TW" i="1" dirty="0" smtClean="0"/>
              <a:t>g</a:t>
            </a:r>
            <a:r>
              <a:rPr lang="en-US" altLang="zh-TW" dirty="0" smtClean="0"/>
              <a:t>=5.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467544" y="4149080"/>
            <a:ext cx="23198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If Alice chooses a=6</a:t>
            </a:r>
          </a:p>
          <a:p>
            <a:r>
              <a:rPr lang="pt-BR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 = 5</a:t>
            </a:r>
            <a:r>
              <a:rPr lang="pt-BR" altLang="zh-TW" b="1" baseline="300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</a:t>
            </a:r>
            <a:r>
              <a:rPr lang="pt-BR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mod 23 = 8</a:t>
            </a:r>
          </a:p>
          <a:p>
            <a:endParaRPr lang="pt-BR" altLang="zh-TW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K = 19</a:t>
            </a:r>
            <a:r>
              <a:rPr lang="en-US" altLang="zh-TW" b="1" baseline="300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mod 23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K=2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375</TotalTime>
  <Words>305</Words>
  <Application>Microsoft Office PowerPoint</Application>
  <PresentationFormat>如螢幕大小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夏至</vt:lpstr>
      <vt:lpstr>ZRTP: Media Path Key Agreement for Unicast Secure RTP</vt:lpstr>
      <vt:lpstr>Outline</vt:lpstr>
      <vt:lpstr>Introduction</vt:lpstr>
      <vt:lpstr>Background</vt:lpstr>
      <vt:lpstr>Background(cont.)</vt:lpstr>
      <vt:lpstr>ZRTP</vt:lpstr>
      <vt:lpstr>ZRTP(cont.)</vt:lpstr>
      <vt:lpstr>ZRTP(cont.)</vt:lpstr>
      <vt:lpstr>ZRTP(cont.)</vt:lpstr>
      <vt:lpstr>ZRTP(cont.)</vt:lpstr>
      <vt:lpstr>ZRTP(cont.)</vt:lpstr>
      <vt:lpstr>Conclusion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Tedtsai</dc:creator>
  <cp:lastModifiedBy>Tedtsai</cp:lastModifiedBy>
  <cp:revision>50</cp:revision>
  <dcterms:created xsi:type="dcterms:W3CDTF">2013-05-27T03:12:21Z</dcterms:created>
  <dcterms:modified xsi:type="dcterms:W3CDTF">2013-05-28T12:54:25Z</dcterms:modified>
</cp:coreProperties>
</file>