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334" r:id="rId4"/>
    <p:sldId id="313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11" r:id="rId13"/>
    <p:sldId id="325" r:id="rId14"/>
    <p:sldId id="323" r:id="rId15"/>
    <p:sldId id="346" r:id="rId16"/>
    <p:sldId id="353" r:id="rId17"/>
    <p:sldId id="351" r:id="rId18"/>
    <p:sldId id="352" r:id="rId19"/>
    <p:sldId id="343" r:id="rId20"/>
    <p:sldId id="347" r:id="rId21"/>
    <p:sldId id="348" r:id="rId22"/>
    <p:sldId id="349" r:id="rId23"/>
    <p:sldId id="350" r:id="rId24"/>
    <p:sldId id="324" r:id="rId25"/>
    <p:sldId id="327" r:id="rId26"/>
    <p:sldId id="328" r:id="rId27"/>
    <p:sldId id="329" r:id="rId28"/>
    <p:sldId id="330" r:id="rId29"/>
    <p:sldId id="331" r:id="rId30"/>
    <p:sldId id="354" r:id="rId31"/>
    <p:sldId id="268" r:id="rId32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0066FF"/>
    <a:srgbClr val="FF6600"/>
    <a:srgbClr val="FF9999"/>
    <a:srgbClr val="FF3300"/>
    <a:srgbClr val="F44678"/>
    <a:srgbClr val="292929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2" autoAdjust="0"/>
    <p:restoredTop sz="95153" autoAdjust="0"/>
  </p:normalViewPr>
  <p:slideViewPr>
    <p:cSldViewPr>
      <p:cViewPr>
        <p:scale>
          <a:sx n="100" d="100"/>
          <a:sy n="100" d="100"/>
        </p:scale>
        <p:origin x="-19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573E-2"/>
          <c:y val="3.2824252222676181E-2"/>
          <c:w val="0.93660773850081991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78">
              <a:solidFill>
                <a:schemeClr val="tx1"/>
              </a:solidFill>
              <a:prstDash val="solid"/>
            </a:ln>
          </c:spPr>
          <c:dPt>
            <c:idx val="3"/>
            <c:spPr>
              <a:solidFill>
                <a:srgbClr val="00B0F0"/>
              </a:solidFill>
              <a:ln w="9978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gapDepth val="0"/>
        <c:shape val="box"/>
        <c:axId val="105505152"/>
        <c:axId val="105506688"/>
        <c:axId val="0"/>
      </c:bar3DChart>
      <c:catAx>
        <c:axId val="105505152"/>
        <c:scaling>
          <c:orientation val="minMax"/>
        </c:scaling>
        <c:axPos val="b"/>
        <c:numFmt formatCode="General" sourceLinked="1"/>
        <c:majorTickMark val="in"/>
        <c:tickLblPos val="low"/>
        <c:spPr>
          <a:ln w="24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05506688"/>
        <c:crosses val="autoZero"/>
        <c:auto val="1"/>
        <c:lblAlgn val="ctr"/>
        <c:lblOffset val="100"/>
        <c:tickLblSkip val="1"/>
        <c:tickMarkSkip val="1"/>
      </c:catAx>
      <c:valAx>
        <c:axId val="105506688"/>
        <c:scaling>
          <c:orientation val="minMax"/>
        </c:scaling>
        <c:axPos val="l"/>
        <c:majorGridlines>
          <c:spPr>
            <a:ln w="249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05505152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3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axId val="148523264"/>
        <c:axId val="148525056"/>
      </c:barChart>
      <c:catAx>
        <c:axId val="148523264"/>
        <c:scaling>
          <c:orientation val="minMax"/>
        </c:scaling>
        <c:axPos val="b"/>
        <c:numFmt formatCode="General" sourceLinked="1"/>
        <c:tickLblPos val="nextTo"/>
        <c:crossAx val="148525056"/>
        <c:crosses val="autoZero"/>
        <c:auto val="1"/>
        <c:lblAlgn val="ctr"/>
        <c:lblOffset val="100"/>
      </c:catAx>
      <c:valAx>
        <c:axId val="148525056"/>
        <c:scaling>
          <c:orientation val="minMax"/>
        </c:scaling>
        <c:axPos val="l"/>
        <c:majorGridlines/>
        <c:numFmt formatCode="General" sourceLinked="1"/>
        <c:tickLblPos val="nextTo"/>
        <c:crossAx val="148523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axId val="149170816"/>
        <c:axId val="149172608"/>
      </c:barChart>
      <c:catAx>
        <c:axId val="149170816"/>
        <c:scaling>
          <c:orientation val="minMax"/>
        </c:scaling>
        <c:axPos val="b"/>
        <c:numFmt formatCode="General" sourceLinked="1"/>
        <c:tickLblPos val="nextTo"/>
        <c:crossAx val="149172608"/>
        <c:crosses val="autoZero"/>
        <c:auto val="1"/>
        <c:lblAlgn val="ctr"/>
        <c:lblOffset val="100"/>
      </c:catAx>
      <c:valAx>
        <c:axId val="149172608"/>
        <c:scaling>
          <c:orientation val="minMax"/>
        </c:scaling>
        <c:axPos val="l"/>
        <c:majorGridlines/>
        <c:numFmt formatCode="General" sourceLinked="1"/>
        <c:tickLblPos val="nextTo"/>
        <c:crossAx val="149170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axId val="151472384"/>
        <c:axId val="151478272"/>
      </c:barChart>
      <c:catAx>
        <c:axId val="151472384"/>
        <c:scaling>
          <c:orientation val="minMax"/>
        </c:scaling>
        <c:axPos val="b"/>
        <c:numFmt formatCode="General" sourceLinked="1"/>
        <c:tickLblPos val="nextTo"/>
        <c:crossAx val="151478272"/>
        <c:crosses val="autoZero"/>
        <c:auto val="1"/>
        <c:lblAlgn val="ctr"/>
        <c:lblOffset val="100"/>
      </c:catAx>
      <c:valAx>
        <c:axId val="151478272"/>
        <c:scaling>
          <c:orientation val="minMax"/>
        </c:scaling>
        <c:axPos val="l"/>
        <c:majorGridlines/>
        <c:numFmt formatCode="General" sourceLinked="1"/>
        <c:tickLblPos val="nextTo"/>
        <c:crossAx val="151472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axId val="151534208"/>
        <c:axId val="151540096"/>
      </c:barChart>
      <c:catAx>
        <c:axId val="151534208"/>
        <c:scaling>
          <c:orientation val="minMax"/>
        </c:scaling>
        <c:axPos val="b"/>
        <c:numFmt formatCode="General" sourceLinked="1"/>
        <c:tickLblPos val="nextTo"/>
        <c:crossAx val="151540096"/>
        <c:crosses val="autoZero"/>
        <c:auto val="1"/>
        <c:lblAlgn val="ctr"/>
        <c:lblOffset val="100"/>
      </c:catAx>
      <c:valAx>
        <c:axId val="151540096"/>
        <c:scaling>
          <c:orientation val="minMax"/>
        </c:scaling>
        <c:axPos val="l"/>
        <c:majorGridlines/>
        <c:numFmt formatCode="General" sourceLinked="1"/>
        <c:tickLblPos val="nextTo"/>
        <c:crossAx val="15153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axId val="151560576"/>
        <c:axId val="151562112"/>
      </c:barChart>
      <c:catAx>
        <c:axId val="151560576"/>
        <c:scaling>
          <c:orientation val="minMax"/>
        </c:scaling>
        <c:axPos val="b"/>
        <c:numFmt formatCode="General" sourceLinked="1"/>
        <c:tickLblPos val="nextTo"/>
        <c:crossAx val="151562112"/>
        <c:crosses val="autoZero"/>
        <c:auto val="1"/>
        <c:lblAlgn val="ctr"/>
        <c:lblOffset val="100"/>
      </c:catAx>
      <c:valAx>
        <c:axId val="151562112"/>
        <c:scaling>
          <c:orientation val="minMax"/>
        </c:scaling>
        <c:axPos val="l"/>
        <c:majorGridlines/>
        <c:numFmt formatCode="General" sourceLinked="1"/>
        <c:tickLblPos val="nextTo"/>
        <c:crossAx val="151560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587E-2"/>
          <c:y val="3.2824252222676056E-2"/>
          <c:w val="0.93660773850082002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4">
              <a:solidFill>
                <a:schemeClr val="tx1"/>
              </a:solidFill>
              <a:prstDash val="solid"/>
            </a:ln>
          </c:spPr>
          <c:dPt>
            <c:idx val="3"/>
            <c:spPr>
              <a:solidFill>
                <a:srgbClr val="00B0F0"/>
              </a:solidFill>
              <a:ln w="99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8064A2">
                  <a:lumMod val="60000"/>
                  <a:lumOff val="40000"/>
                </a:srgbClr>
              </a:solidFill>
              <a:ln w="9984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gapDepth val="0"/>
        <c:shape val="box"/>
        <c:axId val="134749568"/>
        <c:axId val="134763648"/>
        <c:axId val="0"/>
      </c:bar3DChart>
      <c:catAx>
        <c:axId val="134749568"/>
        <c:scaling>
          <c:orientation val="minMax"/>
        </c:scaling>
        <c:axPos val="b"/>
        <c:numFmt formatCode="General" sourceLinked="1"/>
        <c:majorTickMark val="in"/>
        <c:tickLblPos val="low"/>
        <c:spPr>
          <a:ln w="24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4763648"/>
        <c:crosses val="autoZero"/>
        <c:auto val="1"/>
        <c:lblAlgn val="ctr"/>
        <c:lblOffset val="100"/>
        <c:tickLblSkip val="1"/>
        <c:tickMarkSkip val="1"/>
      </c:catAx>
      <c:valAx>
        <c:axId val="134763648"/>
        <c:scaling>
          <c:orientation val="minMax"/>
        </c:scaling>
        <c:axPos val="l"/>
        <c:majorGridlines>
          <c:spPr>
            <a:ln w="249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474956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448E-2"/>
          <c:y val="3.2824252222676056E-2"/>
          <c:w val="0.93660773850081913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Depth val="0"/>
        <c:shape val="box"/>
        <c:axId val="135412736"/>
        <c:axId val="135451776"/>
        <c:axId val="0"/>
      </c:bar3DChart>
      <c:catAx>
        <c:axId val="135412736"/>
        <c:scaling>
          <c:orientation val="minMax"/>
        </c:scaling>
        <c:axPos val="b"/>
        <c:numFmt formatCode="General" sourceLinked="1"/>
        <c:majorTickMark val="in"/>
        <c:tickLblPos val="low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5451776"/>
        <c:crosses val="autoZero"/>
        <c:auto val="1"/>
        <c:lblAlgn val="ctr"/>
        <c:lblOffset val="100"/>
        <c:tickLblSkip val="1"/>
        <c:tickMarkSkip val="1"/>
      </c:catAx>
      <c:valAx>
        <c:axId val="135451776"/>
        <c:scaling>
          <c:orientation val="minMax"/>
        </c:scaling>
        <c:axPos val="l"/>
        <c:majorGridlines>
          <c:spPr>
            <a:ln w="24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5412736"/>
        <c:crosses val="autoZero"/>
        <c:crossBetween val="between"/>
      </c:valAx>
      <c:spPr>
        <a:noFill/>
        <a:ln w="199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476E-2"/>
          <c:y val="3.2824252222676056E-2"/>
          <c:w val="0.93660773850081924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Depth val="0"/>
        <c:shape val="box"/>
        <c:axId val="135993984"/>
        <c:axId val="136017408"/>
        <c:axId val="0"/>
      </c:bar3DChart>
      <c:catAx>
        <c:axId val="135993984"/>
        <c:scaling>
          <c:orientation val="minMax"/>
        </c:scaling>
        <c:axPos val="b"/>
        <c:numFmt formatCode="General" sourceLinked="1"/>
        <c:majorTickMark val="in"/>
        <c:tickLblPos val="low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6017408"/>
        <c:crosses val="autoZero"/>
        <c:auto val="1"/>
        <c:lblAlgn val="ctr"/>
        <c:lblOffset val="100"/>
        <c:tickLblSkip val="1"/>
        <c:tickMarkSkip val="1"/>
      </c:catAx>
      <c:valAx>
        <c:axId val="136017408"/>
        <c:scaling>
          <c:orientation val="minMax"/>
        </c:scaling>
        <c:axPos val="l"/>
        <c:majorGridlines>
          <c:spPr>
            <a:ln w="24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135993984"/>
        <c:crosses val="autoZero"/>
        <c:crossBetween val="between"/>
      </c:valAx>
      <c:spPr>
        <a:noFill/>
        <a:ln w="199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4"/>
          <c:y val="5.5725926229019902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axId val="142476800"/>
        <c:axId val="142478336"/>
      </c:barChart>
      <c:catAx>
        <c:axId val="142476800"/>
        <c:scaling>
          <c:orientation val="minMax"/>
        </c:scaling>
        <c:axPos val="b"/>
        <c:numFmt formatCode="General" sourceLinked="1"/>
        <c:tickLblPos val="nextTo"/>
        <c:crossAx val="142478336"/>
        <c:crosses val="autoZero"/>
        <c:auto val="1"/>
        <c:lblAlgn val="ctr"/>
        <c:lblOffset val="100"/>
      </c:catAx>
      <c:valAx>
        <c:axId val="142478336"/>
        <c:scaling>
          <c:orientation val="minMax"/>
        </c:scaling>
        <c:axPos val="l"/>
        <c:majorGridlines/>
        <c:numFmt formatCode="General" sourceLinked="1"/>
        <c:tickLblPos val="nextTo"/>
        <c:crossAx val="142476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1"/>
          <c:y val="5.5725926229019833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142612736"/>
        <c:axId val="142614528"/>
      </c:barChart>
      <c:catAx>
        <c:axId val="142612736"/>
        <c:scaling>
          <c:orientation val="minMax"/>
        </c:scaling>
        <c:axPos val="b"/>
        <c:numFmt formatCode="General" sourceLinked="1"/>
        <c:tickLblPos val="nextTo"/>
        <c:crossAx val="142614528"/>
        <c:crosses val="autoZero"/>
        <c:auto val="1"/>
        <c:lblAlgn val="ctr"/>
        <c:lblOffset val="100"/>
      </c:catAx>
      <c:valAx>
        <c:axId val="142614528"/>
        <c:scaling>
          <c:orientation val="minMax"/>
        </c:scaling>
        <c:axPos val="l"/>
        <c:majorGridlines/>
        <c:numFmt formatCode="General" sourceLinked="1"/>
        <c:tickLblPos val="nextTo"/>
        <c:crossAx val="142612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1"/>
          <c:y val="5.5725926229019833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dPt>
            <c:idx val="6"/>
            <c:spPr>
              <a:noFill/>
              <a:ln>
                <a:noFill/>
              </a:ln>
            </c:spPr>
          </c:dPt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142629888"/>
        <c:axId val="142635776"/>
      </c:barChart>
      <c:catAx>
        <c:axId val="142629888"/>
        <c:scaling>
          <c:orientation val="minMax"/>
        </c:scaling>
        <c:axPos val="b"/>
        <c:numFmt formatCode="General" sourceLinked="1"/>
        <c:tickLblPos val="nextTo"/>
        <c:crossAx val="142635776"/>
        <c:crosses val="autoZero"/>
        <c:auto val="1"/>
        <c:lblAlgn val="ctr"/>
        <c:lblOffset val="100"/>
      </c:catAx>
      <c:valAx>
        <c:axId val="142635776"/>
        <c:scaling>
          <c:orientation val="minMax"/>
        </c:scaling>
        <c:axPos val="l"/>
        <c:majorGridlines/>
        <c:numFmt formatCode="General" sourceLinked="1"/>
        <c:tickLblPos val="nextTo"/>
        <c:crossAx val="142629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axId val="146903424"/>
        <c:axId val="146904960"/>
      </c:barChart>
      <c:catAx>
        <c:axId val="146903424"/>
        <c:scaling>
          <c:orientation val="minMax"/>
        </c:scaling>
        <c:axPos val="b"/>
        <c:numFmt formatCode="General" sourceLinked="1"/>
        <c:tickLblPos val="nextTo"/>
        <c:crossAx val="146904960"/>
        <c:crosses val="autoZero"/>
        <c:auto val="1"/>
        <c:lblAlgn val="ctr"/>
        <c:lblOffset val="100"/>
      </c:catAx>
      <c:valAx>
        <c:axId val="146904960"/>
        <c:scaling>
          <c:orientation val="minMax"/>
        </c:scaling>
        <c:axPos val="l"/>
        <c:majorGridlines/>
        <c:numFmt formatCode="General" sourceLinked="1"/>
        <c:tickLblPos val="nextTo"/>
        <c:crossAx val="146903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axId val="148595456"/>
        <c:axId val="148596992"/>
      </c:barChart>
      <c:catAx>
        <c:axId val="148595456"/>
        <c:scaling>
          <c:orientation val="minMax"/>
        </c:scaling>
        <c:axPos val="b"/>
        <c:numFmt formatCode="General" sourceLinked="1"/>
        <c:tickLblPos val="nextTo"/>
        <c:crossAx val="148596992"/>
        <c:crosses val="autoZero"/>
        <c:auto val="1"/>
        <c:lblAlgn val="ctr"/>
        <c:lblOffset val="100"/>
      </c:catAx>
      <c:valAx>
        <c:axId val="148596992"/>
        <c:scaling>
          <c:orientation val="minMax"/>
        </c:scaling>
        <c:axPos val="l"/>
        <c:majorGridlines/>
        <c:numFmt formatCode="General" sourceLinked="1"/>
        <c:tickLblPos val="nextTo"/>
        <c:crossAx val="148595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C02B-9131-431B-9EA8-48D284A8A2F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5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C922-87FF-4784-AB56-5B2BDD3A0F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7FCF-7348-4D5C-8328-C2B207575FDF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79B7-075E-4028-BD94-E9625F4BE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endParaRPr lang="en-US" altLang="zh-TW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134F-9F4A-40CA-8B34-5C6E099C8EE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1930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394769-435F-4093-860D-44FDD9701D6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BB17A-4054-430D-99B3-68CEB936E86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FF24C-A2AE-4DA4-A591-D86BBB369AD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2E4BB-A8FA-470B-A661-83A41D8D5FC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7E59F-231A-4C43-A4AE-6270E17274A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D0D20-0660-4E84-B677-B0F490EBEB9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D0D20-0660-4E84-B677-B0F490EBEB9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blu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blue-02-0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57200" y="1772817"/>
            <a:ext cx="8229600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投影片編號版面配置區 3"/>
          <p:cNvSpPr txBox="1">
            <a:spLocks/>
          </p:cNvSpPr>
          <p:nvPr userDrawn="1"/>
        </p:nvSpPr>
        <p:spPr>
          <a:xfrm>
            <a:off x="6830888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C76D3-0649-48A7-B568-D40ED5E3A50A}" type="slidenum">
              <a:rPr kumimoji="0" lang="fr-CA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8532440" y="6185924"/>
            <a:ext cx="432048" cy="672075"/>
            <a:chOff x="4572000" y="3645024"/>
            <a:chExt cx="648072" cy="1008112"/>
          </a:xfrm>
        </p:grpSpPr>
        <p:sp>
          <p:nvSpPr>
            <p:cNvPr id="11" name="矩形 10"/>
            <p:cNvSpPr/>
            <p:nvPr userDrawn="1"/>
          </p:nvSpPr>
          <p:spPr>
            <a:xfrm>
              <a:off x="4572000" y="3645024"/>
              <a:ext cx="648072" cy="648072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接點 17"/>
            <p:cNvCxnSpPr/>
            <p:nvPr userDrawn="1"/>
          </p:nvCxnSpPr>
          <p:spPr>
            <a:xfrm>
              <a:off x="4896036" y="4293096"/>
              <a:ext cx="0" cy="3600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9BCB-55B3-47ED-90FB-8BF9F1CF4B95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♠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Microsoft_Office_Excel_97-2003____1.xls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oleObject" Target="../embeddings/Microsoft_Office_Excel_97-2003____2.xls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6340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 smtClean="0"/>
              <a:t>Steganography</a:t>
            </a:r>
            <a:r>
              <a:rPr lang="en-US" altLang="zh-TW" sz="3600" dirty="0" smtClean="0"/>
              <a:t> of Reversible Data Hiding</a:t>
            </a:r>
            <a:endPara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501317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Producer: </a:t>
            </a:r>
            <a:r>
              <a:rPr lang="en-US" altLang="zh-TW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Chia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-Chen Lin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Speaker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: Paul</a:t>
            </a:r>
          </a:p>
          <a:p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2013/06/05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 txBox="1">
            <a:spLocks/>
          </p:cNvSpPr>
          <p:nvPr/>
        </p:nvSpPr>
        <p:spPr>
          <a:xfrm>
            <a:off x="457200" y="1679575"/>
            <a:ext cx="8229600" cy="534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M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aximum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and minimum 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points</a:t>
            </a: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6028028" y="5086925"/>
            <a:ext cx="647700" cy="215900"/>
          </a:xfrm>
          <a:prstGeom prst="rect">
            <a:avLst/>
          </a:prstGeom>
          <a:solidFill>
            <a:srgbClr val="FFFF66">
              <a:alpha val="52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3" name="Object 44"/>
          <p:cNvGraphicFramePr>
            <a:graphicFrameLocks noChangeAspect="1"/>
          </p:cNvGraphicFramePr>
          <p:nvPr/>
        </p:nvGraphicFramePr>
        <p:xfrm>
          <a:off x="3667880" y="2926685"/>
          <a:ext cx="4449099" cy="24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5739996" y="5374957"/>
            <a:ext cx="144240" cy="180000"/>
          </a:xfrm>
          <a:prstGeom prst="upArrow">
            <a:avLst>
              <a:gd name="adj1" fmla="val 50000"/>
              <a:gd name="adj2" fmla="val 62088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6876256" y="5374957"/>
            <a:ext cx="144463" cy="180000"/>
          </a:xfrm>
          <a:prstGeom prst="upArrow">
            <a:avLst>
              <a:gd name="adj1" fmla="val 50000"/>
              <a:gd name="adj2" fmla="val 62088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Oval 95"/>
          <p:cNvSpPr>
            <a:spLocks noChangeArrowheads="1"/>
          </p:cNvSpPr>
          <p:nvPr/>
        </p:nvSpPr>
        <p:spPr bwMode="auto">
          <a:xfrm>
            <a:off x="5956020" y="3934797"/>
            <a:ext cx="865188" cy="1296988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5235221" y="5518973"/>
            <a:ext cx="151288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/>
              <a:t>maximum </a:t>
            </a:r>
            <a:r>
              <a:rPr lang="en-US" altLang="zh-TW" dirty="0"/>
              <a:t>point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6516216" y="5518973"/>
            <a:ext cx="151288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smtClean="0">
                <a:solidFill>
                  <a:srgbClr val="FF0000"/>
                </a:solidFill>
              </a:rPr>
              <a:t>minimum </a:t>
            </a:r>
            <a:r>
              <a:rPr lang="en-US" altLang="zh-TW" b="1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302941" y="4950718"/>
            <a:ext cx="156845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image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1115616" y="3140968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(6/7)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44"/>
          <p:cNvGraphicFramePr>
            <a:graphicFrameLocks noChangeAspect="1"/>
          </p:cNvGraphicFramePr>
          <p:nvPr/>
        </p:nvGraphicFramePr>
        <p:xfrm>
          <a:off x="3651764" y="2916962"/>
          <a:ext cx="4449099" cy="24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Espace réservé du contenu 2"/>
          <p:cNvSpPr txBox="1">
            <a:spLocks/>
          </p:cNvSpPr>
          <p:nvPr/>
        </p:nvSpPr>
        <p:spPr>
          <a:xfrm>
            <a:off x="457200" y="1679575"/>
            <a:ext cx="8229600" cy="534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Multiple pairs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302941" y="4940995"/>
            <a:ext cx="156845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>
                <a:latin typeface="Calibri" pitchFamily="34" charset="0"/>
              </a:rPr>
              <a:t>Original image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1115616" y="3131245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4716487" y="2473326"/>
            <a:ext cx="2592388" cy="3698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b="1">
                <a:solidFill>
                  <a:srgbClr val="FF3300"/>
                </a:solidFill>
                <a:latin typeface="Calibri" pitchFamily="34" charset="0"/>
              </a:rPr>
              <a:t>Example of 2 pairs.</a:t>
            </a:r>
          </a:p>
        </p:txBody>
      </p:sp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5185866" y="5363493"/>
            <a:ext cx="466725" cy="585787"/>
            <a:chOff x="5948536" y="4877544"/>
            <a:chExt cx="466794" cy="585356"/>
          </a:xfrm>
        </p:grpSpPr>
        <p:sp>
          <p:nvSpPr>
            <p:cNvPr id="18" name="AutoShape 50"/>
            <p:cNvSpPr>
              <a:spLocks noChangeArrowheads="1"/>
            </p:cNvSpPr>
            <p:nvPr/>
          </p:nvSpPr>
          <p:spPr bwMode="auto">
            <a:xfrm>
              <a:off x="6092552" y="4877544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FF0066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" name="文字方塊 32"/>
            <p:cNvSpPr txBox="1">
              <a:spLocks noChangeArrowheads="1"/>
            </p:cNvSpPr>
            <p:nvPr/>
          </p:nvSpPr>
          <p:spPr bwMode="auto">
            <a:xfrm>
              <a:off x="5948536" y="509356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FF0066"/>
                  </a:solidFill>
                  <a:latin typeface="Calibri" pitchFamily="34" charset="0"/>
                </a:rPr>
                <a:t>P2</a:t>
              </a:r>
              <a:endParaRPr kumimoji="0" lang="zh-TW" altLang="en-US" dirty="0">
                <a:solidFill>
                  <a:srgbClr val="FF0066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群組 33"/>
          <p:cNvGrpSpPr>
            <a:grpSpLocks/>
          </p:cNvGrpSpPr>
          <p:nvPr/>
        </p:nvGrpSpPr>
        <p:grpSpPr bwMode="auto">
          <a:xfrm>
            <a:off x="6710734" y="5363493"/>
            <a:ext cx="454025" cy="585787"/>
            <a:chOff x="6516216" y="5301208"/>
            <a:chExt cx="453970" cy="585356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6660232" y="5301208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7" name="文字方塊 35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92D050"/>
                  </a:solidFill>
                  <a:latin typeface="Calibri" pitchFamily="34" charset="0"/>
                </a:rPr>
                <a:t>Z1</a:t>
              </a:r>
              <a:endParaRPr kumimoji="0" lang="zh-TW" altLang="en-US" dirty="0">
                <a:solidFill>
                  <a:srgbClr val="92D05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群組 36"/>
          <p:cNvGrpSpPr>
            <a:grpSpLocks/>
          </p:cNvGrpSpPr>
          <p:nvPr/>
        </p:nvGrpSpPr>
        <p:grpSpPr bwMode="auto">
          <a:xfrm>
            <a:off x="4406478" y="5363493"/>
            <a:ext cx="454025" cy="585787"/>
            <a:chOff x="6516216" y="5301208"/>
            <a:chExt cx="453970" cy="585356"/>
          </a:xfrm>
        </p:grpSpPr>
        <p:sp>
          <p:nvSpPr>
            <p:cNvPr id="33" name="AutoShape 50"/>
            <p:cNvSpPr>
              <a:spLocks noChangeArrowheads="1"/>
            </p:cNvSpPr>
            <p:nvPr/>
          </p:nvSpPr>
          <p:spPr bwMode="auto">
            <a:xfrm>
              <a:off x="6660232" y="5301208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FF0066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4" name="文字方塊 38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FF0066"/>
                  </a:solidFill>
                  <a:latin typeface="Calibri" pitchFamily="34" charset="0"/>
                </a:rPr>
                <a:t>Z2</a:t>
              </a:r>
              <a:endParaRPr kumimoji="0" lang="zh-TW" altLang="en-US" dirty="0">
                <a:solidFill>
                  <a:srgbClr val="FF0066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群組 20"/>
          <p:cNvGrpSpPr>
            <a:grpSpLocks/>
          </p:cNvGrpSpPr>
          <p:nvPr/>
        </p:nvGrpSpPr>
        <p:grpSpPr bwMode="auto">
          <a:xfrm>
            <a:off x="5545906" y="5363493"/>
            <a:ext cx="466725" cy="585787"/>
            <a:chOff x="5955549" y="5003884"/>
            <a:chExt cx="466794" cy="585356"/>
          </a:xfrm>
        </p:grpSpPr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6099565" y="5003884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6" name="文字方塊 22"/>
            <p:cNvSpPr txBox="1">
              <a:spLocks noChangeArrowheads="1"/>
            </p:cNvSpPr>
            <p:nvPr/>
          </p:nvSpPr>
          <p:spPr bwMode="auto">
            <a:xfrm>
              <a:off x="5955549" y="521990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92D050"/>
                  </a:solidFill>
                  <a:latin typeface="Calibri" pitchFamily="34" charset="0"/>
                </a:rPr>
                <a:t>P1</a:t>
              </a:r>
              <a:endParaRPr kumimoji="0" lang="zh-TW" altLang="en-US" dirty="0">
                <a:solidFill>
                  <a:srgbClr val="92D050"/>
                </a:solidFill>
                <a:latin typeface="Calibri" pitchFamily="34" charset="0"/>
              </a:endParaRPr>
            </a:p>
          </p:txBody>
        </p:sp>
      </p:grp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(7/7)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Summary of Ni et al.’s scheme</a:t>
            </a:r>
          </a:p>
          <a:p>
            <a:pPr lvl="1"/>
            <a:r>
              <a:rPr lang="en-US" altLang="zh-TW" dirty="0" smtClean="0"/>
              <a:t>It is </a:t>
            </a:r>
            <a:r>
              <a:rPr lang="en-US" altLang="zh-TW" dirty="0" smtClean="0">
                <a:solidFill>
                  <a:srgbClr val="FF0000"/>
                </a:solidFill>
              </a:rPr>
              <a:t>simple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efficient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PSNR of the marked image is above </a:t>
            </a:r>
            <a:r>
              <a:rPr lang="en-US" altLang="zh-TW" dirty="0" smtClean="0">
                <a:solidFill>
                  <a:srgbClr val="FF0000"/>
                </a:solidFill>
              </a:rPr>
              <a:t>48dB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pure payload is about 5k-80k bits for a 512*512 grayscale image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4678"/>
              </a:buClr>
            </a:pPr>
            <a:r>
              <a:rPr lang="en-US" altLang="zh-TW" dirty="0" smtClean="0"/>
              <a:t>How to increase the pixel number of peak point?</a:t>
            </a:r>
          </a:p>
          <a:p>
            <a:pPr lvl="1">
              <a:buClr>
                <a:srgbClr val="F44678"/>
              </a:buClr>
            </a:pPr>
            <a:r>
              <a:rPr lang="en-US" altLang="zh-TW" dirty="0" smtClean="0"/>
              <a:t>Difference image</a:t>
            </a:r>
          </a:p>
          <a:p>
            <a:pPr>
              <a:buClr>
                <a:srgbClr val="F44678"/>
              </a:buClr>
            </a:pPr>
            <a:r>
              <a:rPr lang="en-US" altLang="zh-TW" dirty="0" smtClean="0"/>
              <a:t>Is there any different way to generate a difference image</a:t>
            </a:r>
          </a:p>
          <a:p>
            <a:pPr>
              <a:buClr>
                <a:srgbClr val="F44678"/>
              </a:buClr>
            </a:pPr>
            <a:r>
              <a:rPr lang="en-US" altLang="zh-TW" dirty="0" smtClean="0"/>
              <a:t>Possible extension(s)?</a:t>
            </a:r>
          </a:p>
          <a:p>
            <a:pPr lvl="1">
              <a:buClr>
                <a:srgbClr val="F44678"/>
              </a:buClr>
            </a:pPr>
            <a:r>
              <a:rPr lang="en-US" altLang="zh-TW" dirty="0" smtClean="0"/>
              <a:t>Frequency domain	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841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"/>
            </a:pP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Chia-Chen Lin, Wei-Liang Tai and Chin-Chen Chang, “</a:t>
            </a:r>
            <a:r>
              <a:rPr lang="en-US" altLang="zh-TW" sz="2800" dirty="0" smtClean="0">
                <a:latin typeface="Calibri" pitchFamily="34" charset="0"/>
                <a:ea typeface="Kozuka Gothic Pro M" pitchFamily="34" charset="-128"/>
              </a:rPr>
              <a:t>Multilevel reversible data hiding based on histogram modification of difference images,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altLang="zh-TW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Pattern Recognition, Vol. 41, Issue 12, December, 2008, pp. 3582-3591. </a:t>
            </a:r>
          </a:p>
          <a:p>
            <a:pPr>
              <a:buFont typeface="Wingdings" pitchFamily="2" charset="2"/>
              <a:buChar char=""/>
            </a:pP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Kozuka Gothic Pro M" pitchFamily="34" charset="-128"/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1: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idea</a:t>
            </a:r>
          </a:p>
        </p:txBody>
      </p:sp>
      <p:pic>
        <p:nvPicPr>
          <p:cNvPr id="37892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349500"/>
            <a:ext cx="374491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ig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5038"/>
            <a:ext cx="32289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133600"/>
            <a:ext cx="4448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2435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Hiding Phase</a:t>
            </a:r>
            <a:endParaRPr lang="zh-TW" altLang="en-US" dirty="0" smtClean="0">
              <a:ea typeface="Dotum" pitchFamily="34" charset="-127"/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30E46DE-AD05-480F-8047-0732D98AA2F4}" type="datetime1">
              <a:rPr lang="zh-TW" altLang="en-US" smtClean="0"/>
              <a:pPr/>
              <a:t>2013/6/4</a:t>
            </a:fld>
            <a:endParaRPr lang="zh-TW" altLang="en-US" smtClean="0"/>
          </a:p>
        </p:txBody>
      </p:sp>
      <p:pic>
        <p:nvPicPr>
          <p:cNvPr id="10" name="Picture 3" descr="D:\Information Management\做實驗的圖\Lena5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0003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85813" y="3000375"/>
          <a:ext cx="2571768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"/>
                <a:gridCol w="321471"/>
                <a:gridCol w="321471"/>
                <a:gridCol w="321471"/>
                <a:gridCol w="321471"/>
                <a:gridCol w="321471"/>
                <a:gridCol w="321471"/>
                <a:gridCol w="321471"/>
              </a:tblGrid>
              <a:tr h="321471"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00063" y="2857500"/>
            <a:ext cx="2928937" cy="292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000125" y="45593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Original Block</a:t>
            </a:r>
            <a:endParaRPr lang="zh-TW" altLang="en-US" b="1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000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00063" y="3071813"/>
            <a:ext cx="1357312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0063" y="4857750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|162 – 156| = 6</a:t>
            </a: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00063" y="3429000"/>
            <a:ext cx="1357312" cy="357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00063" y="5202238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|161 – 159| = 2</a:t>
            </a: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214438" y="3071813"/>
            <a:ext cx="1285875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857375" y="3071813"/>
            <a:ext cx="1357313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1" name="圖表 20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矩形 21"/>
          <p:cNvSpPr/>
          <p:nvPr/>
        </p:nvSpPr>
        <p:spPr>
          <a:xfrm>
            <a:off x="357188" y="2786063"/>
            <a:ext cx="2928937" cy="292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橢圓 22"/>
          <p:cNvSpPr/>
          <p:nvPr/>
        </p:nvSpPr>
        <p:spPr>
          <a:xfrm>
            <a:off x="5286375" y="3071813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715008" y="3286124"/>
            <a:ext cx="571504" cy="21431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 rot="5400000">
            <a:off x="4287044" y="3928269"/>
            <a:ext cx="2714625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500563" y="2571750"/>
            <a:ext cx="3857625" cy="292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34" name="圖表 33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928688" y="500062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Message = “0110”</a:t>
            </a:r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429125" y="2571750"/>
            <a:ext cx="3714750" cy="271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44" name="圖表 43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069975" y="5559425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Original Image</a:t>
            </a:r>
            <a:endParaRPr lang="zh-TW" altLang="en-US" b="1" dirty="0"/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95363" y="4500563"/>
            <a:ext cx="1812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Difference </a:t>
            </a:r>
            <a:r>
              <a:rPr lang="en-US" altLang="zh-TW" b="1" dirty="0" smtClean="0"/>
              <a:t>Image</a:t>
            </a:r>
            <a:endParaRPr lang="zh-TW" altLang="en-US" b="1" dirty="0"/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5429250" y="2559050"/>
            <a:ext cx="1167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Peak </a:t>
            </a:r>
            <a:r>
              <a:rPr lang="en-US" altLang="zh-TW" dirty="0"/>
              <a:t>Point</a:t>
            </a:r>
            <a:endParaRPr lang="zh-TW" altLang="en-US" dirty="0"/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38038 1.11022E-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38038 0.0009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 L -0.37622 0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 animBg="1"/>
      <p:bldGraphic spid="21" grpId="0">
        <p:bldAsOne/>
      </p:bldGraphic>
      <p:bldP spid="22" grpId="0" animBg="1"/>
      <p:bldP spid="23" grpId="0" animBg="1"/>
      <p:bldP spid="33" grpId="0" animBg="1"/>
      <p:bldGraphic spid="34" grpId="0">
        <p:bldAsOne/>
      </p:bldGraphic>
      <p:bldP spid="38" grpId="0"/>
      <p:bldP spid="42" grpId="0" animBg="1"/>
      <p:bldGraphic spid="44" grpId="0">
        <p:bldAsOne/>
      </p:bldGraphic>
      <p:bldP spid="43" grpId="0"/>
      <p:bldP spid="43" grpId="1"/>
      <p:bldP spid="46" grpId="0"/>
      <p:bldP spid="47" grpId="0"/>
      <p:bldP spid="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24350"/>
          </a:xfrm>
        </p:spPr>
        <p:txBody>
          <a:bodyPr/>
          <a:lstStyle/>
          <a:p>
            <a:r>
              <a:rPr lang="en-US" altLang="zh-TW" b="1" dirty="0" smtClean="0"/>
              <a:t>Hiding phase</a:t>
            </a:r>
            <a:endParaRPr lang="zh-TW" altLang="en-US" dirty="0" smtClean="0">
              <a:ea typeface="Dotum" pitchFamily="34" charset="-127"/>
            </a:endParaRPr>
          </a:p>
          <a:p>
            <a:endParaRPr lang="zh-TW" altLang="en-US" dirty="0" smtClean="0"/>
          </a:p>
        </p:txBody>
      </p:sp>
      <p:sp>
        <p:nvSpPr>
          <p:cNvPr id="1229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A8B2898-24D6-490C-B18D-BCD14E7A3D47}" type="datetime1">
              <a:rPr lang="zh-TW" altLang="en-US" smtClean="0"/>
              <a:pPr/>
              <a:t>2013/6/4</a:t>
            </a:fld>
            <a:endParaRPr lang="zh-TW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72063" y="3071813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928688" y="500062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156 + 7 = 163</a:t>
            </a:r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084263" y="3071813"/>
          <a:ext cx="1350335" cy="382772"/>
        </p:xfrm>
        <a:graphic>
          <a:graphicData uri="http://schemas.openxmlformats.org/drawingml/2006/table">
            <a:tbl>
              <a:tblPr/>
              <a:tblGrid>
                <a:gridCol w="1350335"/>
              </a:tblGrid>
              <a:tr h="3827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928688" y="527367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159 + 3 = 162</a:t>
            </a:r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084263" y="3455988"/>
          <a:ext cx="1350335" cy="365760"/>
        </p:xfrm>
        <a:graphic>
          <a:graphicData uri="http://schemas.openxmlformats.org/drawingml/2006/table">
            <a:tbl>
              <a:tblPr/>
              <a:tblGrid>
                <a:gridCol w="1350335"/>
              </a:tblGrid>
              <a:tr h="35087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754188" y="3082925"/>
          <a:ext cx="1339702" cy="365760"/>
        </p:xfrm>
        <a:graphic>
          <a:graphicData uri="http://schemas.openxmlformats.org/drawingml/2006/table">
            <a:tbl>
              <a:tblPr/>
              <a:tblGrid>
                <a:gridCol w="1339702"/>
              </a:tblGrid>
              <a:tr h="3508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1000125" y="5000625"/>
            <a:ext cx="15001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928688" y="500062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156 + 8 = 164</a:t>
            </a:r>
            <a:endParaRPr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2444750" y="3094038"/>
          <a:ext cx="1339703" cy="365760"/>
        </p:xfrm>
        <a:graphic>
          <a:graphicData uri="http://schemas.openxmlformats.org/drawingml/2006/table">
            <a:tbl>
              <a:tblPr/>
              <a:tblGrid>
                <a:gridCol w="1339703"/>
              </a:tblGrid>
              <a:tr h="34024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1000125" y="5000625"/>
            <a:ext cx="15001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928688" y="5000625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160 </a:t>
            </a:r>
            <a:r>
              <a:rPr lang="en-US" altLang="zh-TW" dirty="0"/>
              <a:t>+ 4 = </a:t>
            </a:r>
            <a:r>
              <a:rPr lang="en-US" altLang="zh-TW" dirty="0" smtClean="0"/>
              <a:t>164</a:t>
            </a:r>
            <a:endParaRPr lang="zh-TW" altLang="en-US" dirty="0"/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571625" y="4572000"/>
            <a:ext cx="1568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/>
              <a:t>Original image</a:t>
            </a:r>
            <a:endParaRPr lang="zh-TW" altLang="en-US" b="1" dirty="0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547664" y="4581128"/>
            <a:ext cx="16430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err="1" smtClean="0"/>
              <a:t>Stego</a:t>
            </a:r>
            <a:r>
              <a:rPr lang="en-US" altLang="zh-TW" b="1" dirty="0" smtClean="0"/>
              <a:t>-image</a:t>
            </a:r>
            <a:endParaRPr lang="zh-TW" altLang="en-US" b="1" dirty="0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143500" y="4572000"/>
            <a:ext cx="20002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/>
              <a:t>Difference </a:t>
            </a:r>
            <a:r>
              <a:rPr lang="en-US" altLang="zh-TW" b="1" dirty="0" smtClean="0"/>
              <a:t>image</a:t>
            </a:r>
            <a:endParaRPr lang="zh-TW" altLang="en-US" b="1" dirty="0"/>
          </a:p>
        </p:txBody>
      </p:sp>
      <p:sp>
        <p:nvSpPr>
          <p:cNvPr id="32" name="標題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(1/2)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/>
      <p:bldP spid="17" grpId="1"/>
      <p:bldP spid="23" grpId="0" animBg="1"/>
      <p:bldP spid="22" grpId="0"/>
      <p:bldP spid="22" grpId="1"/>
      <p:bldP spid="26" grpId="0" animBg="1"/>
      <p:bldP spid="27" grpId="0"/>
      <p:bldP spid="27" grpId="1"/>
      <p:bldP spid="29" grpId="0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571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b="1" dirty="0" smtClean="0"/>
              <a:t>Extracting and reversing phase</a:t>
            </a:r>
            <a:endParaRPr lang="zh-TW" altLang="en-US" dirty="0" smtClean="0"/>
          </a:p>
          <a:p>
            <a:pPr eaLnBrk="1" hangingPunct="1"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13316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B3FE651-4522-4369-8ADA-B296258A4049}" type="datetime1">
              <a:rPr lang="zh-TW" altLang="en-US" smtClean="0"/>
              <a:pPr/>
              <a:t>2013/6/4</a:t>
            </a:fld>
            <a:endParaRPr lang="zh-TW" altLang="en-US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929188" y="2932113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655763" y="4487863"/>
            <a:ext cx="133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err="1"/>
              <a:t>Stego</a:t>
            </a:r>
            <a:r>
              <a:rPr lang="en-US" altLang="zh-TW" dirty="0"/>
              <a:t>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862513" y="4487863"/>
            <a:ext cx="1779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Difference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428750" y="5000625"/>
            <a:ext cx="169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Peak Point =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929188" y="2932113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929188" y="2928938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橢圓 17"/>
          <p:cNvSpPr/>
          <p:nvPr/>
        </p:nvSpPr>
        <p:spPr>
          <a:xfrm>
            <a:off x="5643563" y="3286125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90232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04520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8807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3095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215063" y="3286125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072063" y="3643313"/>
            <a:ext cx="357187" cy="357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215063" y="4000500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929188" y="2928938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903288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643063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2339975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1619672" y="4509120"/>
            <a:ext cx="154048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Original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725988" y="5072063"/>
            <a:ext cx="1319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Message =</a:t>
            </a:r>
            <a:endParaRPr lang="zh-TW" altLang="en-US"/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="/>
            </a:pPr>
            <a:r>
              <a:rPr lang="en-US" altLang="zh-TW" dirty="0" smtClean="0"/>
              <a:t>Wei-Liang Tai, </a:t>
            </a:r>
            <a:r>
              <a:rPr lang="en-US" altLang="zh-TW" dirty="0" err="1" smtClean="0"/>
              <a:t>Chia</a:t>
            </a:r>
            <a:r>
              <a:rPr lang="en-US" altLang="zh-TW" dirty="0" smtClean="0"/>
              <a:t>-Ming </a:t>
            </a:r>
            <a:r>
              <a:rPr lang="en-US" altLang="zh-TW" dirty="0" err="1" smtClean="0"/>
              <a:t>Yeh</a:t>
            </a:r>
            <a:r>
              <a:rPr lang="en-US" altLang="zh-TW" dirty="0" smtClean="0"/>
              <a:t>, and Chin-Chen Chang, “Reversible data hiding Based on histogram modification of pixel differences,” </a:t>
            </a:r>
            <a:r>
              <a:rPr lang="en-US" altLang="zh-TW" i="1" dirty="0" smtClean="0"/>
              <a:t>IEEE Transactions on Circuits and Systems for Video Technology, Vol. 19, No. 6, JUNE 2009, pp. 906-910</a:t>
            </a:r>
            <a:r>
              <a:rPr lang="en-US" altLang="zh-TW" dirty="0" smtClean="0"/>
              <a:t>.</a:t>
            </a:r>
          </a:p>
          <a:p>
            <a:pPr marL="342900" lvl="1" indent="-342900">
              <a:buFont typeface="Wingdings" pitchFamily="2" charset="2"/>
              <a:buChar char="=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2: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Histogram shifting vs. reversible </a:t>
            </a:r>
            <a:r>
              <a:rPr lang="en-US" altLang="zh-TW" dirty="0" smtClean="0"/>
              <a:t>data hiding</a:t>
            </a:r>
          </a:p>
          <a:p>
            <a:pPr lvl="1"/>
            <a:r>
              <a:rPr lang="en-US" altLang="zh-TW" dirty="0" smtClean="0"/>
              <a:t>Three solutions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47" name="Rectangle 183"/>
          <p:cNvSpPr>
            <a:spLocks noChangeArrowheads="1"/>
          </p:cNvSpPr>
          <p:nvPr/>
        </p:nvSpPr>
        <p:spPr bwMode="auto">
          <a:xfrm>
            <a:off x="0" y="5445125"/>
            <a:ext cx="183515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188913"/>
            <a:ext cx="7918201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et al.’s proposed method (1/4)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716463" y="2276475"/>
          <a:ext cx="3095625" cy="803275"/>
        </p:xfrm>
        <a:graphic>
          <a:graphicData uri="http://schemas.openxmlformats.org/presentationml/2006/ole">
            <p:oleObj spid="_x0000_s259074" name="方程式" r:id="rId3" imgW="1892300" imgH="482600" progId="Equation.3">
              <p:embed/>
            </p:oleObj>
          </a:graphicData>
        </a:graphic>
      </p:graphicFrame>
      <p:graphicFrame>
        <p:nvGraphicFramePr>
          <p:cNvPr id="62468" name="Group 4"/>
          <p:cNvGraphicFramePr>
            <a:graphicFrameLocks noGrp="1"/>
          </p:cNvGraphicFramePr>
          <p:nvPr/>
        </p:nvGraphicFramePr>
        <p:xfrm>
          <a:off x="1476375" y="1916113"/>
          <a:ext cx="2324100" cy="1739900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81025"/>
                <a:gridCol w="581025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1260475" y="1339850"/>
            <a:ext cx="28082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latin typeface="Times New Roman" pitchFamily="18" charset="0"/>
              </a:rPr>
              <a:t>Cover image</a:t>
            </a:r>
          </a:p>
        </p:txBody>
      </p:sp>
      <p:graphicFrame>
        <p:nvGraphicFramePr>
          <p:cNvPr id="62496" name="Group 32"/>
          <p:cNvGraphicFramePr>
            <a:graphicFrameLocks noGrp="1"/>
          </p:cNvGraphicFramePr>
          <p:nvPr/>
        </p:nvGraphicFramePr>
        <p:xfrm>
          <a:off x="34925" y="3860800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50" name="Group 186"/>
          <p:cNvGraphicFramePr>
            <a:graphicFrameLocks noGrp="1"/>
          </p:cNvGraphicFramePr>
          <p:nvPr/>
        </p:nvGraphicFramePr>
        <p:xfrm>
          <a:off x="34925" y="4941888"/>
          <a:ext cx="9013825" cy="76320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646" name="Rectangle 182"/>
          <p:cNvSpPr>
            <a:spLocks noChangeArrowheads="1"/>
          </p:cNvSpPr>
          <p:nvPr/>
        </p:nvSpPr>
        <p:spPr bwMode="auto">
          <a:xfrm>
            <a:off x="3348038" y="6021388"/>
            <a:ext cx="244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Peak point </a:t>
            </a:r>
            <a:r>
              <a:rPr lang="en-US" altLang="zh-TW" sz="20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=1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971600" y="4725144"/>
            <a:ext cx="288032" cy="288032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259632" y="5013176"/>
            <a:ext cx="0" cy="288032"/>
          </a:xfrm>
          <a:prstGeom prst="line">
            <a:avLst/>
          </a:prstGeom>
          <a:ln w="28575" cmpd="sng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1259632" y="4725144"/>
            <a:ext cx="144016" cy="288032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1763688" y="1988840"/>
            <a:ext cx="2160240" cy="1584176"/>
            <a:chOff x="1763688" y="1988840"/>
            <a:chExt cx="2160240" cy="158417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1763688" y="1988840"/>
              <a:ext cx="21602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3923928" y="198884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1979712" y="2492896"/>
              <a:ext cx="19442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979712" y="2492896"/>
              <a:ext cx="0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1979712" y="3140968"/>
              <a:ext cx="19442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3923928" y="3140968"/>
              <a:ext cx="0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>
              <a:off x="1979712" y="3573016"/>
              <a:ext cx="19442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18" name="Rectangle 230"/>
          <p:cNvSpPr>
            <a:spLocks noChangeArrowheads="1"/>
          </p:cNvSpPr>
          <p:nvPr/>
        </p:nvSpPr>
        <p:spPr bwMode="auto">
          <a:xfrm>
            <a:off x="0" y="5445125"/>
            <a:ext cx="183515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640" name="Rectangle 152"/>
          <p:cNvSpPr>
            <a:spLocks noChangeArrowheads="1"/>
          </p:cNvSpPr>
          <p:nvPr/>
        </p:nvSpPr>
        <p:spPr bwMode="auto">
          <a:xfrm>
            <a:off x="0" y="381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3641" name="Object 153"/>
          <p:cNvGraphicFramePr>
            <a:graphicFrameLocks noChangeAspect="1"/>
          </p:cNvGraphicFramePr>
          <p:nvPr/>
        </p:nvGraphicFramePr>
        <p:xfrm>
          <a:off x="2651125" y="1409700"/>
          <a:ext cx="3914775" cy="1196975"/>
        </p:xfrm>
        <a:graphic>
          <a:graphicData uri="http://schemas.openxmlformats.org/presentationml/2006/ole">
            <p:oleObj spid="_x0000_s260098" name="方程式" r:id="rId3" imgW="2361960" imgH="711000" progId="Equation.3">
              <p:embed/>
            </p:oleObj>
          </a:graphicData>
        </a:graphic>
      </p:graphicFrame>
      <p:sp>
        <p:nvSpPr>
          <p:cNvPr id="63642" name="Rectangle 154"/>
          <p:cNvSpPr>
            <a:spLocks noChangeArrowheads="1"/>
          </p:cNvSpPr>
          <p:nvPr/>
        </p:nvSpPr>
        <p:spPr bwMode="auto">
          <a:xfrm>
            <a:off x="179512" y="1484784"/>
            <a:ext cx="244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0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by 1 units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=1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643" name="Group 155"/>
          <p:cNvGraphicFramePr>
            <a:graphicFrameLocks noGrp="1"/>
          </p:cNvGraphicFramePr>
          <p:nvPr/>
        </p:nvGraphicFramePr>
        <p:xfrm>
          <a:off x="22225" y="5159375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719" name="Group 231"/>
          <p:cNvGraphicFramePr>
            <a:graphicFrameLocks noGrp="1"/>
          </p:cNvGraphicFramePr>
          <p:nvPr/>
        </p:nvGraphicFramePr>
        <p:xfrm>
          <a:off x="22225" y="2709863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879" name="Group 391"/>
          <p:cNvGraphicFramePr>
            <a:graphicFrameLocks noGrp="1"/>
          </p:cNvGraphicFramePr>
          <p:nvPr/>
        </p:nvGraphicFramePr>
        <p:xfrm>
          <a:off x="22225" y="3860800"/>
          <a:ext cx="9013825" cy="76320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918201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et al.’s proposed method (1/4)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44" name="Rectangle 232"/>
          <p:cNvSpPr>
            <a:spLocks noChangeArrowheads="1"/>
          </p:cNvSpPr>
          <p:nvPr/>
        </p:nvSpPr>
        <p:spPr bwMode="auto">
          <a:xfrm>
            <a:off x="0" y="5445125"/>
            <a:ext cx="183515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59632" y="1412776"/>
            <a:ext cx="6481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be the secret data to be embedded 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={0 ,1}.</a:t>
            </a:r>
            <a:r>
              <a:rPr lang="en-US" altLang="zh-TW" dirty="0"/>
              <a:t>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343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315245" y="1795661"/>
          <a:ext cx="4154488" cy="841375"/>
        </p:xfrm>
        <a:graphic>
          <a:graphicData uri="http://schemas.openxmlformats.org/presentationml/2006/ole">
            <p:oleObj spid="_x0000_s261122" name="方程式" r:id="rId3" imgW="2425680" imgH="482400" progId="Equation.3">
              <p:embed/>
            </p:oleObj>
          </a:graphicData>
        </a:graphic>
      </p:graphicFrame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0" y="4221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64668" name="Rectangle 156"/>
          <p:cNvSpPr>
            <a:spLocks noChangeArrowheads="1"/>
          </p:cNvSpPr>
          <p:nvPr/>
        </p:nvSpPr>
        <p:spPr bwMode="auto">
          <a:xfrm>
            <a:off x="2195736" y="2636912"/>
            <a:ext cx="4679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</a:rPr>
              <a:t> = 1, message to be embedded: 011001</a:t>
            </a:r>
          </a:p>
        </p:txBody>
      </p:sp>
      <p:graphicFrame>
        <p:nvGraphicFramePr>
          <p:cNvPr id="64745" name="Group 233"/>
          <p:cNvGraphicFramePr>
            <a:graphicFrameLocks noGrp="1"/>
          </p:cNvGraphicFramePr>
          <p:nvPr/>
        </p:nvGraphicFramePr>
        <p:xfrm>
          <a:off x="0" y="3140968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820" name="Group 308"/>
          <p:cNvGraphicFramePr>
            <a:graphicFrameLocks noGrp="1"/>
          </p:cNvGraphicFramePr>
          <p:nvPr/>
        </p:nvGraphicFramePr>
        <p:xfrm>
          <a:off x="34925" y="4149725"/>
          <a:ext cx="9013825" cy="76320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1(0)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1(1)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1(1)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1(0)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1(0)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1(1)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895" name="Group 383"/>
          <p:cNvGraphicFramePr>
            <a:graphicFrameLocks noGrp="1"/>
          </p:cNvGraphicFramePr>
          <p:nvPr/>
        </p:nvGraphicFramePr>
        <p:xfrm>
          <a:off x="22225" y="5159375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918201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et al.’s proposed method (1/4)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93" name="Rectangle 157"/>
          <p:cNvSpPr>
            <a:spLocks noChangeArrowheads="1"/>
          </p:cNvSpPr>
          <p:nvPr/>
        </p:nvSpPr>
        <p:spPr bwMode="auto">
          <a:xfrm>
            <a:off x="0" y="5445125"/>
            <a:ext cx="183515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172400" cy="755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 et al.’s extraction and recovery</a:t>
            </a:r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2484438" y="6021388"/>
            <a:ext cx="4679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</a:rPr>
              <a:t>=1, extracted message </a:t>
            </a:r>
            <a:r>
              <a:rPr lang="en-US" altLang="zh-TW" sz="2000" i="1" dirty="0">
                <a:latin typeface="Times New Roman" pitchFamily="18" charset="0"/>
              </a:rPr>
              <a:t>m=</a:t>
            </a:r>
            <a:r>
              <a:rPr lang="en-US" altLang="zh-TW" sz="2000" dirty="0">
                <a:latin typeface="Times New Roman" pitchFamily="18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itchFamily="18" charset="0"/>
              </a:rPr>
              <a:t>01</a:t>
            </a:r>
            <a:r>
              <a:rPr lang="en-US" altLang="zh-TW" sz="2000" dirty="0">
                <a:latin typeface="Times New Roman" pitchFamily="18" charset="0"/>
              </a:rPr>
              <a:t>1001</a:t>
            </a:r>
          </a:p>
        </p:txBody>
      </p:sp>
      <p:sp>
        <p:nvSpPr>
          <p:cNvPr id="65695" name="Rectangle 15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5694" name="Object 158"/>
          <p:cNvGraphicFramePr>
            <a:graphicFrameLocks noChangeAspect="1"/>
          </p:cNvGraphicFramePr>
          <p:nvPr/>
        </p:nvGraphicFramePr>
        <p:xfrm>
          <a:off x="2771800" y="1556792"/>
          <a:ext cx="3340100" cy="846137"/>
        </p:xfrm>
        <a:graphic>
          <a:graphicData uri="http://schemas.openxmlformats.org/presentationml/2006/ole">
            <p:oleObj spid="_x0000_s262146" name="方程式" r:id="rId3" imgW="1917360" imgH="482400" progId="Equation.3">
              <p:embed/>
            </p:oleObj>
          </a:graphicData>
        </a:graphic>
      </p:graphicFrame>
      <p:sp>
        <p:nvSpPr>
          <p:cNvPr id="65697" name="Rectangle 161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5696" name="Object 160"/>
          <p:cNvGraphicFramePr>
            <a:graphicFrameLocks noChangeAspect="1"/>
          </p:cNvGraphicFramePr>
          <p:nvPr/>
        </p:nvGraphicFramePr>
        <p:xfrm>
          <a:off x="1979613" y="2492375"/>
          <a:ext cx="4967287" cy="1238250"/>
        </p:xfrm>
        <a:graphic>
          <a:graphicData uri="http://schemas.openxmlformats.org/presentationml/2006/ole">
            <p:oleObj spid="_x0000_s262147" name="方程式" r:id="rId4" imgW="2870200" imgH="711200" progId="Equation.3">
              <p:embed/>
            </p:oleObj>
          </a:graphicData>
        </a:graphic>
      </p:graphicFrame>
      <p:graphicFrame>
        <p:nvGraphicFramePr>
          <p:cNvPr id="65698" name="Group 162"/>
          <p:cNvGraphicFramePr>
            <a:graphicFrameLocks noGrp="1"/>
          </p:cNvGraphicFramePr>
          <p:nvPr/>
        </p:nvGraphicFramePr>
        <p:xfrm>
          <a:off x="22225" y="4006850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y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773" name="Group 237"/>
          <p:cNvGraphicFramePr>
            <a:graphicFrameLocks noGrp="1"/>
          </p:cNvGraphicFramePr>
          <p:nvPr/>
        </p:nvGraphicFramePr>
        <p:xfrm>
          <a:off x="22225" y="5014913"/>
          <a:ext cx="9013825" cy="790576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zh-TW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直線單箭頭接點 14"/>
          <p:cNvCxnSpPr/>
          <p:nvPr/>
        </p:nvCxnSpPr>
        <p:spPr>
          <a:xfrm flipH="1">
            <a:off x="971600" y="4869160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/>
          <p:cNvSpPr/>
          <p:nvPr/>
        </p:nvSpPr>
        <p:spPr>
          <a:xfrm rot="11039451">
            <a:off x="988617" y="5603664"/>
            <a:ext cx="432048" cy="504056"/>
          </a:xfrm>
          <a:prstGeom prst="arc">
            <a:avLst>
              <a:gd name="adj1" fmla="val 10729490"/>
              <a:gd name="adj2" fmla="val 0"/>
            </a:avLst>
          </a:prstGeom>
          <a:noFill/>
          <a:ln w="317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827584" y="60932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(1)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1547664" y="4869160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 rot="11039451">
            <a:off x="1564681" y="5603664"/>
            <a:ext cx="432048" cy="504056"/>
          </a:xfrm>
          <a:prstGeom prst="arc">
            <a:avLst>
              <a:gd name="adj1" fmla="val 10729490"/>
              <a:gd name="adj2" fmla="val 0"/>
            </a:avLst>
          </a:prstGeom>
          <a:noFill/>
          <a:ln w="317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475656" y="60932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(2)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="/>
            </a:pPr>
            <a:r>
              <a:rPr lang="en-US" altLang="zh-TW" dirty="0" err="1" smtClean="0"/>
              <a:t>Piyu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Tsai,Yu</a:t>
            </a:r>
            <a:r>
              <a:rPr lang="en-US" altLang="zh-TW" dirty="0" smtClean="0"/>
              <a:t>-Chen </a:t>
            </a:r>
            <a:r>
              <a:rPr lang="en-US" altLang="zh-TW" dirty="0" err="1" smtClean="0"/>
              <a:t>Hu,Hsiu</a:t>
            </a:r>
            <a:r>
              <a:rPr lang="en-US" altLang="zh-TW" dirty="0" smtClean="0"/>
              <a:t>-Lien Yen, “Reversible image hiding scheme using predictive coding and histogram shifting,” </a:t>
            </a:r>
            <a:r>
              <a:rPr lang="en-US" altLang="zh-TW" i="1" dirty="0" smtClean="0"/>
              <a:t>Signal Processing</a:t>
            </a:r>
            <a:r>
              <a:rPr lang="en-US" altLang="zh-TW" dirty="0" smtClean="0"/>
              <a:t>, Vol. 89, 2009, pp. 1129-1143.</a:t>
            </a: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3: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4955585"/>
              </p:ext>
            </p:extLst>
          </p:nvPr>
        </p:nvGraphicFramePr>
        <p:xfrm>
          <a:off x="1128218" y="2986236"/>
          <a:ext cx="3299766" cy="280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61"/>
                <a:gridCol w="549961"/>
                <a:gridCol w="549961"/>
                <a:gridCol w="549961"/>
                <a:gridCol w="549961"/>
                <a:gridCol w="549961"/>
              </a:tblGrid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2134921"/>
              </p:ext>
            </p:extLst>
          </p:nvPr>
        </p:nvGraphicFramePr>
        <p:xfrm>
          <a:off x="1128218" y="2986236"/>
          <a:ext cx="3299766" cy="280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61"/>
                <a:gridCol w="549961"/>
                <a:gridCol w="549961"/>
                <a:gridCol w="549961"/>
                <a:gridCol w="549961"/>
                <a:gridCol w="549961"/>
              </a:tblGrid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154" marR="89154" marT="44577" marB="4457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984782"/>
              </p:ext>
            </p:extLst>
          </p:nvPr>
        </p:nvGraphicFramePr>
        <p:xfrm>
          <a:off x="1115616" y="2996952"/>
          <a:ext cx="331236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</a:tblGrid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2106196"/>
              </p:ext>
            </p:extLst>
          </p:nvPr>
        </p:nvGraphicFramePr>
        <p:xfrm>
          <a:off x="5076056" y="2958599"/>
          <a:ext cx="3312372" cy="281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62"/>
                <a:gridCol w="552062"/>
                <a:gridCol w="552062"/>
                <a:gridCol w="552062"/>
                <a:gridCol w="552062"/>
                <a:gridCol w="552062"/>
              </a:tblGrid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Tsai et al.’s </a:t>
            </a:r>
            <a:r>
              <a:rPr lang="en-US" altLang="zh-TW" sz="4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(1/5) 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534912" y="5930696"/>
            <a:ext cx="2185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Original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image</a:t>
            </a:r>
          </a:p>
          <a:p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3579543" y="15581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error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value=basic pixel-residual pixel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1760036"/>
              </p:ext>
            </p:extLst>
          </p:nvPr>
        </p:nvGraphicFramePr>
        <p:xfrm>
          <a:off x="1403648" y="1170651"/>
          <a:ext cx="1655961" cy="14630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endParaRPr kumimoji="0" lang="zh-TW" altLang="en-US" sz="2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7066917"/>
              </p:ext>
            </p:extLst>
          </p:nvPr>
        </p:nvGraphicFramePr>
        <p:xfrm>
          <a:off x="5076279" y="2954042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8383954"/>
              </p:ext>
            </p:extLst>
          </p:nvPr>
        </p:nvGraphicFramePr>
        <p:xfrm>
          <a:off x="6729438" y="4365104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0788828"/>
              </p:ext>
            </p:extLst>
          </p:nvPr>
        </p:nvGraphicFramePr>
        <p:xfrm>
          <a:off x="5082105" y="4365104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4123876"/>
              </p:ext>
            </p:extLst>
          </p:nvPr>
        </p:nvGraphicFramePr>
        <p:xfrm>
          <a:off x="6730951" y="2974012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87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圖表 18"/>
          <p:cNvGraphicFramePr/>
          <p:nvPr>
            <p:extLst>
              <p:ext uri="{D42A27DB-BD31-4B8C-83A1-F6EECF244321}">
                <p14:modId xmlns="" xmlns:p14="http://schemas.microsoft.com/office/powerpoint/2010/main" val="585397922"/>
              </p:ext>
            </p:extLst>
          </p:nvPr>
        </p:nvGraphicFramePr>
        <p:xfrm>
          <a:off x="4499992" y="2060848"/>
          <a:ext cx="4095473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3939102024"/>
              </p:ext>
            </p:extLst>
          </p:nvPr>
        </p:nvGraphicFramePr>
        <p:xfrm>
          <a:off x="4499992" y="2060848"/>
          <a:ext cx="4095473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2431886"/>
              </p:ext>
            </p:extLst>
          </p:nvPr>
        </p:nvGraphicFramePr>
        <p:xfrm>
          <a:off x="539552" y="2204864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300192" y="52199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residual value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12160" y="222635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P2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16216" y="22048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P1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04048" y="4221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Z2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56376" y="41239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Z1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64088" y="5670340"/>
            <a:ext cx="265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P1=-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Z1=-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P2=0, Z2=4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795330"/>
              </p:ext>
            </p:extLst>
          </p:nvPr>
        </p:nvGraphicFramePr>
        <p:xfrm>
          <a:off x="539552" y="2204864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Tsai et al.’s </a:t>
            </a:r>
            <a:r>
              <a:rPr lang="en-US" altLang="zh-TW" sz="4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(2/5) 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7" grpId="0">
        <p:bldAsOne/>
      </p:bldGraphic>
      <p:bldGraphic spid="7" grpId="1">
        <p:bldAsOne/>
      </p:bldGraphic>
      <p:bldP spid="6" grpId="0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1356000012"/>
              </p:ext>
            </p:extLst>
          </p:nvPr>
        </p:nvGraphicFramePr>
        <p:xfrm>
          <a:off x="4342589" y="2882393"/>
          <a:ext cx="4095473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="" xmlns:p14="http://schemas.microsoft.com/office/powerpoint/2010/main" val="3909959396"/>
              </p:ext>
            </p:extLst>
          </p:nvPr>
        </p:nvGraphicFramePr>
        <p:xfrm>
          <a:off x="4499992" y="2909168"/>
          <a:ext cx="4095473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4007176"/>
              </p:ext>
            </p:extLst>
          </p:nvPr>
        </p:nvGraphicFramePr>
        <p:xfrm>
          <a:off x="683568" y="3125192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19888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Secret data={11000 00100 10100 110}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167450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9506" name="方程式" r:id="rId6" imgW="114151" imgH="215619" progId="Equation.3">
              <p:embed/>
            </p:oleObj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4007176"/>
              </p:ext>
            </p:extLst>
          </p:nvPr>
        </p:nvGraphicFramePr>
        <p:xfrm>
          <a:off x="683568" y="3140968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4776242"/>
              </p:ext>
            </p:extLst>
          </p:nvPr>
        </p:nvGraphicFramePr>
        <p:xfrm>
          <a:off x="4860032" y="1340768"/>
          <a:ext cx="2752422" cy="1511424"/>
        </p:xfrm>
        <a:graphic>
          <a:graphicData uri="http://schemas.openxmlformats.org/presentationml/2006/ole">
            <p:oleObj spid="_x0000_s149507" name="方程式" r:id="rId7" imgW="1701720" imgH="939600" progId="Equation.3">
              <p:embed/>
            </p:oleObj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23602"/>
              </p:ext>
            </p:extLst>
          </p:nvPr>
        </p:nvGraphicFramePr>
        <p:xfrm>
          <a:off x="683568" y="3140968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Tsai et al.’s </a:t>
            </a:r>
            <a:r>
              <a:rPr lang="en-US" altLang="zh-TW" sz="4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(3/5) 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0240240"/>
              </p:ext>
            </p:extLst>
          </p:nvPr>
        </p:nvGraphicFramePr>
        <p:xfrm>
          <a:off x="836580" y="2924944"/>
          <a:ext cx="3303372" cy="281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62"/>
                <a:gridCol w="550562"/>
                <a:gridCol w="550562"/>
                <a:gridCol w="550562"/>
                <a:gridCol w="550562"/>
                <a:gridCol w="550562"/>
              </a:tblGrid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251" marR="89251" marT="44625" marB="4462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275856" y="14127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residual p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ixel=basic pixel-error 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value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3126756"/>
              </p:ext>
            </p:extLst>
          </p:nvPr>
        </p:nvGraphicFramePr>
        <p:xfrm>
          <a:off x="4932040" y="2895327"/>
          <a:ext cx="3312372" cy="281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62"/>
                <a:gridCol w="552062"/>
                <a:gridCol w="552062"/>
                <a:gridCol w="552062"/>
                <a:gridCol w="552062"/>
                <a:gridCol w="552062"/>
              </a:tblGrid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838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9494" marR="89494" marT="44747" marB="44747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7077809"/>
              </p:ext>
            </p:extLst>
          </p:nvPr>
        </p:nvGraphicFramePr>
        <p:xfrm>
          <a:off x="4943456" y="2904376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6596353"/>
              </p:ext>
            </p:extLst>
          </p:nvPr>
        </p:nvGraphicFramePr>
        <p:xfrm>
          <a:off x="6585422" y="4330930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149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6842523"/>
              </p:ext>
            </p:extLst>
          </p:nvPr>
        </p:nvGraphicFramePr>
        <p:xfrm>
          <a:off x="4938089" y="4329417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7651056"/>
              </p:ext>
            </p:extLst>
          </p:nvPr>
        </p:nvGraphicFramePr>
        <p:xfrm>
          <a:off x="6586935" y="2910740"/>
          <a:ext cx="1655961" cy="14110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TW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en-US" sz="19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652120" y="58476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stego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image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926485"/>
              </p:ext>
            </p:extLst>
          </p:nvPr>
        </p:nvGraphicFramePr>
        <p:xfrm>
          <a:off x="1475879" y="1196752"/>
          <a:ext cx="1655961" cy="14630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51987"/>
                <a:gridCol w="551987"/>
                <a:gridCol w="551987"/>
              </a:tblGrid>
              <a:tr h="46103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endParaRPr kumimoji="0" lang="zh-TW" altLang="en-US" sz="2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50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</a:t>
                      </a:r>
                      <a:endParaRPr kumimoji="0" lang="zh-TW" altLang="en-US" sz="2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703425"/>
              </p:ext>
            </p:extLst>
          </p:nvPr>
        </p:nvGraphicFramePr>
        <p:xfrm>
          <a:off x="827584" y="2924944"/>
          <a:ext cx="331236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</a:tblGrid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標題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Tsai et al.’s </a:t>
            </a:r>
            <a:r>
              <a:rPr lang="en-US" altLang="zh-TW" sz="4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(4/5) 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460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4602050"/>
              </p:ext>
            </p:extLst>
          </p:nvPr>
        </p:nvGraphicFramePr>
        <p:xfrm>
          <a:off x="611562" y="1124744"/>
          <a:ext cx="2405376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6"/>
                <a:gridCol w="400896"/>
                <a:gridCol w="400896"/>
                <a:gridCol w="400896"/>
                <a:gridCol w="400896"/>
                <a:gridCol w="400896"/>
              </a:tblGrid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8849721"/>
              </p:ext>
            </p:extLst>
          </p:nvPr>
        </p:nvGraphicFramePr>
        <p:xfrm>
          <a:off x="611560" y="1124744"/>
          <a:ext cx="2405376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6"/>
                <a:gridCol w="400896"/>
                <a:gridCol w="400896"/>
                <a:gridCol w="400896"/>
                <a:gridCol w="400896"/>
                <a:gridCol w="400896"/>
              </a:tblGrid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157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8370371"/>
              </p:ext>
            </p:extLst>
          </p:nvPr>
        </p:nvGraphicFramePr>
        <p:xfrm>
          <a:off x="611560" y="1124744"/>
          <a:ext cx="241510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226972"/>
              </a:tblGrid>
              <a:tr h="12601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1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9436244"/>
              </p:ext>
            </p:extLst>
          </p:nvPr>
        </p:nvGraphicFramePr>
        <p:xfrm>
          <a:off x="3419872" y="1116675"/>
          <a:ext cx="2413370" cy="251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685"/>
                <a:gridCol w="1206685"/>
              </a:tblGrid>
              <a:tr h="125513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513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7762876"/>
              </p:ext>
            </p:extLst>
          </p:nvPr>
        </p:nvGraphicFramePr>
        <p:xfrm>
          <a:off x="3419872" y="1116644"/>
          <a:ext cx="2405376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6"/>
                <a:gridCol w="400896"/>
                <a:gridCol w="400896"/>
                <a:gridCol w="400896"/>
                <a:gridCol w="400896"/>
                <a:gridCol w="400896"/>
              </a:tblGrid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="" xmlns:p14="http://schemas.microsoft.com/office/powerpoint/2010/main" val="2848360594"/>
              </p:ext>
            </p:extLst>
          </p:nvPr>
        </p:nvGraphicFramePr>
        <p:xfrm>
          <a:off x="5796136" y="1052736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圖表 14"/>
          <p:cNvGraphicFramePr/>
          <p:nvPr>
            <p:extLst>
              <p:ext uri="{D42A27DB-BD31-4B8C-83A1-F6EECF244321}">
                <p14:modId xmlns="" xmlns:p14="http://schemas.microsoft.com/office/powerpoint/2010/main" val="3925615722"/>
              </p:ext>
            </p:extLst>
          </p:nvPr>
        </p:nvGraphicFramePr>
        <p:xfrm>
          <a:off x="6012160" y="1052736"/>
          <a:ext cx="29523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399584" y="37558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Secret data={11000 00100 10100 110}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="" xmlns:p14="http://schemas.microsoft.com/office/powerpoint/2010/main" val="2233116797"/>
              </p:ext>
            </p:extLst>
          </p:nvPr>
        </p:nvGraphicFramePr>
        <p:xfrm>
          <a:off x="5940152" y="4125164"/>
          <a:ext cx="312734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7036529"/>
              </p:ext>
            </p:extLst>
          </p:nvPr>
        </p:nvGraphicFramePr>
        <p:xfrm>
          <a:off x="3462768" y="4080412"/>
          <a:ext cx="2405376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6"/>
                <a:gridCol w="400896"/>
                <a:gridCol w="400896"/>
                <a:gridCol w="400896"/>
                <a:gridCol w="400896"/>
                <a:gridCol w="400896"/>
              </a:tblGrid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5193397"/>
              </p:ext>
            </p:extLst>
          </p:nvPr>
        </p:nvGraphicFramePr>
        <p:xfrm>
          <a:off x="539552" y="4149080"/>
          <a:ext cx="2405376" cy="251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6"/>
                <a:gridCol w="400896"/>
                <a:gridCol w="400896"/>
                <a:gridCol w="400896"/>
                <a:gridCol w="400896"/>
                <a:gridCol w="400896"/>
              </a:tblGrid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4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154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152" marR="63152" marT="31575" marB="31575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8370371"/>
              </p:ext>
            </p:extLst>
          </p:nvPr>
        </p:nvGraphicFramePr>
        <p:xfrm>
          <a:off x="3419872" y="1124744"/>
          <a:ext cx="241510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226972"/>
              </a:tblGrid>
              <a:tr h="1260140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1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標題 2"/>
          <p:cNvSpPr>
            <a:spLocks noGrp="1"/>
          </p:cNvSpPr>
          <p:nvPr>
            <p:ph type="title"/>
          </p:nvPr>
        </p:nvSpPr>
        <p:spPr>
          <a:xfrm>
            <a:off x="446856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Tsai et al.’s </a:t>
            </a:r>
            <a:r>
              <a:rPr lang="en-US" altLang="zh-TW" sz="4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altLang="zh-TW" sz="4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(5/5) 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23528" y="364502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P1=-</a:t>
            </a:r>
            <a:r>
              <a:rPr lang="en-US" altLang="zh-TW" sz="1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Z1=-4  P2=0, Z2=4</a:t>
            </a:r>
            <a:endParaRPr lang="zh-TW" altLang="en-US" sz="1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1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5" grpId="1">
        <p:bldAsOne/>
      </p:bldGraphic>
      <p:bldP spid="16" grpId="0"/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0278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新細明體" charset="-120"/>
              </a:rPr>
              <a:t>Technical Steganography</a:t>
            </a:r>
          </a:p>
          <a:p>
            <a:pPr lvl="1"/>
            <a:r>
              <a:rPr lang="en-US" altLang="zh-TW" dirty="0">
                <a:ea typeface="新細明體" charset="-120"/>
              </a:rPr>
              <a:t>Types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Loss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Lossless (reversible)</a:t>
            </a:r>
          </a:p>
          <a:p>
            <a:pPr lvl="1"/>
            <a:r>
              <a:rPr lang="en-US" altLang="zh-TW" dirty="0">
                <a:ea typeface="新細明體" charset="-120"/>
              </a:rPr>
              <a:t>General Criteria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Image quality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Payload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Reversibility </a:t>
            </a:r>
            <a:r>
              <a:rPr lang="en-US" altLang="zh-TW" sz="3100" dirty="0">
                <a:ea typeface="新細明體" charset="-120"/>
                <a:sym typeface="Wingdings" pitchFamily="2" charset="2"/>
              </a:rPr>
              <a:t>lossless </a:t>
            </a:r>
            <a:r>
              <a:rPr lang="en-US" altLang="zh-TW" sz="3100" dirty="0" smtClean="0">
                <a:ea typeface="新細明體" charset="-120"/>
                <a:sym typeface="Wingdings" pitchFamily="2" charset="2"/>
              </a:rPr>
              <a:t>steganography</a:t>
            </a:r>
          </a:p>
          <a:p>
            <a:pPr lvl="2">
              <a:buNone/>
            </a:pPr>
            <a:r>
              <a:rPr lang="en-US" altLang="zh-TW" sz="3100" dirty="0" smtClean="0">
                <a:ea typeface="新細明體" charset="-120"/>
                <a:sym typeface="Wingdings" pitchFamily="2" charset="2"/>
              </a:rPr>
              <a:t>                             reversible data hiding</a:t>
            </a:r>
            <a:endParaRPr lang="en-US" altLang="zh-TW" sz="3100" dirty="0">
              <a:ea typeface="新細明體" charset="-120"/>
            </a:endParaRPr>
          </a:p>
          <a:p>
            <a:pPr lvl="2"/>
            <a:endParaRPr lang="en-US" altLang="zh-TW" sz="3100" dirty="0">
              <a:ea typeface="新細明體" charset="-120"/>
            </a:endParaRPr>
          </a:p>
          <a:p>
            <a:pPr lvl="1"/>
            <a:endParaRPr lang="en-US" altLang="zh-TW" dirty="0">
              <a:ea typeface="新細明體" charset="-120"/>
            </a:endParaRPr>
          </a:p>
          <a:p>
            <a:pPr lvl="1"/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zh-TW" alt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Simple is good.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Possible improvements</a:t>
            </a:r>
          </a:p>
          <a:p>
            <a:pPr lvl="1"/>
            <a:r>
              <a:rPr lang="en-US" altLang="zh-TW" dirty="0" smtClean="0"/>
              <a:t>Different shifting methods</a:t>
            </a:r>
          </a:p>
          <a:p>
            <a:pPr lvl="1"/>
            <a:r>
              <a:rPr lang="en-US" altLang="zh-TW" dirty="0" smtClean="0"/>
              <a:t>Apply different prediction algorithms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67544" y="2092189"/>
            <a:ext cx="8208912" cy="3312368"/>
            <a:chOff x="625203" y="2092189"/>
            <a:chExt cx="8208912" cy="33123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211" y="3604357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5" name="群組 4"/>
            <p:cNvGrpSpPr/>
            <p:nvPr/>
          </p:nvGrpSpPr>
          <p:grpSpPr>
            <a:xfrm>
              <a:off x="625203" y="2092189"/>
              <a:ext cx="8208912" cy="2201562"/>
              <a:chOff x="625203" y="2092189"/>
              <a:chExt cx="8208912" cy="2201562"/>
            </a:xfrm>
          </p:grpSpPr>
          <p:sp>
            <p:nvSpPr>
              <p:cNvPr id="6" name="等腰三角形 5"/>
              <p:cNvSpPr/>
              <p:nvPr/>
            </p:nvSpPr>
            <p:spPr>
              <a:xfrm rot="13468705">
                <a:off x="2424708" y="2813509"/>
                <a:ext cx="608799" cy="1480242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圓角矩形圖說文字 6"/>
              <p:cNvSpPr/>
              <p:nvPr/>
            </p:nvSpPr>
            <p:spPr>
              <a:xfrm>
                <a:off x="625203" y="2092189"/>
                <a:ext cx="8208912" cy="1152128"/>
              </a:xfrm>
              <a:prstGeom prst="wedgeRoundRectCallout">
                <a:avLst>
                  <a:gd name="adj1" fmla="val -22620"/>
                  <a:gd name="adj2" fmla="val 34245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446856" y="1558925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pPr algn="ctr">
              <a:buNone/>
            </a:pPr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Thanks for your attention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zh-TW" alt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shifting vs. reversible 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hiding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841179"/>
          </a:xfrm>
        </p:spPr>
        <p:txBody>
          <a:bodyPr/>
          <a:lstStyle/>
          <a:p>
            <a:pPr>
              <a:buFont typeface="Wingdings" pitchFamily="2" charset="2"/>
              <a:buChar char=""/>
            </a:pP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Zhicheng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Ni,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Yun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-Qing Shi,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Nirwan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Ansari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and Wei Su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“</a:t>
            </a:r>
            <a:r>
              <a:rPr lang="en-US" altLang="zh-TW" sz="2800" dirty="0" smtClean="0">
                <a:latin typeface="Calibri" pitchFamily="34" charset="0"/>
                <a:ea typeface="Kozuka Gothic Pro M" pitchFamily="34" charset="-128"/>
              </a:rPr>
              <a:t>Reversible data hiding,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altLang="zh-TW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IEEE Transactions on Circuits and Systems for Video Technology,  Vol. 16, No. 3, 2006, pp. 354-362. </a:t>
            </a:r>
          </a:p>
          <a:p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Kozuka Gothic Pro M" pitchFamily="34" charset="-128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68538"/>
            <a:ext cx="49688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向右箭號 54"/>
          <p:cNvSpPr/>
          <p:nvPr/>
        </p:nvSpPr>
        <p:spPr>
          <a:xfrm>
            <a:off x="2987675" y="3644900"/>
            <a:ext cx="792163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2771775" y="4365625"/>
            <a:ext cx="11636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Histogram</a:t>
            </a:r>
            <a:endParaRPr kumimoji="0" lang="zh-TW" altLang="en-US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" name="群組 60"/>
          <p:cNvGrpSpPr>
            <a:grpSpLocks/>
          </p:cNvGrpSpPr>
          <p:nvPr/>
        </p:nvGrpSpPr>
        <p:grpSpPr bwMode="auto">
          <a:xfrm>
            <a:off x="611188" y="2997200"/>
            <a:ext cx="2576283" cy="2232062"/>
            <a:chOff x="762557" y="3429000"/>
            <a:chExt cx="2575199" cy="2232285"/>
          </a:xfrm>
        </p:grpSpPr>
        <p:pic>
          <p:nvPicPr>
            <p:cNvPr id="9233" name="圖片 56" descr="lenna51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603" y="3429000"/>
              <a:ext cx="187220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文字方塊 57"/>
            <p:cNvSpPr txBox="1">
              <a:spLocks noChangeArrowheads="1"/>
            </p:cNvSpPr>
            <p:nvPr/>
          </p:nvSpPr>
          <p:spPr bwMode="auto">
            <a:xfrm>
              <a:off x="762557" y="5291916"/>
              <a:ext cx="2575199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latin typeface="Calibri" pitchFamily="34" charset="0"/>
                </a:rPr>
                <a:t>Original </a:t>
              </a:r>
              <a:r>
                <a:rPr kumimoji="0" lang="en-US" altLang="zh-TW" dirty="0" smtClean="0">
                  <a:latin typeface="Calibri" pitchFamily="34" charset="0"/>
                </a:rPr>
                <a:t>gray-scale </a:t>
              </a:r>
              <a:r>
                <a:rPr kumimoji="0" lang="en-US" altLang="zh-TW" dirty="0">
                  <a:latin typeface="Calibri" pitchFamily="34" charset="0"/>
                </a:rPr>
                <a:t>image</a:t>
              </a:r>
              <a:endParaRPr kumimoji="0" lang="zh-TW" altLang="en-US" dirty="0">
                <a:latin typeface="Calibri" pitchFamily="34" charset="0"/>
              </a:endParaRPr>
            </a:p>
          </p:txBody>
        </p:sp>
      </p:grpSp>
      <p:sp>
        <p:nvSpPr>
          <p:cNvPr id="9224" name="文字方塊 58"/>
          <p:cNvSpPr txBox="1">
            <a:spLocks noChangeArrowheads="1"/>
          </p:cNvSpPr>
          <p:nvPr/>
        </p:nvSpPr>
        <p:spPr bwMode="auto">
          <a:xfrm>
            <a:off x="5048250" y="5589588"/>
            <a:ext cx="2511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Histogram of Lena image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25788" y="6429375"/>
            <a:ext cx="538480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Source: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Zhicheng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Ni,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Yun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-Qing Shi,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Nirwan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Ansari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and Wei Su, “Reversible Data Hiding”,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IEEE TRANSACTIONS ON CIRCUITS AND SYSTEMS FOR VIDEO TECHNOLOGY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(16:3), 2006. </a:t>
            </a:r>
            <a:endParaRPr kumimoji="0"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92938" y="2420938"/>
            <a:ext cx="935037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6440488" y="2924175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740650" y="5084763"/>
            <a:ext cx="287338" cy="28892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29" name="文字方塊 66"/>
          <p:cNvSpPr txBox="1">
            <a:spLocks noChangeArrowheads="1"/>
          </p:cNvSpPr>
          <p:nvPr/>
        </p:nvSpPr>
        <p:spPr bwMode="auto">
          <a:xfrm>
            <a:off x="7867650" y="24114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(P)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7593013" y="4365625"/>
            <a:ext cx="4794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(Z)</a:t>
            </a: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>
          <a:xfrm>
            <a:off x="323528" y="1669877"/>
            <a:ext cx="8229600" cy="534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1: Generate 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an image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histogram</a:t>
            </a:r>
          </a:p>
        </p:txBody>
      </p:sp>
      <p:sp>
        <p:nvSpPr>
          <p:cNvPr id="65" name="矩形 64"/>
          <p:cNvSpPr/>
          <p:nvPr/>
        </p:nvSpPr>
        <p:spPr>
          <a:xfrm>
            <a:off x="8001000" y="4365625"/>
            <a:ext cx="971550" cy="358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(1/7)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706563"/>
            <a:ext cx="8229600" cy="5178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2: To shift the pixels of histogram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P&gt;Z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shift the range of the histogram ,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[Z+1, P-1]</a:t>
            </a:r>
            <a:r>
              <a:rPr kumimoji="0" lang="en-US" altLang="zh-TW" sz="2000" dirty="0">
                <a:latin typeface="+mn-lt"/>
                <a:ea typeface="+mn-ea"/>
              </a:rPr>
              <a:t>,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 to the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left-hand</a:t>
            </a:r>
            <a:r>
              <a:rPr kumimoji="0" lang="en-US" altLang="zh-TW" sz="2000" dirty="0">
                <a:latin typeface="+mn-lt"/>
                <a:ea typeface="+mn-ea"/>
              </a:rPr>
              <a:t> side by 1 unit.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P&lt;Z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shift the range of the histogram ,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[P+1, Z-1]</a:t>
            </a:r>
            <a:r>
              <a:rPr kumimoji="0" lang="en-US" altLang="zh-TW" sz="2000" dirty="0">
                <a:latin typeface="+mn-lt"/>
                <a:ea typeface="+mn-ea"/>
              </a:rPr>
              <a:t>,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 to the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right-hand</a:t>
            </a:r>
            <a:r>
              <a:rPr kumimoji="0" lang="en-US" altLang="zh-TW" sz="2000" dirty="0">
                <a:latin typeface="+mn-lt"/>
                <a:ea typeface="+mn-ea"/>
              </a:rPr>
              <a:t> side by 1 unit.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-------------------------------------------------------------------------------------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3: To hide the secret data by pixels P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P&gt;Z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be embedded bit is “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kumimoji="0" lang="en-US" altLang="zh-TW" sz="2000" dirty="0">
                <a:latin typeface="+mn-lt"/>
                <a:ea typeface="+mn-ea"/>
              </a:rPr>
              <a:t>”, the pixel value is changed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dirty="0">
                <a:latin typeface="+mn-lt"/>
                <a:ea typeface="+mn-ea"/>
              </a:rPr>
              <a:t>to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P-1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If the bit is ”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0</a:t>
            </a:r>
            <a:r>
              <a:rPr kumimoji="0" lang="en-US" altLang="zh-TW" sz="2000" dirty="0">
                <a:latin typeface="+mn-lt"/>
                <a:ea typeface="+mn-ea"/>
              </a:rPr>
              <a:t>”, the pixel value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remains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P&lt;Z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be embedded bit is “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kumimoji="0" lang="en-US" altLang="zh-TW" sz="2000" dirty="0">
                <a:latin typeface="+mn-lt"/>
                <a:ea typeface="+mn-ea"/>
              </a:rPr>
              <a:t>”, the pixel value is changed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dirty="0">
                <a:latin typeface="+mn-lt"/>
                <a:ea typeface="+mn-ea"/>
              </a:rPr>
              <a:t>to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P+1</a:t>
            </a:r>
            <a:r>
              <a:rPr kumimoji="0" lang="en-US" altLang="zh-TW" sz="2000" dirty="0">
                <a:latin typeface="+mn-lt"/>
                <a:ea typeface="+mn-ea"/>
              </a:rPr>
              <a:t>. 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If the bit is ”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0</a:t>
            </a:r>
            <a:r>
              <a:rPr kumimoji="0" lang="en-US" altLang="zh-TW" sz="2000" dirty="0">
                <a:latin typeface="+mn-lt"/>
                <a:ea typeface="+mn-ea"/>
              </a:rPr>
              <a:t>”, the pixel value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remains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(2/7)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3"/>
          <p:cNvSpPr>
            <a:spLocks noChangeArrowheads="1"/>
          </p:cNvSpPr>
          <p:nvPr/>
        </p:nvSpPr>
        <p:spPr bwMode="auto">
          <a:xfrm>
            <a:off x="6623050" y="3687763"/>
            <a:ext cx="647700" cy="215900"/>
          </a:xfrm>
          <a:prstGeom prst="rect">
            <a:avLst/>
          </a:prstGeom>
          <a:solidFill>
            <a:srgbClr val="FFFF66">
              <a:alpha val="52156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268" name="Text Box 45"/>
          <p:cNvSpPr txBox="1">
            <a:spLocks noChangeArrowheads="1"/>
          </p:cNvSpPr>
          <p:nvPr/>
        </p:nvSpPr>
        <p:spPr bwMode="auto">
          <a:xfrm>
            <a:off x="1547813" y="3521075"/>
            <a:ext cx="1944687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</a:t>
            </a:r>
            <a:r>
              <a:rPr kumimoji="0" lang="en-US" altLang="zh-TW" dirty="0" smtClean="0">
                <a:latin typeface="Calibri" pitchFamily="34" charset="0"/>
              </a:rPr>
              <a:t>image </a:t>
            </a:r>
            <a:endParaRPr kumimoji="0" lang="en-US" altLang="zh-TW" dirty="0">
              <a:latin typeface="Calibri" pitchFamily="34" charset="0"/>
            </a:endParaRPr>
          </a:p>
        </p:txBody>
      </p:sp>
      <p:graphicFrame>
        <p:nvGraphicFramePr>
          <p:cNvPr id="33" name="Group 55"/>
          <p:cNvGraphicFramePr>
            <a:graphicFrameLocks noGrp="1"/>
          </p:cNvGraphicFramePr>
          <p:nvPr/>
        </p:nvGraphicFramePr>
        <p:xfrm>
          <a:off x="1546225" y="4840288"/>
          <a:ext cx="1944688" cy="1828800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8938"/>
                <a:gridCol w="388937"/>
                <a:gridCol w="3889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07" name="Object 44"/>
          <p:cNvGraphicFramePr>
            <a:graphicFrameLocks noChangeAspect="1"/>
          </p:cNvGraphicFramePr>
          <p:nvPr/>
        </p:nvGraphicFramePr>
        <p:xfrm>
          <a:off x="4197350" y="1470025"/>
          <a:ext cx="4549775" cy="2571750"/>
        </p:xfrm>
        <a:graphic>
          <a:graphicData uri="http://schemas.openxmlformats.org/presentationml/2006/ole">
            <p:oleObj spid="_x0000_s146434" r:id="rId5" imgW="4554107" imgH="2572735" progId="Excel.Sheet.8">
              <p:embed/>
            </p:oleObj>
          </a:graphicData>
        </a:graphic>
      </p:graphicFrame>
      <p:sp>
        <p:nvSpPr>
          <p:cNvPr id="11308" name="Text Box 49"/>
          <p:cNvSpPr txBox="1">
            <a:spLocks noChangeArrowheads="1"/>
          </p:cNvSpPr>
          <p:nvPr/>
        </p:nvSpPr>
        <p:spPr bwMode="auto">
          <a:xfrm>
            <a:off x="5759450" y="4048125"/>
            <a:ext cx="15128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>
                <a:latin typeface="Calibri" pitchFamily="34" charset="0"/>
              </a:rPr>
              <a:t>Peak point</a:t>
            </a:r>
          </a:p>
        </p:txBody>
      </p:sp>
      <p:sp>
        <p:nvSpPr>
          <p:cNvPr id="11309" name="AutoShape 50"/>
          <p:cNvSpPr>
            <a:spLocks noChangeArrowheads="1"/>
          </p:cNvSpPr>
          <p:nvPr/>
        </p:nvSpPr>
        <p:spPr bwMode="auto">
          <a:xfrm>
            <a:off x="6335713" y="3968750"/>
            <a:ext cx="144462" cy="179388"/>
          </a:xfrm>
          <a:prstGeom prst="upArrow">
            <a:avLst>
              <a:gd name="adj1" fmla="val 50000"/>
              <a:gd name="adj2" fmla="val 61784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310" name="AutoShape 51"/>
          <p:cNvSpPr>
            <a:spLocks noChangeArrowheads="1"/>
          </p:cNvSpPr>
          <p:nvPr/>
        </p:nvSpPr>
        <p:spPr bwMode="auto">
          <a:xfrm>
            <a:off x="7486650" y="3968750"/>
            <a:ext cx="144463" cy="179388"/>
          </a:xfrm>
          <a:prstGeom prst="upArrow">
            <a:avLst>
              <a:gd name="adj1" fmla="val 50000"/>
              <a:gd name="adj2" fmla="val 61875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7054850" y="4048125"/>
            <a:ext cx="1657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Zero point</a:t>
            </a:r>
          </a:p>
        </p:txBody>
      </p:sp>
      <p:sp>
        <p:nvSpPr>
          <p:cNvPr id="11312" name="Oval 95"/>
          <p:cNvSpPr>
            <a:spLocks noChangeArrowheads="1"/>
          </p:cNvSpPr>
          <p:nvPr/>
        </p:nvSpPr>
        <p:spPr bwMode="auto">
          <a:xfrm>
            <a:off x="6551613" y="2455863"/>
            <a:ext cx="865187" cy="1296987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" name="Text Box 96"/>
          <p:cNvSpPr txBox="1">
            <a:spLocks noChangeArrowheads="1"/>
          </p:cNvSpPr>
          <p:nvPr/>
        </p:nvSpPr>
        <p:spPr bwMode="auto">
          <a:xfrm>
            <a:off x="323850" y="5197475"/>
            <a:ext cx="1152525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2060"/>
                </a:solidFill>
                <a:latin typeface="+mj-lt"/>
                <a:ea typeface="+mn-ea"/>
              </a:rPr>
              <a:t> [3+1,6-1]</a:t>
            </a:r>
            <a:endParaRPr kumimoji="0" lang="en-US" altLang="zh-TW" b="1" dirty="0">
              <a:solidFill>
                <a:srgbClr val="FF0000"/>
              </a:solidFill>
              <a:latin typeface="+mj-lt"/>
              <a:ea typeface="+mn-ea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+mj-lt"/>
                <a:ea typeface="+mn-ea"/>
              </a:rPr>
              <a:t>  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→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+mj-lt"/>
                <a:ea typeface="+mn-ea"/>
              </a:rPr>
              <a:t>   </a:t>
            </a:r>
            <a:r>
              <a:rPr lang="en-US" altLang="zh-TW" b="1" dirty="0">
                <a:solidFill>
                  <a:srgbClr val="FF00FF"/>
                </a:solidFill>
                <a:latin typeface="+mj-lt"/>
              </a:rPr>
              <a:t>5 </a:t>
            </a:r>
            <a:r>
              <a:rPr lang="zh-TW" altLang="en-US" b="1" dirty="0">
                <a:solidFill>
                  <a:srgbClr val="FF00FF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FF00FF"/>
                </a:solidFill>
                <a:latin typeface="+mj-lt"/>
              </a:rPr>
              <a:t>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0" name="向右箭號 49"/>
          <p:cNvSpPr/>
          <p:nvPr/>
        </p:nvSpPr>
        <p:spPr>
          <a:xfrm rot="5400000">
            <a:off x="2266951" y="4005262"/>
            <a:ext cx="3603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51" name="Object 44"/>
          <p:cNvGraphicFramePr>
            <a:graphicFrameLocks noChangeAspect="1"/>
          </p:cNvGraphicFramePr>
          <p:nvPr/>
        </p:nvGraphicFramePr>
        <p:xfrm>
          <a:off x="4197350" y="4284663"/>
          <a:ext cx="4549775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1511300" y="1730375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Oval 95"/>
          <p:cNvSpPr>
            <a:spLocks noChangeArrowheads="1"/>
          </p:cNvSpPr>
          <p:nvPr/>
        </p:nvSpPr>
        <p:spPr bwMode="auto">
          <a:xfrm>
            <a:off x="6911975" y="5272088"/>
            <a:ext cx="865188" cy="1296987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4213" y="4427538"/>
            <a:ext cx="365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P=3, Z=6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and P&lt;Z shift to right-hand</a:t>
            </a: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(3/7)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Graphic spid="51" grpId="0">
        <p:bldAsOne/>
      </p:bldGraphic>
      <p:bldGraphic spid="51" grpId="1">
        <p:bldAsOne/>
      </p:bldGraphic>
      <p:bldP spid="5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55"/>
          <p:cNvGraphicFramePr>
            <a:graphicFrameLocks noGrp="1"/>
          </p:cNvGraphicFramePr>
          <p:nvPr/>
        </p:nvGraphicFramePr>
        <p:xfrm>
          <a:off x="1331913" y="4687888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34925" y="4972050"/>
            <a:ext cx="1441450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Using P=3, </a:t>
            </a:r>
          </a:p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00B050"/>
                </a:solidFill>
                <a:latin typeface="Calibri" pitchFamily="34" charset="0"/>
              </a:rPr>
              <a:t>    0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→ </a:t>
            </a:r>
            <a:r>
              <a:rPr kumimoji="0" lang="en-US" altLang="zh-TW" b="1">
                <a:solidFill>
                  <a:srgbClr val="FF0000"/>
                </a:solidFill>
                <a:cs typeface="Arial" charset="0"/>
              </a:rPr>
              <a:t>3</a:t>
            </a:r>
            <a:r>
              <a:rPr kumimoji="0" lang="zh-TW" altLang="en-US" b="1">
                <a:solidFill>
                  <a:srgbClr val="FF0000"/>
                </a:solidFill>
                <a:cs typeface="Arial" charset="0"/>
              </a:rPr>
              <a:t>  </a:t>
            </a: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00B050"/>
                </a:solidFill>
                <a:latin typeface="Calibri" pitchFamily="34" charset="0"/>
              </a:rPr>
              <a:t>    1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→ 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>
              <a:spcBef>
                <a:spcPct val="50000"/>
              </a:spcBef>
            </a:pP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向右箭號 19"/>
          <p:cNvSpPr/>
          <p:nvPr/>
        </p:nvSpPr>
        <p:spPr>
          <a:xfrm rot="5400000">
            <a:off x="2124075" y="3644900"/>
            <a:ext cx="3603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900113" y="4076700"/>
            <a:ext cx="2951162" cy="4000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Secret bits:  1 1 0 0 1 1 0 1</a:t>
            </a:r>
          </a:p>
        </p:txBody>
      </p:sp>
      <p:graphicFrame>
        <p:nvGraphicFramePr>
          <p:cNvPr id="12331" name="Object 44"/>
          <p:cNvGraphicFramePr>
            <a:graphicFrameLocks noChangeAspect="1"/>
          </p:cNvGraphicFramePr>
          <p:nvPr/>
        </p:nvGraphicFramePr>
        <p:xfrm>
          <a:off x="4160838" y="1577975"/>
          <a:ext cx="4551362" cy="2571750"/>
        </p:xfrm>
        <a:graphic>
          <a:graphicData uri="http://schemas.openxmlformats.org/presentationml/2006/ole">
            <p:oleObj spid="_x0000_s147458" r:id="rId5" imgW="4548010" imgH="2572735" progId="Excel.Sheet.8">
              <p:embed/>
            </p:oleObj>
          </a:graphicData>
        </a:graphic>
      </p:graphicFrame>
      <p:graphicFrame>
        <p:nvGraphicFramePr>
          <p:cNvPr id="24" name="Object 44"/>
          <p:cNvGraphicFramePr>
            <a:graphicFrameLocks noChangeAspect="1"/>
          </p:cNvGraphicFramePr>
          <p:nvPr/>
        </p:nvGraphicFramePr>
        <p:xfrm>
          <a:off x="4160838" y="4241800"/>
          <a:ext cx="4551362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oup 55"/>
          <p:cNvGraphicFramePr>
            <a:graphicFrameLocks noGrp="1"/>
          </p:cNvGraphicFramePr>
          <p:nvPr/>
        </p:nvGraphicFramePr>
        <p:xfrm>
          <a:off x="1331913" y="1700213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1547813" y="6443663"/>
            <a:ext cx="1655762" cy="369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 err="1" smtClean="0">
                <a:latin typeface="Calibri" pitchFamily="34" charset="0"/>
              </a:rPr>
              <a:t>Stego</a:t>
            </a:r>
            <a:r>
              <a:rPr kumimoji="0" lang="en-US" altLang="zh-TW" dirty="0" smtClean="0">
                <a:latin typeface="Calibri" pitchFamily="34" charset="0"/>
              </a:rPr>
              <a:t>-image</a:t>
            </a:r>
            <a:endParaRPr kumimoji="0" lang="en-US" altLang="zh-TW" dirty="0">
              <a:latin typeface="Calibri" pitchFamily="34" charset="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(4/7)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Graphic spid="24" grpId="0">
        <p:bldAsOne/>
      </p:bldGraphic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55"/>
          <p:cNvGraphicFramePr>
            <a:graphicFrameLocks noGrp="1"/>
          </p:cNvGraphicFramePr>
          <p:nvPr/>
        </p:nvGraphicFramePr>
        <p:xfrm>
          <a:off x="682625" y="1816100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2916238" y="3357563"/>
            <a:ext cx="863600" cy="6052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B050"/>
                </a:solidFill>
                <a:latin typeface="+mn-lt"/>
                <a:ea typeface="+mn-ea"/>
              </a:rPr>
              <a:t>3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  <a:ea typeface="+mn-ea"/>
              </a:rPr>
              <a:t>→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zh-TW" alt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zh-TW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B050"/>
                </a:solidFill>
                <a:latin typeface="+mn-lt"/>
                <a:ea typeface="+mn-ea"/>
              </a:rPr>
              <a:t>4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→ 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2916238" y="2565400"/>
            <a:ext cx="7921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54" name="Text Box 83"/>
          <p:cNvSpPr txBox="1">
            <a:spLocks noChangeArrowheads="1"/>
          </p:cNvSpPr>
          <p:nvPr/>
        </p:nvSpPr>
        <p:spPr bwMode="auto">
          <a:xfrm>
            <a:off x="827088" y="3635375"/>
            <a:ext cx="1657350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 err="1" smtClean="0">
                <a:latin typeface="Calibri" pitchFamily="34" charset="0"/>
              </a:rPr>
              <a:t>Stego</a:t>
            </a:r>
            <a:r>
              <a:rPr kumimoji="0" lang="en-US" altLang="zh-TW" dirty="0" smtClean="0">
                <a:latin typeface="Calibri" pitchFamily="34" charset="0"/>
              </a:rPr>
              <a:t>-image</a:t>
            </a:r>
            <a:endParaRPr kumimoji="0" lang="en-US" altLang="zh-TW" dirty="0">
              <a:latin typeface="Calibri" pitchFamily="34" charset="0"/>
            </a:endParaRPr>
          </a:p>
        </p:txBody>
      </p:sp>
      <p:sp>
        <p:nvSpPr>
          <p:cNvPr id="13355" name="Text Box 96"/>
          <p:cNvSpPr txBox="1">
            <a:spLocks noChangeArrowheads="1"/>
          </p:cNvSpPr>
          <p:nvPr/>
        </p:nvSpPr>
        <p:spPr bwMode="auto">
          <a:xfrm>
            <a:off x="1115616" y="1475492"/>
            <a:ext cx="107969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P=3, Z=6</a:t>
            </a:r>
            <a:endParaRPr kumimoji="0" lang="en-US" altLang="zh-TW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2843213" y="2987675"/>
            <a:ext cx="1008062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Extract</a:t>
            </a:r>
            <a:endParaRPr kumimoji="0"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4067175" y="1816100"/>
          <a:ext cx="1944688" cy="1828800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8938"/>
                <a:gridCol w="388937"/>
                <a:gridCol w="3889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5" name="Text Box 84"/>
          <p:cNvSpPr txBox="1">
            <a:spLocks noChangeArrowheads="1"/>
          </p:cNvSpPr>
          <p:nvPr/>
        </p:nvSpPr>
        <p:spPr bwMode="auto">
          <a:xfrm>
            <a:off x="6300788" y="2276475"/>
            <a:ext cx="2447925" cy="7080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Extracted secret bits:</a:t>
            </a:r>
          </a:p>
          <a:p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1 1 0 0 1 1 0 1 </a:t>
            </a:r>
          </a:p>
        </p:txBody>
      </p:sp>
      <p:sp>
        <p:nvSpPr>
          <p:cNvPr id="27" name="向右箭號 26"/>
          <p:cNvSpPr/>
          <p:nvPr/>
        </p:nvSpPr>
        <p:spPr>
          <a:xfrm>
            <a:off x="827088" y="5157788"/>
            <a:ext cx="7921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8" name="Group 55"/>
          <p:cNvGraphicFramePr>
            <a:graphicFrameLocks noGrp="1"/>
          </p:cNvGraphicFramePr>
          <p:nvPr/>
        </p:nvGraphicFramePr>
        <p:xfrm>
          <a:off x="2771775" y="4437063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96"/>
          <p:cNvSpPr txBox="1">
            <a:spLocks noChangeArrowheads="1"/>
          </p:cNvSpPr>
          <p:nvPr/>
        </p:nvSpPr>
        <p:spPr bwMode="auto">
          <a:xfrm>
            <a:off x="1763713" y="5002674"/>
            <a:ext cx="863600" cy="11182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5 </a:t>
            </a:r>
            <a:r>
              <a:rPr lang="zh-TW" altLang="en-US" b="1" dirty="0">
                <a:solidFill>
                  <a:srgbClr val="FF0066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4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rgbClr val="33CC33"/>
                </a:solidFill>
                <a:latin typeface="+mj-lt"/>
              </a:rPr>
              <a:t>4</a:t>
            </a: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TW" altLang="en-US" b="1" dirty="0">
                <a:solidFill>
                  <a:srgbClr val="33CC33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33CC33"/>
                </a:solidFill>
                <a:latin typeface="+mj-lt"/>
              </a:rPr>
              <a:t>3</a:t>
            </a:r>
            <a:br>
              <a:rPr lang="en-US" altLang="zh-TW" b="1" dirty="0">
                <a:solidFill>
                  <a:srgbClr val="33CC33"/>
                </a:solidFill>
                <a:latin typeface="+mj-lt"/>
              </a:rPr>
            </a:b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3</a:t>
            </a:r>
            <a:r>
              <a:rPr kumimoji="0" lang="en-US" altLang="zh-TW" b="1" dirty="0">
                <a:latin typeface="+mj-lt"/>
                <a:ea typeface="+mn-ea"/>
              </a:rPr>
              <a:t> </a:t>
            </a:r>
            <a:r>
              <a:rPr kumimoji="0" lang="zh-TW" alt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→ </a:t>
            </a: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684213" y="5589588"/>
            <a:ext cx="107950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</a:t>
            </a:r>
            <a:r>
              <a:rPr kumimoji="0"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ecover</a:t>
            </a:r>
            <a:endParaRPr kumimoji="0"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437" name="Text Box 168"/>
          <p:cNvSpPr txBox="1">
            <a:spLocks noChangeArrowheads="1"/>
          </p:cNvSpPr>
          <p:nvPr/>
        </p:nvSpPr>
        <p:spPr bwMode="auto">
          <a:xfrm>
            <a:off x="2987675" y="6302375"/>
            <a:ext cx="201612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</a:t>
            </a:r>
            <a:r>
              <a:rPr kumimoji="0" lang="en-US" altLang="zh-TW" dirty="0" smtClean="0">
                <a:latin typeface="Calibri" pitchFamily="34" charset="0"/>
              </a:rPr>
              <a:t>image</a:t>
            </a:r>
            <a:endParaRPr kumimoji="0" lang="en-US" altLang="zh-TW" dirty="0">
              <a:latin typeface="Calibri" pitchFamily="34" charset="0"/>
            </a:endParaRPr>
          </a:p>
        </p:txBody>
      </p:sp>
      <p:graphicFrame>
        <p:nvGraphicFramePr>
          <p:cNvPr id="13438" name="Object 44"/>
          <p:cNvGraphicFramePr>
            <a:graphicFrameLocks noChangeAspect="1"/>
          </p:cNvGraphicFramePr>
          <p:nvPr/>
        </p:nvGraphicFramePr>
        <p:xfrm>
          <a:off x="4448175" y="4098925"/>
          <a:ext cx="4554538" cy="2570163"/>
        </p:xfrm>
        <a:graphic>
          <a:graphicData uri="http://schemas.openxmlformats.org/presentationml/2006/ole">
            <p:oleObj spid="_x0000_s148482" name="Worksheet" r:id="rId4" imgW="4552821" imgH="2571750" progId="Excel.Sheet.8">
              <p:embed/>
            </p:oleObj>
          </a:graphicData>
        </a:graphic>
      </p:graphicFrame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(5/7)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3395" grpId="0" animBg="1"/>
      <p:bldP spid="27" grpId="0" animBg="1"/>
      <p:bldP spid="29" grpId="0"/>
      <p:bldP spid="30" grpId="0"/>
      <p:bldOleChart spid="134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9454</TotalTime>
  <Words>2408</Words>
  <Application>Microsoft Office PowerPoint</Application>
  <PresentationFormat>如螢幕大小 (4:3)</PresentationFormat>
  <Paragraphs>1647</Paragraphs>
  <Slides>31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4" baseType="lpstr">
      <vt:lpstr>Office 佈景主題</vt:lpstr>
      <vt:lpstr>Microsoft Office Excel 97-2003 工作表</vt:lpstr>
      <vt:lpstr>方程式</vt:lpstr>
      <vt:lpstr>投影片 1</vt:lpstr>
      <vt:lpstr>Outline</vt:lpstr>
      <vt:lpstr>Introduction</vt:lpstr>
      <vt:lpstr>Histogram shifting vs. reversible data hiding</vt:lpstr>
      <vt:lpstr>Ni et al.’s proposed method (1/7)</vt:lpstr>
      <vt:lpstr>Ni et al.’s proposed method (2/7)</vt:lpstr>
      <vt:lpstr>Ni et al.’s proposed method (3/7)</vt:lpstr>
      <vt:lpstr>Ni et al.’s proposed method (4/7)</vt:lpstr>
      <vt:lpstr>Ni et al.’s proposed method (5/7)</vt:lpstr>
      <vt:lpstr>Ni et al.’s proposed method (6/7)</vt:lpstr>
      <vt:lpstr>Ni et al.’s proposed method (7/7)</vt:lpstr>
      <vt:lpstr>投影片 12</vt:lpstr>
      <vt:lpstr>Questions:</vt:lpstr>
      <vt:lpstr>Solution 1:</vt:lpstr>
      <vt:lpstr>Basic idea</vt:lpstr>
      <vt:lpstr>投影片 16</vt:lpstr>
      <vt:lpstr>投影片 17</vt:lpstr>
      <vt:lpstr>投影片 18</vt:lpstr>
      <vt:lpstr>Solution 2:</vt:lpstr>
      <vt:lpstr>Tai et al.’s proposed method (1/4)</vt:lpstr>
      <vt:lpstr>Tai et al.’s proposed method (1/4)</vt:lpstr>
      <vt:lpstr>Tai et al.’s proposed method (1/4)</vt:lpstr>
      <vt:lpstr>Tai et al.’s extraction and recovery</vt:lpstr>
      <vt:lpstr>Solution 3:</vt:lpstr>
      <vt:lpstr> Tsai et al.’s proposed method (1/5)   </vt:lpstr>
      <vt:lpstr> Tsai et al.’s proposed method (2/5)   </vt:lpstr>
      <vt:lpstr> Tsai et al.’s proposed method (3/5)   </vt:lpstr>
      <vt:lpstr> Tsai et al.’s proposed method (4/5)   </vt:lpstr>
      <vt:lpstr> Tsai et al.’s proposed method (5/5)   </vt:lpstr>
      <vt:lpstr>Conclusions</vt:lpstr>
      <vt:lpstr>投影片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HAZEL</dc:creator>
  <cp:lastModifiedBy>paul</cp:lastModifiedBy>
  <cp:revision>700</cp:revision>
  <dcterms:created xsi:type="dcterms:W3CDTF">2012-05-17T17:00:26Z</dcterms:created>
  <dcterms:modified xsi:type="dcterms:W3CDTF">2013-06-05T04:55:59Z</dcterms:modified>
</cp:coreProperties>
</file>