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5"/>
  </p:notesMasterIdLst>
  <p:sldIdLst>
    <p:sldId id="256" r:id="rId2"/>
    <p:sldId id="257" r:id="rId3"/>
    <p:sldId id="258" r:id="rId4"/>
    <p:sldId id="269" r:id="rId5"/>
    <p:sldId id="266" r:id="rId6"/>
    <p:sldId id="262" r:id="rId7"/>
    <p:sldId id="260" r:id="rId8"/>
    <p:sldId id="264" r:id="rId9"/>
    <p:sldId id="263" r:id="rId10"/>
    <p:sldId id="267" r:id="rId11"/>
    <p:sldId id="261" r:id="rId12"/>
    <p:sldId id="265" r:id="rId13"/>
    <p:sldId id="268" r:id="rId14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883" y="1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2B4C02-BA17-4083-8BED-E6DC9906F35A}" type="datetimeFigureOut">
              <a:rPr lang="zh-TW" altLang="en-US" smtClean="0"/>
              <a:pPr/>
              <a:t>2013/7/31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E90D748-007A-4CBC-91E3-9F739CD3586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標題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9" name="副標題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zh-TW" altLang="en-US" smtClean="0"/>
              <a:t>按一下以編輯母片副標題樣式</a:t>
            </a:r>
            <a:endParaRPr kumimoji="0" lang="en-US"/>
          </a:p>
        </p:txBody>
      </p:sp>
      <p:sp>
        <p:nvSpPr>
          <p:cNvPr id="28" name="日期版面配置區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F94E6764-BBA2-4F6A-A1BD-0957B995F909}" type="datetime1">
              <a:rPr lang="zh-TW" altLang="en-US" smtClean="0"/>
              <a:pPr/>
              <a:t>2013/7/31</a:t>
            </a:fld>
            <a:endParaRPr lang="zh-TW" altLang="en-US"/>
          </a:p>
        </p:txBody>
      </p:sp>
      <p:sp>
        <p:nvSpPr>
          <p:cNvPr id="17" name="頁尾版面配置區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zh-TW" altLang="en-US" dirty="0"/>
          </a:p>
        </p:txBody>
      </p:sp>
      <p:sp>
        <p:nvSpPr>
          <p:cNvPr id="10" name="矩形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矩形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矩形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矩形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直線接點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直線接點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直線接點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直線接點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直線接點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直線接點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矩形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橢圓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橢圓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橢圓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橢圓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橢圓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投影片編號版面配置區 28"/>
          <p:cNvSpPr>
            <a:spLocks noGrp="1"/>
          </p:cNvSpPr>
          <p:nvPr>
            <p:ph type="sldNum" sz="quarter" idx="12"/>
          </p:nvPr>
        </p:nvSpPr>
        <p:spPr bwMode="auto">
          <a:xfrm>
            <a:off x="8534400" y="6340476"/>
            <a:ext cx="609600" cy="517524"/>
          </a:xfrm>
        </p:spPr>
        <p:txBody>
          <a:bodyPr/>
          <a:lstStyle>
            <a:lvl1pPr>
              <a:defRPr>
                <a:solidFill>
                  <a:srgbClr val="FF0000"/>
                </a:solidFill>
              </a:defRPr>
            </a:lvl1pPr>
          </a:lstStyle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D405B6-AFED-402A-B703-31C86C246EA5}" type="datetime1">
              <a:rPr lang="zh-TW" altLang="en-US" smtClean="0"/>
              <a:pPr/>
              <a:t>2013/7/31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E01365-FFB2-4678-A76C-C34760FD2419}" type="datetime1">
              <a:rPr lang="zh-TW" altLang="en-US" smtClean="0"/>
              <a:pPr/>
              <a:t>2013/7/31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8" name="內容版面配置區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88EF742-DDDA-4D92-B6C6-EACFC9FEDEDD}" type="datetime1">
              <a:rPr lang="zh-TW" altLang="en-US" smtClean="0"/>
              <a:pPr/>
              <a:t>2013/7/31</a:t>
            </a:fld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10" name="頁尾版面配置區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區段標題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032962F9-37E6-44ED-A7ED-2D80164190C2}" type="datetime1">
              <a:rPr lang="zh-TW" altLang="en-US" smtClean="0"/>
              <a:pPr/>
              <a:t>2013/7/31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9" name="矩形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矩形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矩形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矩形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直線接點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直線接點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直線接點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直線接點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直線接點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矩形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橢圓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橢圓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橢圓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橢圓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橢圓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直線接點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655F6C-A089-4FBF-A938-3809C358512B}" type="datetime1">
              <a:rPr lang="zh-TW" altLang="en-US" smtClean="0"/>
              <a:pPr/>
              <a:t>2013/7/31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9" name="內容版面配置區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1" name="內容版面配置區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436542-723C-47DB-9F53-3564A43FBF45}" type="datetime1">
              <a:rPr lang="zh-TW" altLang="en-US" smtClean="0"/>
              <a:pPr/>
              <a:t>2013/7/31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11" name="內容版面配置區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3" name="內容版面配置區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2" name="文字版面配置區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14" name="文字版面配置區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6" name="日期版面配置區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AF604CC6-D3AB-4D5C-9421-D3CCE72D43E8}" type="datetime1">
              <a:rPr lang="zh-TW" altLang="en-US" smtClean="0"/>
              <a:pPr/>
              <a:t>2013/7/31</a:t>
            </a:fld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94284-3C8A-4EAC-8B43-144DA503C198}" type="datetime1">
              <a:rPr lang="zh-TW" altLang="en-US" smtClean="0"/>
              <a:pPr/>
              <a:t>2013/7/31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標題的內容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直線接點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8" name="直線接點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直線接點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直線接點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矩形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直線接點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橢圓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內容版面配置區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21" name="日期版面配置區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1A80210-E769-4147-B8F8-AB3144399321}" type="datetime1">
              <a:rPr lang="zh-TW" altLang="en-US" smtClean="0"/>
              <a:pPr/>
              <a:t>2013/7/31</a:t>
            </a:fld>
            <a:endParaRPr lang="zh-TW" altLang="en-US"/>
          </a:p>
        </p:txBody>
      </p:sp>
      <p:sp>
        <p:nvSpPr>
          <p:cNvPr id="22" name="投影片編號版面配置區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23" name="頁尾版面配置區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zh-TW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直線接點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橢圓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zh-TW" altLang="en-US" smtClean="0"/>
              <a:t>按一下圖示以新增圖片</a:t>
            </a:r>
            <a:endParaRPr kumimoji="0" lang="en-US" dirty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10" name="直線接點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矩形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直線接點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直線接點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直線接點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日期版面配置區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08376628-F2B2-40FC-925C-20169A6D1AEE}" type="datetime1">
              <a:rPr lang="zh-TW" altLang="en-US" smtClean="0"/>
              <a:pPr/>
              <a:t>2013/7/31</a:t>
            </a:fld>
            <a:endParaRPr lang="zh-TW" altLang="en-US"/>
          </a:p>
        </p:txBody>
      </p:sp>
      <p:sp>
        <p:nvSpPr>
          <p:cNvPr id="18" name="投影片編號版面配置區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21" name="頁尾版面配置區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直線接點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標題版面配置區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3" name="文字版面配置區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  <a:p>
            <a:pPr lvl="1" eaLnBrk="1" latinLnBrk="0" hangingPunct="1"/>
            <a:r>
              <a:rPr kumimoji="0" lang="zh-TW" altLang="en-US" smtClean="0"/>
              <a:t>第二層</a:t>
            </a:r>
          </a:p>
          <a:p>
            <a:pPr lvl="2" eaLnBrk="1" latinLnBrk="0" hangingPunct="1"/>
            <a:r>
              <a:rPr kumimoji="0" lang="zh-TW" altLang="en-US" smtClean="0"/>
              <a:t>第三層</a:t>
            </a:r>
          </a:p>
          <a:p>
            <a:pPr lvl="3" eaLnBrk="1" latinLnBrk="0" hangingPunct="1"/>
            <a:r>
              <a:rPr kumimoji="0" lang="zh-TW" altLang="en-US" smtClean="0"/>
              <a:t>第四層</a:t>
            </a:r>
          </a:p>
          <a:p>
            <a:pPr lvl="4" eaLnBrk="1" latinLnBrk="0" hangingPunct="1"/>
            <a:r>
              <a:rPr kumimoji="0" lang="zh-TW" altLang="en-US" smtClean="0"/>
              <a:t>第五層</a:t>
            </a:r>
            <a:endParaRPr kumimoji="0" lang="en-US"/>
          </a:p>
        </p:txBody>
      </p:sp>
      <p:sp>
        <p:nvSpPr>
          <p:cNvPr id="14" name="日期版面配置區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FEF1B02B-5B15-47D4-A3C0-9618DF651AB8}" type="datetime1">
              <a:rPr lang="zh-TW" altLang="en-US" smtClean="0"/>
              <a:pPr/>
              <a:t>2013/7/31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7" name="直線接點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直線接點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矩形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直線接點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橢圓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投影片編號版面配置區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73DA0BB7-265A-403C-9275-D587AB510EDC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標題 14"/>
          <p:cNvSpPr>
            <a:spLocks noGrp="1"/>
          </p:cNvSpPr>
          <p:nvPr>
            <p:ph type="ctrTitle"/>
          </p:nvPr>
        </p:nvSpPr>
        <p:spPr>
          <a:xfrm>
            <a:off x="1979712" y="1916832"/>
            <a:ext cx="6172200" cy="1894362"/>
          </a:xfrm>
        </p:spPr>
        <p:txBody>
          <a:bodyPr>
            <a:noAutofit/>
          </a:bodyPr>
          <a:lstStyle/>
          <a:p>
            <a:r>
              <a:rPr lang="en-US" altLang="zh-TW" sz="2800" dirty="0" smtClean="0">
                <a:solidFill>
                  <a:schemeClr val="tx1"/>
                </a:solidFill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An Evaluation of Secure Real-time Transport Protocol (SRTP) Performance for VoIP</a:t>
            </a:r>
            <a:endParaRPr lang="zh-TW" altLang="en-US" sz="2800" dirty="0">
              <a:solidFill>
                <a:schemeClr val="tx1"/>
              </a:solidFill>
              <a:latin typeface="Arial Unicode MS" pitchFamily="34" charset="-120"/>
              <a:ea typeface="Arial Unicode MS" pitchFamily="34" charset="-120"/>
              <a:cs typeface="Arial Unicode MS" pitchFamily="34" charset="-120"/>
            </a:endParaRPr>
          </a:p>
        </p:txBody>
      </p:sp>
      <p:sp>
        <p:nvSpPr>
          <p:cNvPr id="16" name="副標題 15"/>
          <p:cNvSpPr>
            <a:spLocks noGrp="1"/>
          </p:cNvSpPr>
          <p:nvPr>
            <p:ph type="subTitle" idx="1"/>
          </p:nvPr>
        </p:nvSpPr>
        <p:spPr>
          <a:xfrm>
            <a:off x="2195736" y="4149080"/>
            <a:ext cx="6172200" cy="1371600"/>
          </a:xfrm>
        </p:spPr>
        <p:txBody>
          <a:bodyPr>
            <a:normAutofit/>
          </a:bodyPr>
          <a:lstStyle/>
          <a:p>
            <a:r>
              <a:rPr lang="en-US" altLang="zh-TW" dirty="0" smtClean="0"/>
              <a:t>2009 Third International Conference on Network and System Security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>
          <a:xfrm>
            <a:off x="8244408" y="6093296"/>
            <a:ext cx="609600" cy="517524"/>
          </a:xfrm>
        </p:spPr>
        <p:txBody>
          <a:bodyPr/>
          <a:lstStyle/>
          <a:p>
            <a:fld id="{73DA0BB7-265A-403C-9275-D587AB510EDC}" type="slidenum">
              <a:rPr lang="zh-TW" altLang="en-US" smtClean="0"/>
              <a:pPr/>
              <a:t>1</a:t>
            </a:fld>
            <a:endParaRPr lang="zh-TW" altLang="en-US" dirty="0"/>
          </a:p>
        </p:txBody>
      </p:sp>
      <p:sp>
        <p:nvSpPr>
          <p:cNvPr id="17" name="文字方塊 16"/>
          <p:cNvSpPr txBox="1"/>
          <p:nvPr/>
        </p:nvSpPr>
        <p:spPr>
          <a:xfrm>
            <a:off x="1957417" y="5157192"/>
            <a:ext cx="6575023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2400" dirty="0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Author: Andre L. Alexander, Alexander L. </a:t>
            </a:r>
            <a:r>
              <a:rPr lang="en-US" altLang="zh-TW" sz="2400" dirty="0" err="1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Wijesinha</a:t>
            </a:r>
            <a:r>
              <a:rPr lang="en-US" altLang="zh-TW" sz="2400" dirty="0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, </a:t>
            </a:r>
            <a:r>
              <a:rPr lang="en-US" altLang="zh-TW" sz="2400" dirty="0" err="1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Ramesh</a:t>
            </a:r>
            <a:r>
              <a:rPr lang="en-US" altLang="zh-TW" sz="2400" dirty="0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</a:t>
            </a:r>
            <a:r>
              <a:rPr lang="en-US" altLang="zh-TW" sz="2400" dirty="0" err="1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Karne</a:t>
            </a:r>
            <a:r>
              <a:rPr lang="en-US" altLang="zh-TW" sz="2400" dirty="0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</a:t>
            </a:r>
          </a:p>
          <a:p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Experiments </a:t>
            </a:r>
            <a:r>
              <a:rPr lang="en-US" altLang="zh-TW" dirty="0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(cont.)</a:t>
            </a:r>
            <a:br>
              <a:rPr lang="en-US" altLang="zh-TW" dirty="0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</a:br>
            <a:endParaRPr lang="zh-TW" altLang="en-US" dirty="0">
              <a:latin typeface="Arial Unicode MS" pitchFamily="34" charset="-120"/>
              <a:ea typeface="Arial Unicode MS" pitchFamily="34" charset="-120"/>
              <a:cs typeface="Arial Unicode MS" pitchFamily="34" charset="-12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10</a:t>
            </a:fld>
            <a:endParaRPr lang="zh-TW" altLang="en-US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47664" y="1484784"/>
            <a:ext cx="5688632" cy="25257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6" name="Picture 4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91680" y="4077072"/>
            <a:ext cx="5318760" cy="22402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conclusion</a:t>
            </a:r>
            <a:r>
              <a:rPr lang="zh-TW" altLang="en-US" dirty="0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/>
            </a:r>
            <a:br>
              <a:rPr lang="zh-TW" altLang="en-US" dirty="0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</a:b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altLang="zh-TW" dirty="0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Processing overhead due to SRTP authentication is expensive compared to AES encryption but no operation degrades VoIP performance.</a:t>
            </a:r>
          </a:p>
          <a:p>
            <a:endParaRPr lang="en-US" altLang="zh-TW" dirty="0" smtClean="0">
              <a:latin typeface="Arial Unicode MS" pitchFamily="34" charset="-120"/>
              <a:ea typeface="Arial Unicode MS" pitchFamily="34" charset="-120"/>
              <a:cs typeface="Arial Unicode MS" pitchFamily="34" charset="-120"/>
            </a:endParaRPr>
          </a:p>
          <a:p>
            <a:r>
              <a:rPr lang="en-US" altLang="zh-TW" dirty="0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It can also be seen that </a:t>
            </a:r>
            <a:r>
              <a:rPr lang="en-US" altLang="zh-TW" dirty="0" err="1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processingtimes</a:t>
            </a:r>
            <a:r>
              <a:rPr lang="en-US" altLang="zh-TW" dirty="0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are about the same regardless of authentication tag size</a:t>
            </a:r>
            <a:r>
              <a:rPr lang="en-US" altLang="zh-TW" sz="2800" cap="small" dirty="0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. </a:t>
            </a:r>
          </a:p>
          <a:p>
            <a:endParaRPr lang="en-US" altLang="zh-TW" sz="2800" cap="small" dirty="0" smtClean="0">
              <a:latin typeface="Arial Unicode MS" pitchFamily="34" charset="-120"/>
              <a:ea typeface="Arial Unicode MS" pitchFamily="34" charset="-120"/>
              <a:cs typeface="Arial Unicode MS" pitchFamily="34" charset="-120"/>
            </a:endParaRPr>
          </a:p>
          <a:p>
            <a:r>
              <a:rPr lang="en-US" altLang="zh-TW" dirty="0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Overall, the results indicate that SRTP adds negligible overhead to VoIP processing and has no observable effect on VoIP quality</a:t>
            </a:r>
            <a:endParaRPr lang="zh-TW" altLang="en-US" dirty="0" smtClean="0">
              <a:latin typeface="Arial Unicode MS" pitchFamily="34" charset="-120"/>
              <a:ea typeface="Arial Unicode MS" pitchFamily="34" charset="-120"/>
              <a:cs typeface="Arial Unicode MS" pitchFamily="34" charset="-12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11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/>
              <a:t>Bare PC Computing</a:t>
            </a:r>
            <a:br>
              <a:rPr lang="en-US" altLang="zh-TW" dirty="0" smtClean="0"/>
            </a:b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12</a:t>
            </a:fld>
            <a:endParaRPr lang="zh-TW" altLang="en-US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15616" y="2132856"/>
            <a:ext cx="6602179" cy="35515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altLang="zh-TW" dirty="0" smtClean="0"/>
              <a:t>jitter (delay variation)</a:t>
            </a:r>
          </a:p>
          <a:p>
            <a:r>
              <a:rPr lang="en-US" altLang="zh-TW" dirty="0" smtClean="0"/>
              <a:t>delta (packet inter-arrival time)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13</a:t>
            </a:fld>
            <a:endParaRPr lang="zh-TW" altLang="en-US"/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sz="3200" dirty="0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Outline</a:t>
            </a:r>
            <a:br>
              <a:rPr lang="en-US" altLang="zh-TW" sz="3200" dirty="0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</a:br>
            <a:endParaRPr lang="zh-TW" altLang="en-US" dirty="0">
              <a:latin typeface="Arial Unicode MS" pitchFamily="34" charset="-120"/>
              <a:ea typeface="Arial Unicode MS" pitchFamily="34" charset="-120"/>
              <a:cs typeface="Arial Unicode MS" pitchFamily="34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altLang="zh-TW" dirty="0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Introduction</a:t>
            </a:r>
          </a:p>
          <a:p>
            <a:r>
              <a:rPr lang="en-US" altLang="zh-TW" dirty="0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SRTP overview</a:t>
            </a:r>
          </a:p>
          <a:p>
            <a:r>
              <a:rPr lang="en-US" altLang="zh-TW" dirty="0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Key management</a:t>
            </a:r>
          </a:p>
          <a:p>
            <a:r>
              <a:rPr lang="en-US" altLang="zh-TW" dirty="0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Experiments</a:t>
            </a:r>
            <a:endParaRPr lang="en-US" altLang="zh-TW" dirty="0" smtClean="0">
              <a:latin typeface="Arial Unicode MS" pitchFamily="34" charset="-120"/>
              <a:ea typeface="Arial Unicode MS" pitchFamily="34" charset="-120"/>
              <a:cs typeface="Arial Unicode MS" pitchFamily="34" charset="-120"/>
            </a:endParaRPr>
          </a:p>
          <a:p>
            <a:r>
              <a:rPr lang="en-US" altLang="zh-TW" dirty="0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conclusion</a:t>
            </a:r>
            <a:endParaRPr lang="zh-TW" altLang="en-US" dirty="0">
              <a:latin typeface="Arial Unicode MS" pitchFamily="34" charset="-120"/>
              <a:ea typeface="Arial Unicode MS" pitchFamily="34" charset="-120"/>
              <a:cs typeface="Arial Unicode MS" pitchFamily="34" charset="-120"/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2</a:t>
            </a:fld>
            <a:endParaRPr lang="zh-TW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Introduction</a:t>
            </a:r>
            <a:br>
              <a:rPr lang="en-US" altLang="zh-TW" dirty="0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</a:b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altLang="zh-TW" dirty="0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VoIP performance is affected primarily by network delay, jitter (delay variation), and packet loss, excessive levels of which may degrade voice quality</a:t>
            </a:r>
          </a:p>
          <a:p>
            <a:endParaRPr lang="en-US" altLang="zh-TW" dirty="0">
              <a:latin typeface="Arial Unicode MS" pitchFamily="34" charset="-120"/>
              <a:ea typeface="Arial Unicode MS" pitchFamily="34" charset="-120"/>
              <a:cs typeface="Arial Unicode MS" pitchFamily="34" charset="-120"/>
            </a:endParaRPr>
          </a:p>
          <a:p>
            <a:r>
              <a:rPr lang="en-US" altLang="zh-TW" dirty="0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In particular, the additional overhead due to securing VoIP conversations may have an adverse effect on performance and voice quality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3</a:t>
            </a:fld>
            <a:endParaRPr lang="zh-TW" alt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altLang="zh-TW" dirty="0" smtClean="0"/>
              <a:t/>
            </a:r>
            <a:br>
              <a:rPr lang="en-US" altLang="zh-TW" dirty="0" smtClean="0"/>
            </a:br>
            <a:r>
              <a:rPr lang="en-US" altLang="zh-TW" dirty="0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SRTP overview</a:t>
            </a:r>
            <a:br>
              <a:rPr lang="en-US" altLang="zh-TW" dirty="0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</a:b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altLang="zh-TW" dirty="0" smtClean="0"/>
              <a:t>SRTP are AES in counter mode or f8 mode for encryption and HMAC-SHA-1 for message authentication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4</a:t>
            </a:fld>
            <a:endParaRPr lang="zh-TW" altLang="en-US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2852936"/>
            <a:ext cx="5957864" cy="37444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dirty="0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Key </a:t>
            </a:r>
            <a:r>
              <a:rPr lang="en-US" altLang="zh-TW" dirty="0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management</a:t>
            </a:r>
            <a:r>
              <a:rPr lang="en-US" altLang="zh-TW" dirty="0" smtClean="0"/>
              <a:t/>
            </a:r>
            <a:br>
              <a:rPr lang="en-US" altLang="zh-TW" dirty="0" smtClean="0"/>
            </a:b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altLang="zh-TW" dirty="0" smtClean="0"/>
              <a:t>In experiments, the </a:t>
            </a:r>
            <a:r>
              <a:rPr lang="en-US" altLang="zh-TW" dirty="0" err="1" smtClean="0"/>
              <a:t>snom</a:t>
            </a:r>
            <a:r>
              <a:rPr lang="en-US" altLang="zh-TW" dirty="0" smtClean="0"/>
              <a:t> and bare PC </a:t>
            </a:r>
            <a:r>
              <a:rPr lang="en-US" altLang="zh-TW" dirty="0" err="1" smtClean="0"/>
              <a:t>oftphones</a:t>
            </a:r>
            <a:r>
              <a:rPr lang="en-US" altLang="zh-TW" dirty="0" smtClean="0"/>
              <a:t> use SDES/SIP, and the Twinkle </a:t>
            </a:r>
            <a:r>
              <a:rPr lang="en-US" altLang="zh-TW" dirty="0" err="1" smtClean="0"/>
              <a:t>softphone</a:t>
            </a:r>
            <a:r>
              <a:rPr lang="en-US" altLang="zh-TW" dirty="0" smtClean="0"/>
              <a:t> uses ZRTP for key exchange the </a:t>
            </a:r>
            <a:r>
              <a:rPr lang="en-US" altLang="zh-TW" dirty="0" err="1" smtClean="0"/>
              <a:t>snom</a:t>
            </a:r>
            <a:r>
              <a:rPr lang="en-US" altLang="zh-TW" dirty="0" smtClean="0"/>
              <a:t> and bare PC </a:t>
            </a:r>
            <a:r>
              <a:rPr lang="en-US" altLang="zh-TW" dirty="0" err="1" smtClean="0"/>
              <a:t>softphones</a:t>
            </a:r>
            <a:r>
              <a:rPr lang="en-US" altLang="zh-TW" dirty="0" smtClean="0"/>
              <a:t> use SDES/SIP</a:t>
            </a:r>
            <a:endParaRPr lang="zh-TW" altLang="en-US" dirty="0" smtClean="0"/>
          </a:p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5</a:t>
            </a:fld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TW" dirty="0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Key management</a:t>
            </a:r>
            <a:r>
              <a:rPr lang="en-US" altLang="zh-TW" dirty="0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 (</a:t>
            </a:r>
            <a:r>
              <a:rPr lang="en-US" altLang="zh-TW" dirty="0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cont</a:t>
            </a:r>
            <a:r>
              <a:rPr lang="en-US" altLang="zh-TW" dirty="0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.)</a:t>
            </a:r>
            <a:r>
              <a:rPr lang="en-US" altLang="zh-TW" dirty="0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/>
            </a:r>
            <a:br>
              <a:rPr lang="en-US" altLang="zh-TW" dirty="0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</a:b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6</a:t>
            </a:fld>
            <a:endParaRPr lang="zh-TW" altLang="en-US"/>
          </a:p>
        </p:txBody>
      </p:sp>
      <p:pic>
        <p:nvPicPr>
          <p:cNvPr id="5" name="Picture 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87624" y="2492896"/>
            <a:ext cx="6037209" cy="3998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experiments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altLang="zh-TW" dirty="0" smtClean="0"/>
              <a:t>Windows XP, </a:t>
            </a:r>
            <a:r>
              <a:rPr lang="en-US" altLang="zh-TW" dirty="0" err="1" smtClean="0"/>
              <a:t>snom</a:t>
            </a:r>
            <a:r>
              <a:rPr lang="en-US" altLang="zh-TW" dirty="0" smtClean="0"/>
              <a:t> </a:t>
            </a:r>
            <a:r>
              <a:rPr lang="en-US" altLang="zh-TW" dirty="0" err="1" smtClean="0"/>
              <a:t>softphone</a:t>
            </a:r>
            <a:endParaRPr lang="en-US" altLang="zh-TW" dirty="0" smtClean="0"/>
          </a:p>
          <a:p>
            <a:r>
              <a:rPr lang="en-US" altLang="zh-TW" dirty="0" smtClean="0"/>
              <a:t>Linux </a:t>
            </a:r>
            <a:r>
              <a:rPr lang="en-US" altLang="zh-TW" dirty="0" err="1" smtClean="0"/>
              <a:t>Ubuntu</a:t>
            </a:r>
            <a:r>
              <a:rPr lang="en-US" altLang="zh-TW" dirty="0" smtClean="0"/>
              <a:t> , Twinkle </a:t>
            </a:r>
            <a:r>
              <a:rPr lang="en-US" altLang="zh-TW" dirty="0" err="1" smtClean="0"/>
              <a:t>softphone</a:t>
            </a:r>
            <a:endParaRPr lang="en-US" altLang="zh-TW" dirty="0" smtClean="0"/>
          </a:p>
          <a:p>
            <a:r>
              <a:rPr lang="en-US" altLang="zh-TW" dirty="0" smtClean="0"/>
              <a:t>Bare PC </a:t>
            </a:r>
            <a:r>
              <a:rPr lang="en-US" altLang="zh-TW" dirty="0" err="1" smtClean="0"/>
              <a:t>softphone</a:t>
            </a:r>
            <a:r>
              <a:rPr lang="en-US" altLang="zh-TW" dirty="0" smtClean="0"/>
              <a:t> with no operating system</a:t>
            </a:r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7</a:t>
            </a:fld>
            <a:endParaRPr lang="zh-TW" alt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75656" y="2852936"/>
            <a:ext cx="5033351" cy="3820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Experiments </a:t>
            </a:r>
            <a:r>
              <a:rPr lang="en-US" altLang="zh-TW" dirty="0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(cont.)</a:t>
            </a:r>
            <a:br>
              <a:rPr lang="en-US" altLang="zh-TW" dirty="0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</a:br>
            <a:endParaRPr lang="zh-TW" altLang="en-US" dirty="0">
              <a:latin typeface="Arial Unicode MS" pitchFamily="34" charset="-120"/>
              <a:ea typeface="Arial Unicode MS" pitchFamily="34" charset="-120"/>
              <a:cs typeface="Arial Unicode MS" pitchFamily="34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8</a:t>
            </a:fld>
            <a:endParaRPr lang="zh-TW" altLang="en-US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592" y="1844824"/>
            <a:ext cx="6038850" cy="4505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 dirty="0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Experiments </a:t>
            </a:r>
            <a:r>
              <a:rPr lang="en-US" altLang="zh-TW" dirty="0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  <a:t>(cont.)</a:t>
            </a:r>
            <a:br>
              <a:rPr lang="en-US" altLang="zh-TW" dirty="0" smtClean="0">
                <a:latin typeface="Arial Unicode MS" pitchFamily="34" charset="-120"/>
                <a:ea typeface="Arial Unicode MS" pitchFamily="34" charset="-120"/>
                <a:cs typeface="Arial Unicode MS" pitchFamily="34" charset="-120"/>
              </a:rPr>
            </a:br>
            <a:endParaRPr lang="zh-TW" altLang="en-US" dirty="0">
              <a:latin typeface="Arial Unicode MS" pitchFamily="34" charset="-120"/>
              <a:ea typeface="Arial Unicode MS" pitchFamily="34" charset="-120"/>
              <a:cs typeface="Arial Unicode MS" pitchFamily="34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pPr/>
              <a:t>9</a:t>
            </a:fld>
            <a:endParaRPr lang="zh-TW" alt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1340769"/>
            <a:ext cx="4289578" cy="216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522" y="3717032"/>
            <a:ext cx="4253631" cy="216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427984" y="1412776"/>
            <a:ext cx="4553514" cy="216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4427984" y="3717032"/>
            <a:ext cx="4716016" cy="20839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壁窗">
  <a:themeElements>
    <a:clrScheme name="壁窗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壁窗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壁窗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298</TotalTime>
  <Words>260</Words>
  <Application>Microsoft Office PowerPoint</Application>
  <PresentationFormat>如螢幕大小 (4:3)</PresentationFormat>
  <Paragraphs>47</Paragraphs>
  <Slides>13</Slides>
  <Notes>0</Notes>
  <HiddenSlides>2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13</vt:i4>
      </vt:variant>
    </vt:vector>
  </HeadingPairs>
  <TitlesOfParts>
    <vt:vector size="14" baseType="lpstr">
      <vt:lpstr>壁窗</vt:lpstr>
      <vt:lpstr>An Evaluation of Secure Real-time Transport Protocol (SRTP) Performance for VoIP</vt:lpstr>
      <vt:lpstr>Outline </vt:lpstr>
      <vt:lpstr>Introduction </vt:lpstr>
      <vt:lpstr>  SRTP overview </vt:lpstr>
      <vt:lpstr>Key management </vt:lpstr>
      <vt:lpstr>Key management (cont.) </vt:lpstr>
      <vt:lpstr>experiments</vt:lpstr>
      <vt:lpstr>Experiments (cont.) </vt:lpstr>
      <vt:lpstr>Experiments (cont.) </vt:lpstr>
      <vt:lpstr>Experiments (cont.) </vt:lpstr>
      <vt:lpstr>conclusion </vt:lpstr>
      <vt:lpstr>Bare PC Computing </vt:lpstr>
      <vt:lpstr>投影片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 Evaluation of Secure Real-time Transport Protocol (SRTP) Performance for VoIP</dc:title>
  <dc:creator>Tedtsai</dc:creator>
  <cp:lastModifiedBy>Tedtsai</cp:lastModifiedBy>
  <cp:revision>39</cp:revision>
  <dcterms:created xsi:type="dcterms:W3CDTF">2013-07-24T11:36:29Z</dcterms:created>
  <dcterms:modified xsi:type="dcterms:W3CDTF">2013-07-31T02:31:52Z</dcterms:modified>
</cp:coreProperties>
</file>