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57" r:id="rId3"/>
    <p:sldId id="258" r:id="rId4"/>
    <p:sldId id="259" r:id="rId5"/>
    <p:sldId id="265" r:id="rId6"/>
    <p:sldId id="267" r:id="rId7"/>
    <p:sldId id="266" r:id="rId8"/>
    <p:sldId id="263" r:id="rId9"/>
    <p:sldId id="264" r:id="rId10"/>
    <p:sldId id="260" r:id="rId11"/>
    <p:sldId id="262" r:id="rId12"/>
    <p:sldId id="261" r:id="rId1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883"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4D8B37-0090-4038-B88A-2F216B78997F}" type="datetimeFigureOut">
              <a:rPr lang="zh-TW" altLang="en-US" smtClean="0"/>
              <a:pPr/>
              <a:t>2013/9/4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41CFA8-EC8C-42D4-A1FA-A51012ADC282}"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03648" y="2204864"/>
            <a:ext cx="7406640" cy="1472184"/>
          </a:xfrm>
        </p:spPr>
        <p:txBody>
          <a:bodyPr anchor="b"/>
          <a:lstStyle>
            <a:lvl1pPr algn="l">
              <a:defRPr/>
            </a:lvl1pPr>
            <a:extLst/>
          </a:lstStyle>
          <a:p>
            <a:r>
              <a:rPr kumimoji="0" lang="zh-TW" altLang="en-US" dirty="0" smtClean="0"/>
              <a:t>按一下以編輯母片標題樣式</a:t>
            </a:r>
            <a:endParaRPr kumimoji="0" lang="en-US" dirty="0"/>
          </a:p>
        </p:txBody>
      </p:sp>
      <p:sp>
        <p:nvSpPr>
          <p:cNvPr id="22" name="副標題 21"/>
          <p:cNvSpPr>
            <a:spLocks noGrp="1"/>
          </p:cNvSpPr>
          <p:nvPr>
            <p:ph type="subTitle" idx="1"/>
          </p:nvPr>
        </p:nvSpPr>
        <p:spPr>
          <a:xfrm>
            <a:off x="1403648" y="3695030"/>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4B971D16-20CB-4A9F-922C-AC6FCE2C14C6}" type="datetime1">
              <a:rPr lang="zh-TW" altLang="en-US" smtClean="0"/>
              <a:pPr/>
              <a:t>2013/9/4</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38145CEF-0DB4-463F-B480-61A0BF86B6F3}" type="datetime1">
              <a:rPr lang="zh-TW" altLang="en-US" smtClean="0"/>
              <a:pPr/>
              <a:t>2013/9/4</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6D470AB6-8964-4085-AC00-97D3A4D15457}" type="datetime1">
              <a:rPr lang="zh-TW" altLang="en-US" smtClean="0"/>
              <a:pPr/>
              <a:t>2013/9/4</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222CF0C8-2AB7-4482-AC97-37B1BFD6BF9D}" type="datetime1">
              <a:rPr lang="zh-TW" altLang="en-US" smtClean="0"/>
              <a:pPr/>
              <a:t>2013/9/4</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C35F319E-4C04-4A32-9593-50C33F4D218C}" type="datetime1">
              <a:rPr lang="zh-TW" altLang="en-US" smtClean="0"/>
              <a:pPr/>
              <a:t>2013/9/4</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2ED2712A-FF70-4B63-8756-262A573F8FB3}" type="datetime1">
              <a:rPr lang="zh-TW" altLang="en-US" smtClean="0"/>
              <a:pPr/>
              <a:t>2013/9/4</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77244C92-F60B-4C48-AF49-F2DD9D201734}" type="datetime1">
              <a:rPr lang="zh-TW" altLang="en-US" smtClean="0"/>
              <a:pPr/>
              <a:t>2013/9/4</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6D6CB317-B0D8-4DB9-A268-2D7D1266E374}" type="datetime1">
              <a:rPr lang="zh-TW" altLang="en-US" smtClean="0"/>
              <a:pPr/>
              <a:t>2013/9/4</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056B4825-8F0C-420C-9D7C-65275C1C9F94}" type="datetime1">
              <a:rPr lang="zh-TW" altLang="en-US" smtClean="0"/>
              <a:pPr/>
              <a:t>2013/9/4</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141B0BC3-6749-460D-B77A-2C43E60CBF70}" type="datetime1">
              <a:rPr lang="zh-TW" altLang="en-US" smtClean="0"/>
              <a:pPr/>
              <a:t>2013/9/4</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AD675737-9D61-46EE-86DC-349D7348F9E3}" type="datetime1">
              <a:rPr lang="zh-TW" altLang="en-US" smtClean="0"/>
              <a:pPr/>
              <a:t>2013/9/4</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73DA0BB7-265A-403C-9275-D587AB510EDC}"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CDE3C9B-4E1B-4E91-9EE6-338CB2DFD557}" type="datetime1">
              <a:rPr lang="zh-TW" altLang="en-US" smtClean="0"/>
              <a:pPr/>
              <a:t>2013/9/4</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3DA0BB7-265A-403C-9275-D587AB510EDC}"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en-US" altLang="zh-TW" dirty="0" smtClean="0"/>
              <a:t>Investigation of VoIP Quality of Service using SRTP Protocol</a:t>
            </a:r>
            <a:endParaRPr lang="zh-TW" altLang="en-US" dirty="0"/>
          </a:p>
        </p:txBody>
      </p:sp>
      <p:sp>
        <p:nvSpPr>
          <p:cNvPr id="3" name="副標題 2"/>
          <p:cNvSpPr>
            <a:spLocks noGrp="1"/>
          </p:cNvSpPr>
          <p:nvPr>
            <p:ph type="subTitle" idx="1"/>
          </p:nvPr>
        </p:nvSpPr>
        <p:spPr/>
        <p:txBody>
          <a:bodyPr/>
          <a:lstStyle/>
          <a:p>
            <a:r>
              <a:rPr lang="en-US" altLang="zh-TW" dirty="0" smtClean="0"/>
              <a:t>ELECTRONICS AND ELECTRICAL ENGINEERING</a:t>
            </a:r>
          </a:p>
          <a:p>
            <a:r>
              <a:rPr lang="en-US" altLang="zh-TW" dirty="0" smtClean="0"/>
              <a:t>Author: T</a:t>
            </a:r>
            <a:r>
              <a:rPr lang="en-US" altLang="zh-TW" dirty="0" smtClean="0"/>
              <a:t>. </a:t>
            </a:r>
            <a:r>
              <a:rPr lang="en-US" altLang="zh-TW" dirty="0" err="1" smtClean="0"/>
              <a:t>Adomkus</a:t>
            </a:r>
            <a:r>
              <a:rPr lang="en-US" altLang="zh-TW" dirty="0" smtClean="0"/>
              <a:t>, E. </a:t>
            </a:r>
            <a:r>
              <a:rPr lang="en-US" altLang="zh-TW" dirty="0" err="1" smtClean="0"/>
              <a:t>Kalvaitis</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a:t>
            </a:fld>
            <a:endParaRPr lang="zh-TW"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latin typeface="Times New Roman" pitchFamily="18" charset="0"/>
                <a:cs typeface="Times New Roman" pitchFamily="18" charset="0"/>
              </a:rPr>
              <a:t>Simulation Results</a:t>
            </a:r>
          </a:p>
        </p:txBody>
      </p:sp>
      <p:sp>
        <p:nvSpPr>
          <p:cNvPr id="3" name="內容版面配置區 2"/>
          <p:cNvSpPr>
            <a:spLocks noGrp="1"/>
          </p:cNvSpPr>
          <p:nvPr>
            <p:ph idx="1"/>
          </p:nvPr>
        </p:nvSpPr>
        <p:spPr/>
        <p:txBody>
          <a:bodyPr/>
          <a:lstStyle/>
          <a:p>
            <a:r>
              <a:rPr lang="en-US" altLang="zh-TW" dirty="0" smtClean="0">
                <a:latin typeface="Arial Unicode MS" pitchFamily="34" charset="-120"/>
                <a:ea typeface="Arial Unicode MS" pitchFamily="34" charset="-120"/>
                <a:cs typeface="Arial Unicode MS" pitchFamily="34" charset="-120"/>
              </a:rPr>
              <a:t>SRTP protocol uses AES algorithm, and </a:t>
            </a:r>
            <a:r>
              <a:rPr lang="en-US" altLang="zh-TW" dirty="0" err="1" smtClean="0">
                <a:latin typeface="Arial Unicode MS" pitchFamily="34" charset="-120"/>
                <a:ea typeface="Arial Unicode MS" pitchFamily="34" charset="-120"/>
                <a:cs typeface="Arial Unicode MS" pitchFamily="34" charset="-120"/>
              </a:rPr>
              <a:t>DIffie</a:t>
            </a:r>
            <a:r>
              <a:rPr lang="en-US" altLang="zh-TW" dirty="0" smtClean="0">
                <a:latin typeface="Arial Unicode MS" pitchFamily="34" charset="-120"/>
                <a:ea typeface="Arial Unicode MS" pitchFamily="34" charset="-120"/>
                <a:cs typeface="Arial Unicode MS" pitchFamily="34" charset="-120"/>
              </a:rPr>
              <a:t>-Hellman algorithm to securely exchange encryption keys.</a:t>
            </a:r>
            <a:endParaRPr lang="zh-TW" altLang="en-US" dirty="0">
              <a:latin typeface="Arial Unicode MS" pitchFamily="34" charset="-120"/>
              <a:ea typeface="Arial Unicode MS" pitchFamily="34" charset="-120"/>
              <a:cs typeface="Arial Unicode MS" pitchFamily="34" charset="-120"/>
            </a:endParaRPr>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10</a:t>
            </a:fld>
            <a:endParaRPr lang="zh-TW" altLang="en-US"/>
          </a:p>
        </p:txBody>
      </p:sp>
      <p:pic>
        <p:nvPicPr>
          <p:cNvPr id="1026" name="Picture 2"/>
          <p:cNvPicPr>
            <a:picLocks noChangeAspect="1" noChangeArrowheads="1"/>
          </p:cNvPicPr>
          <p:nvPr/>
        </p:nvPicPr>
        <p:blipFill>
          <a:blip r:embed="rId2" cstate="print"/>
          <a:srcRect/>
          <a:stretch>
            <a:fillRect/>
          </a:stretch>
        </p:blipFill>
        <p:spPr bwMode="auto">
          <a:xfrm>
            <a:off x="2267744" y="2924944"/>
            <a:ext cx="5010016" cy="37192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Simulation Results </a:t>
            </a:r>
            <a:r>
              <a:rPr lang="en-US" altLang="zh-TW" sz="4400" dirty="0" smtClean="0">
                <a:latin typeface="Times New Roman" pitchFamily="18" charset="0"/>
                <a:cs typeface="Times New Roman" pitchFamily="18" charset="0"/>
              </a:rPr>
              <a:t>Cont.</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11</a:t>
            </a:fld>
            <a:endParaRPr lang="zh-TW" altLang="en-US"/>
          </a:p>
        </p:txBody>
      </p:sp>
      <p:pic>
        <p:nvPicPr>
          <p:cNvPr id="5" name="Picture 3"/>
          <p:cNvPicPr>
            <a:picLocks noGrp="1" noChangeAspect="1" noChangeArrowheads="1"/>
          </p:cNvPicPr>
          <p:nvPr>
            <p:ph idx="1"/>
          </p:nvPr>
        </p:nvPicPr>
        <p:blipFill>
          <a:blip r:embed="rId2" cstate="print"/>
          <a:srcRect/>
          <a:stretch>
            <a:fillRect/>
          </a:stretch>
        </p:blipFill>
        <p:spPr bwMode="auto">
          <a:xfrm>
            <a:off x="2339752" y="2564904"/>
            <a:ext cx="4824536" cy="3987911"/>
          </a:xfrm>
          <a:prstGeom prst="rect">
            <a:avLst/>
          </a:prstGeom>
          <a:noFill/>
          <a:ln w="9525">
            <a:noFill/>
            <a:miter lim="800000"/>
            <a:headEnd/>
            <a:tailEnd/>
          </a:ln>
        </p:spPr>
      </p:pic>
      <p:sp>
        <p:nvSpPr>
          <p:cNvPr id="6" name="內容版面配置區 2"/>
          <p:cNvSpPr txBox="1">
            <a:spLocks/>
          </p:cNvSpPr>
          <p:nvPr/>
        </p:nvSpPr>
        <p:spPr>
          <a:xfrm>
            <a:off x="1435608" y="1447800"/>
            <a:ext cx="7498080" cy="4800600"/>
          </a:xfrm>
          <a:prstGeom prst="rect">
            <a:avLst/>
          </a:prstGeom>
        </p:spPr>
        <p:txBody>
          <a:bodyPr>
            <a:normAutofit/>
          </a:bodyPr>
          <a:lstStyle/>
          <a:p>
            <a:pPr marL="365760" marR="0" lvl="0" indent="-283464" algn="l" defTabSz="914400" rtl="0" eaLnBrk="1" fontAlgn="auto" latinLnBrk="0" hangingPunct="1">
              <a:lnSpc>
                <a:spcPct val="100000"/>
              </a:lnSpc>
              <a:spcBef>
                <a:spcPts val="600"/>
              </a:spcBef>
              <a:spcAft>
                <a:spcPts val="0"/>
              </a:spcAft>
              <a:buClr>
                <a:schemeClr val="accent1"/>
              </a:buClr>
              <a:buSzPct val="80000"/>
              <a:buFont typeface="Wingdings 2"/>
              <a:buChar char=""/>
              <a:tabLst/>
              <a:defRPr/>
            </a:pPr>
            <a:endParaRPr kumimoji="0" lang="zh-TW" altLang="en-US" sz="3200" b="0" i="0" u="none" strike="noStrike" kern="1200" cap="none" spc="0" normalizeH="0" baseline="0" noProof="0" dirty="0">
              <a:ln>
                <a:noFill/>
              </a:ln>
              <a:solidFill>
                <a:schemeClr val="tx1"/>
              </a:solidFill>
              <a:effectLst/>
              <a:uLnTx/>
              <a:uFillTx/>
              <a:latin typeface="Arial Unicode MS" pitchFamily="34" charset="-120"/>
              <a:ea typeface="Arial Unicode MS" pitchFamily="34" charset="-120"/>
              <a:cs typeface="Arial Unicode MS" pitchFamily="34" charset="-120"/>
            </a:endParaRPr>
          </a:p>
        </p:txBody>
      </p:sp>
      <p:sp>
        <p:nvSpPr>
          <p:cNvPr id="7" name="內容版面配置區 2"/>
          <p:cNvSpPr txBox="1">
            <a:spLocks/>
          </p:cNvSpPr>
          <p:nvPr/>
        </p:nvSpPr>
        <p:spPr>
          <a:xfrm>
            <a:off x="1259632" y="1340768"/>
            <a:ext cx="7498080" cy="4800600"/>
          </a:xfrm>
          <a:prstGeom prst="rect">
            <a:avLst/>
          </a:prstGeom>
        </p:spPr>
        <p:txBody>
          <a:bodyPr>
            <a:normAutofit/>
          </a:bodyPr>
          <a:lstStyle/>
          <a:p>
            <a:pPr marL="365760" lvl="0" indent="-283464">
              <a:spcBef>
                <a:spcPts val="600"/>
              </a:spcBef>
              <a:buClr>
                <a:schemeClr val="accent1"/>
              </a:buClr>
              <a:buSzPct val="80000"/>
              <a:buFont typeface="Wingdings 2"/>
              <a:buChar char=""/>
            </a:pPr>
            <a:r>
              <a:rPr lang="en-US" altLang="zh-TW" sz="3200" dirty="0" smtClean="0">
                <a:latin typeface="Arial Unicode MS" pitchFamily="34" charset="-120"/>
                <a:ea typeface="Arial Unicode MS" pitchFamily="34" charset="-120"/>
                <a:cs typeface="Arial Unicode MS" pitchFamily="34" charset="-120"/>
              </a:rPr>
              <a:t>SRTP at the beginning delay 63ms</a:t>
            </a:r>
          </a:p>
          <a:p>
            <a:pPr marL="365760" lvl="0" indent="-283464">
              <a:spcBef>
                <a:spcPts val="600"/>
              </a:spcBef>
              <a:buClr>
                <a:schemeClr val="accent1"/>
              </a:buClr>
              <a:buSzPct val="80000"/>
              <a:buFont typeface="Wingdings 2"/>
              <a:buChar char=""/>
            </a:pPr>
            <a:r>
              <a:rPr lang="en-US" altLang="zh-TW" sz="3200" dirty="0" smtClean="0">
                <a:latin typeface="Arial Unicode MS" pitchFamily="34" charset="-120"/>
                <a:ea typeface="Arial Unicode MS" pitchFamily="34" charset="-120"/>
                <a:cs typeface="Arial Unicode MS" pitchFamily="34" charset="-120"/>
              </a:rPr>
              <a:t>RTP only delay 43 ms</a:t>
            </a:r>
            <a:endParaRPr kumimoji="0" lang="zh-TW" altLang="en-US" sz="3200" b="0" i="0" u="none" strike="noStrike" kern="1200" cap="none" spc="0" normalizeH="0" baseline="0" noProof="0" dirty="0">
              <a:ln>
                <a:noFill/>
              </a:ln>
              <a:solidFill>
                <a:schemeClr val="tx1"/>
              </a:solidFill>
              <a:effectLst/>
              <a:uLnTx/>
              <a:uFillTx/>
              <a:latin typeface="Arial Unicode MS" pitchFamily="34" charset="-120"/>
              <a:ea typeface="Arial Unicode MS" pitchFamily="34" charset="-120"/>
              <a:cs typeface="Arial Unicode MS" pitchFamily="34"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latin typeface="Times New Roman" pitchFamily="18" charset="0"/>
                <a:cs typeface="Times New Roman" pitchFamily="18" charset="0"/>
              </a:rPr>
              <a:t>Conclusion</a:t>
            </a:r>
            <a:endParaRPr lang="zh-TW" altLang="en-US" dirty="0"/>
          </a:p>
        </p:txBody>
      </p:sp>
      <p:sp>
        <p:nvSpPr>
          <p:cNvPr id="3" name="內容版面配置區 2"/>
          <p:cNvSpPr>
            <a:spLocks noGrp="1"/>
          </p:cNvSpPr>
          <p:nvPr>
            <p:ph idx="1"/>
          </p:nvPr>
        </p:nvSpPr>
        <p:spPr/>
        <p:txBody>
          <a:bodyPr/>
          <a:lstStyle/>
          <a:p>
            <a:r>
              <a:rPr lang="en-US" altLang="zh-TW" dirty="0" smtClean="0">
                <a:latin typeface="Arial Unicode MS" pitchFamily="34" charset="-120"/>
                <a:ea typeface="Arial Unicode MS" pitchFamily="34" charset="-120"/>
                <a:cs typeface="Arial Unicode MS" pitchFamily="34" charset="-120"/>
              </a:rPr>
              <a:t>Accordingly to modeling results we see that in any case the delay of voice packets doesn’t exceed critical150 ms value. So, we can certainly propose, that we can ensure the quality of service for encrypting voice packets.</a:t>
            </a:r>
            <a:endParaRPr lang="zh-TW" altLang="en-US" dirty="0">
              <a:latin typeface="Arial Unicode MS" pitchFamily="34" charset="-120"/>
              <a:ea typeface="Arial Unicode MS" pitchFamily="34" charset="-120"/>
              <a:cs typeface="Arial Unicode MS" pitchFamily="34" charset="-120"/>
            </a:endParaRPr>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12</a:t>
            </a:fld>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4400" dirty="0" smtClean="0">
                <a:latin typeface="Times New Roman" pitchFamily="18" charset="0"/>
                <a:cs typeface="Times New Roman" pitchFamily="18" charset="0"/>
              </a:rPr>
              <a:t>Outline</a:t>
            </a:r>
            <a:endParaRPr lang="zh-TW" altLang="en-US" dirty="0"/>
          </a:p>
        </p:txBody>
      </p:sp>
      <p:sp>
        <p:nvSpPr>
          <p:cNvPr id="3" name="內容版面配置區 2"/>
          <p:cNvSpPr>
            <a:spLocks noGrp="1"/>
          </p:cNvSpPr>
          <p:nvPr>
            <p:ph idx="1"/>
          </p:nvPr>
        </p:nvSpPr>
        <p:spPr/>
        <p:txBody>
          <a:bodyPr/>
          <a:lstStyle/>
          <a:p>
            <a:r>
              <a:rPr lang="en-US" altLang="zh-TW" dirty="0" smtClean="0">
                <a:latin typeface="Arial Unicode MS" pitchFamily="34" charset="-120"/>
                <a:ea typeface="Arial Unicode MS" pitchFamily="34" charset="-120"/>
                <a:cs typeface="Arial Unicode MS" pitchFamily="34" charset="-120"/>
              </a:rPr>
              <a:t>Introduction</a:t>
            </a:r>
          </a:p>
          <a:p>
            <a:r>
              <a:rPr lang="en-US" altLang="zh-TW" dirty="0" smtClean="0">
                <a:latin typeface="Arial Unicode MS" pitchFamily="34" charset="-120"/>
                <a:ea typeface="Arial Unicode MS" pitchFamily="34" charset="-120"/>
                <a:cs typeface="Arial Unicode MS" pitchFamily="34" charset="-120"/>
              </a:rPr>
              <a:t>MIKEY</a:t>
            </a:r>
          </a:p>
          <a:p>
            <a:r>
              <a:rPr lang="en-US" altLang="zh-TW" dirty="0" smtClean="0">
                <a:latin typeface="Arial Unicode MS" pitchFamily="34" charset="-120"/>
                <a:ea typeface="Arial Unicode MS" pitchFamily="34" charset="-120"/>
                <a:cs typeface="Arial Unicode MS" pitchFamily="34" charset="-120"/>
              </a:rPr>
              <a:t>Simulation Results</a:t>
            </a:r>
          </a:p>
          <a:p>
            <a:r>
              <a:rPr lang="en-US" altLang="zh-TW" dirty="0" smtClean="0">
                <a:latin typeface="Arial Unicode MS" pitchFamily="34" charset="-120"/>
                <a:ea typeface="Arial Unicode MS" pitchFamily="34" charset="-120"/>
                <a:cs typeface="Arial Unicode MS" pitchFamily="34" charset="-120"/>
              </a:rPr>
              <a:t>Conclusion</a:t>
            </a:r>
            <a:endParaRPr lang="zh-TW" altLang="en-US" dirty="0" smtClean="0">
              <a:latin typeface="Arial Unicode MS" pitchFamily="34" charset="-120"/>
              <a:ea typeface="Arial Unicode MS" pitchFamily="34" charset="-120"/>
              <a:cs typeface="Arial Unicode MS" pitchFamily="34" charset="-120"/>
            </a:endParaRPr>
          </a:p>
          <a:p>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2</a:t>
            </a:fld>
            <a:endParaRPr lang="zh-TW"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Times New Roman" pitchFamily="18" charset="0"/>
                <a:cs typeface="Times New Roman" pitchFamily="18" charset="0"/>
              </a:rPr>
              <a:t>Introduction</a:t>
            </a:r>
            <a:endParaRPr lang="zh-TW" altLang="en-US" dirty="0"/>
          </a:p>
        </p:txBody>
      </p:sp>
      <p:sp>
        <p:nvSpPr>
          <p:cNvPr id="3" name="內容版面配置區 2"/>
          <p:cNvSpPr>
            <a:spLocks noGrp="1"/>
          </p:cNvSpPr>
          <p:nvPr>
            <p:ph idx="1"/>
          </p:nvPr>
        </p:nvSpPr>
        <p:spPr/>
        <p:txBody>
          <a:bodyPr/>
          <a:lstStyle/>
          <a:p>
            <a:r>
              <a:rPr lang="en-US" altLang="zh-TW" dirty="0" smtClean="0">
                <a:latin typeface="Arial Unicode MS" pitchFamily="34" charset="-120"/>
                <a:ea typeface="Arial Unicode MS" pitchFamily="34" charset="-120"/>
                <a:cs typeface="Arial Unicode MS" pitchFamily="34" charset="-120"/>
              </a:rPr>
              <a:t>VoIP has a very special characteristic: it is “time critical”.</a:t>
            </a:r>
          </a:p>
          <a:p>
            <a:pPr lvl="1"/>
            <a:r>
              <a:rPr lang="en-US" altLang="zh-TW" dirty="0" smtClean="0">
                <a:latin typeface="Arial Unicode MS" pitchFamily="34" charset="-120"/>
                <a:ea typeface="Arial Unicode MS" pitchFamily="34" charset="-120"/>
                <a:cs typeface="Arial Unicode MS" pitchFamily="34" charset="-120"/>
              </a:rPr>
              <a:t>The technology requires a very low latency less than 150 </a:t>
            </a:r>
            <a:r>
              <a:rPr lang="en-US" altLang="zh-TW" dirty="0" err="1" smtClean="0">
                <a:latin typeface="Arial Unicode MS" pitchFamily="34" charset="-120"/>
                <a:ea typeface="Arial Unicode MS" pitchFamily="34" charset="-120"/>
                <a:cs typeface="Arial Unicode MS" pitchFamily="34" charset="-120"/>
              </a:rPr>
              <a:t>ms.</a:t>
            </a:r>
            <a:endParaRPr lang="en-US" altLang="zh-TW" dirty="0" smtClean="0">
              <a:latin typeface="Arial Unicode MS" pitchFamily="34" charset="-120"/>
              <a:ea typeface="Arial Unicode MS" pitchFamily="34" charset="-120"/>
              <a:cs typeface="Arial Unicode MS" pitchFamily="34" charset="-120"/>
            </a:endParaRPr>
          </a:p>
          <a:p>
            <a:pPr lvl="1"/>
            <a:r>
              <a:rPr lang="en-US" altLang="zh-TW" dirty="0" smtClean="0">
                <a:latin typeface="Arial Unicode MS" pitchFamily="34" charset="-120"/>
                <a:ea typeface="Arial Unicode MS" pitchFamily="34" charset="-120"/>
                <a:cs typeface="Arial Unicode MS" pitchFamily="34" charset="-120"/>
              </a:rPr>
              <a:t>Packet loss cannot exceed the mark of 3% .</a:t>
            </a:r>
          </a:p>
          <a:p>
            <a:pPr lvl="1"/>
            <a:r>
              <a:rPr lang="en-US" altLang="zh-TW" dirty="0" smtClean="0">
                <a:latin typeface="Arial Unicode MS" pitchFamily="34" charset="-120"/>
                <a:ea typeface="Arial Unicode MS" pitchFamily="34" charset="-120"/>
                <a:cs typeface="Arial Unicode MS" pitchFamily="34" charset="-120"/>
              </a:rPr>
              <a:t>The technology is highly sensitive to “unquantifiable disrupting factors such as jitter”.</a:t>
            </a:r>
            <a:endParaRPr lang="zh-TW" altLang="en-US" dirty="0">
              <a:latin typeface="Arial Unicode MS" pitchFamily="34" charset="-120"/>
              <a:ea typeface="Arial Unicode MS" pitchFamily="34" charset="-120"/>
              <a:cs typeface="Arial Unicode MS" pitchFamily="34" charset="-120"/>
            </a:endParaRPr>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3</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latin typeface="Times New Roman" pitchFamily="18" charset="0"/>
                <a:cs typeface="Times New Roman" pitchFamily="18" charset="0"/>
              </a:rPr>
              <a:t>MIKEY</a:t>
            </a:r>
            <a:endParaRPr lang="zh-TW" altLang="en-US" dirty="0">
              <a:latin typeface="Times New Roman" pitchFamily="18" charset="0"/>
              <a:cs typeface="Times New Roman" pitchFamily="18" charset="0"/>
            </a:endParaRPr>
          </a:p>
        </p:txBody>
      </p:sp>
      <p:sp>
        <p:nvSpPr>
          <p:cNvPr id="3" name="內容版面配置區 2"/>
          <p:cNvSpPr>
            <a:spLocks noGrp="1"/>
          </p:cNvSpPr>
          <p:nvPr>
            <p:ph idx="1"/>
          </p:nvPr>
        </p:nvSpPr>
        <p:spPr/>
        <p:txBody>
          <a:bodyPr/>
          <a:lstStyle/>
          <a:p>
            <a:r>
              <a:rPr lang="en-US" altLang="zh-TW" dirty="0" smtClean="0">
                <a:latin typeface="Arial Unicode MS" pitchFamily="34" charset="-120"/>
                <a:ea typeface="Arial Unicode MS" pitchFamily="34" charset="-120"/>
                <a:cs typeface="Arial Unicode MS" pitchFamily="34" charset="-120"/>
              </a:rPr>
              <a:t>MIKEY(Multimedia Internet </a:t>
            </a:r>
            <a:r>
              <a:rPr lang="en-US" altLang="zh-TW" dirty="0" err="1" smtClean="0">
                <a:latin typeface="Arial Unicode MS" pitchFamily="34" charset="-120"/>
                <a:ea typeface="Arial Unicode MS" pitchFamily="34" charset="-120"/>
                <a:cs typeface="Arial Unicode MS" pitchFamily="34" charset="-120"/>
              </a:rPr>
              <a:t>KEYing</a:t>
            </a:r>
            <a:r>
              <a:rPr lang="en-US" altLang="zh-TW" dirty="0" smtClean="0">
                <a:latin typeface="Arial Unicode MS" pitchFamily="34" charset="-120"/>
                <a:ea typeface="Arial Unicode MS" pitchFamily="34" charset="-120"/>
                <a:cs typeface="Arial Unicode MS" pitchFamily="34" charset="-120"/>
              </a:rPr>
              <a:t>) is another key exchange protocol for SRTP.</a:t>
            </a:r>
          </a:p>
          <a:p>
            <a:pPr lvl="1"/>
            <a:r>
              <a:rPr lang="en-US" altLang="zh-TW" dirty="0" smtClean="0">
                <a:latin typeface="Arial Unicode MS" pitchFamily="34" charset="-120"/>
                <a:ea typeface="Arial Unicode MS" pitchFamily="34" charset="-120"/>
                <a:cs typeface="Arial Unicode MS" pitchFamily="34" charset="-120"/>
              </a:rPr>
              <a:t>Pre-shared key</a:t>
            </a:r>
          </a:p>
          <a:p>
            <a:pPr lvl="1"/>
            <a:r>
              <a:rPr lang="en-US" altLang="zh-TW" dirty="0" smtClean="0">
                <a:latin typeface="Arial Unicode MS" pitchFamily="34" charset="-120"/>
                <a:ea typeface="Arial Unicode MS" pitchFamily="34" charset="-120"/>
                <a:cs typeface="Arial Unicode MS" pitchFamily="34" charset="-120"/>
              </a:rPr>
              <a:t>Public-Key</a:t>
            </a:r>
          </a:p>
          <a:p>
            <a:pPr lvl="1"/>
            <a:r>
              <a:rPr lang="en-US" altLang="zh-TW" dirty="0" err="1" smtClean="0">
                <a:latin typeface="Arial Unicode MS" pitchFamily="34" charset="-120"/>
                <a:ea typeface="Arial Unicode MS" pitchFamily="34" charset="-120"/>
                <a:cs typeface="Arial Unicode MS" pitchFamily="34" charset="-120"/>
              </a:rPr>
              <a:t>Diffie</a:t>
            </a:r>
            <a:r>
              <a:rPr lang="en-US" altLang="zh-TW" dirty="0" smtClean="0">
                <a:latin typeface="Arial Unicode MS" pitchFamily="34" charset="-120"/>
                <a:ea typeface="Arial Unicode MS" pitchFamily="34" charset="-120"/>
                <a:cs typeface="Arial Unicode MS" pitchFamily="34" charset="-120"/>
              </a:rPr>
              <a:t>-Hellman</a:t>
            </a:r>
            <a:endParaRPr lang="zh-TW" altLang="en-US" dirty="0" smtClean="0">
              <a:latin typeface="Arial Unicode MS" pitchFamily="34" charset="-120"/>
              <a:ea typeface="Arial Unicode MS" pitchFamily="34" charset="-120"/>
              <a:cs typeface="Arial Unicode MS" pitchFamily="34" charset="-120"/>
            </a:endParaRPr>
          </a:p>
          <a:p>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4</a:t>
            </a:fld>
            <a:endParaRPr lang="zh-TW"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latin typeface="Times New Roman" pitchFamily="18" charset="0"/>
                <a:cs typeface="Times New Roman" pitchFamily="18" charset="0"/>
              </a:rPr>
              <a:t>MIKEY</a:t>
            </a:r>
            <a:endParaRPr lang="zh-TW" altLang="en-US" dirty="0" smtClean="0">
              <a:latin typeface="Times New Roman" pitchFamily="18" charset="0"/>
              <a:cs typeface="Times New Roman" pitchFamily="18" charset="0"/>
            </a:endParaRPr>
          </a:p>
        </p:txBody>
      </p:sp>
      <p:sp>
        <p:nvSpPr>
          <p:cNvPr id="3" name="內容版面配置區 2"/>
          <p:cNvSpPr>
            <a:spLocks noGrp="1"/>
          </p:cNvSpPr>
          <p:nvPr>
            <p:ph idx="1"/>
          </p:nvPr>
        </p:nvSpPr>
        <p:spPr/>
        <p:txBody>
          <a:bodyPr>
            <a:normAutofit/>
          </a:bodyPr>
          <a:lstStyle/>
          <a:p>
            <a:pPr marL="365760" lvl="1" indent="-283464">
              <a:spcBef>
                <a:spcPts val="600"/>
              </a:spcBef>
              <a:buSzPct val="80000"/>
              <a:buFont typeface="Wingdings 2"/>
              <a:buChar char=""/>
            </a:pPr>
            <a:r>
              <a:rPr lang="en-US" altLang="zh-TW" sz="3200" dirty="0" smtClean="0">
                <a:latin typeface="Arial Unicode MS" pitchFamily="34" charset="-120"/>
                <a:ea typeface="Arial Unicode MS" pitchFamily="34" charset="-120"/>
                <a:cs typeface="Arial Unicode MS" pitchFamily="34" charset="-120"/>
              </a:rPr>
              <a:t>Pre-shared key (PSK)</a:t>
            </a:r>
          </a:p>
          <a:p>
            <a:pPr marL="365760" lvl="1" indent="-283464">
              <a:spcBef>
                <a:spcPts val="600"/>
              </a:spcBef>
              <a:buSzPct val="80000"/>
              <a:buFont typeface="Wingdings 2"/>
              <a:buChar char=""/>
            </a:pPr>
            <a:r>
              <a:rPr lang="en-US" altLang="zh-TW" sz="3200" dirty="0" smtClean="0">
                <a:latin typeface="Arial Unicode MS" pitchFamily="34" charset="-120"/>
                <a:ea typeface="Arial Unicode MS" pitchFamily="34" charset="-120"/>
                <a:cs typeface="Arial Unicode MS" pitchFamily="34" charset="-120"/>
              </a:rPr>
              <a:t>This is the most efficient way to handle the transport of the Common Secret, since only symmetric encryption is used and only a small amount of data has to be exchanged.</a:t>
            </a:r>
            <a:endParaRPr lang="zh-TW" altLang="en-US" sz="3200" dirty="0">
              <a:latin typeface="Arial Unicode MS" pitchFamily="34" charset="-120"/>
              <a:ea typeface="Arial Unicode MS" pitchFamily="34" charset="-120"/>
              <a:cs typeface="Arial Unicode MS" pitchFamily="34" charset="-120"/>
            </a:endParaRPr>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5</a:t>
            </a:fld>
            <a:endParaRPr lang="zh-TW"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US" altLang="zh-TW" dirty="0" smtClean="0">
                <a:latin typeface="Times New Roman" pitchFamily="18" charset="0"/>
                <a:cs typeface="Times New Roman" pitchFamily="18" charset="0"/>
              </a:rPr>
              <a:t>MIKEY </a:t>
            </a:r>
            <a:r>
              <a:rPr lang="en-US" altLang="zh-TW" sz="4000" dirty="0" smtClean="0">
                <a:latin typeface="Times New Roman" pitchFamily="18" charset="0"/>
                <a:cs typeface="Times New Roman" pitchFamily="18" charset="0"/>
              </a:rPr>
              <a:t>Cont.</a:t>
            </a:r>
            <a:endParaRPr lang="zh-TW" altLang="en-US" dirty="0" smtClean="0">
              <a:latin typeface="Times New Roman" pitchFamily="18" charset="0"/>
              <a:cs typeface="Times New Roman" pitchFamily="18" charset="0"/>
            </a:endParaRPr>
          </a:p>
        </p:txBody>
      </p:sp>
      <p:sp>
        <p:nvSpPr>
          <p:cNvPr id="3" name="內容版面配置區 2"/>
          <p:cNvSpPr>
            <a:spLocks noGrp="1"/>
          </p:cNvSpPr>
          <p:nvPr>
            <p:ph idx="1"/>
          </p:nvPr>
        </p:nvSpPr>
        <p:spPr/>
        <p:txBody>
          <a:bodyPr/>
          <a:lstStyle/>
          <a:p>
            <a:r>
              <a:rPr lang="en-US" altLang="zh-TW" dirty="0" smtClean="0">
                <a:latin typeface="Arial Unicode MS" pitchFamily="34" charset="-120"/>
                <a:ea typeface="Arial Unicode MS" pitchFamily="34" charset="-120"/>
                <a:cs typeface="Arial Unicode MS" pitchFamily="34" charset="-120"/>
              </a:rPr>
              <a:t>Public-key</a:t>
            </a:r>
          </a:p>
          <a:p>
            <a:r>
              <a:rPr lang="en-US" altLang="zh-TW" dirty="0" smtClean="0">
                <a:latin typeface="Arial Unicode MS" pitchFamily="34" charset="-120"/>
                <a:ea typeface="Arial Unicode MS" pitchFamily="34" charset="-120"/>
                <a:cs typeface="Arial Unicode MS" pitchFamily="34" charset="-120"/>
              </a:rPr>
              <a:t>The Common Secret is exchanged with the help of public key encryption. In larger systems, this requires a PKI to handle the secure distribution of public keys.</a:t>
            </a:r>
            <a:endParaRPr lang="zh-TW" altLang="en-US" dirty="0">
              <a:latin typeface="Arial Unicode MS" pitchFamily="34" charset="-120"/>
              <a:ea typeface="Arial Unicode MS" pitchFamily="34" charset="-120"/>
              <a:cs typeface="Arial Unicode MS" pitchFamily="34" charset="-120"/>
            </a:endParaRPr>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6</a:t>
            </a:fld>
            <a:endParaRPr lang="zh-TW"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Arial Unicode MS" pitchFamily="34" charset="-120"/>
                <a:ea typeface="Arial Unicode MS" pitchFamily="34" charset="-120"/>
                <a:cs typeface="Arial Unicode MS" pitchFamily="34" charset="-120"/>
              </a:rPr>
              <a:t>MIKEY </a:t>
            </a:r>
            <a:r>
              <a:rPr lang="en-US" altLang="zh-TW" sz="4000" dirty="0" smtClean="0">
                <a:latin typeface="Times New Roman" pitchFamily="18" charset="0"/>
                <a:cs typeface="Times New Roman" pitchFamily="18" charset="0"/>
              </a:rPr>
              <a:t>Cont.</a:t>
            </a:r>
            <a:endParaRPr lang="zh-TW" altLang="en-US" dirty="0"/>
          </a:p>
        </p:txBody>
      </p:sp>
      <p:sp>
        <p:nvSpPr>
          <p:cNvPr id="3" name="內容版面配置區 2"/>
          <p:cNvSpPr>
            <a:spLocks noGrp="1"/>
          </p:cNvSpPr>
          <p:nvPr>
            <p:ph idx="1"/>
          </p:nvPr>
        </p:nvSpPr>
        <p:spPr/>
        <p:txBody>
          <a:bodyPr/>
          <a:lstStyle/>
          <a:p>
            <a:pPr marL="365760" lvl="1" indent="-283464">
              <a:spcBef>
                <a:spcPts val="600"/>
              </a:spcBef>
              <a:buSzPct val="80000"/>
              <a:buFont typeface="Wingdings 2"/>
              <a:buChar char=""/>
            </a:pPr>
            <a:r>
              <a:rPr lang="en-US" altLang="zh-TW" dirty="0" err="1" smtClean="0">
                <a:latin typeface="Arial Unicode MS" pitchFamily="34" charset="-120"/>
                <a:ea typeface="Arial Unicode MS" pitchFamily="34" charset="-120"/>
                <a:cs typeface="Arial Unicode MS" pitchFamily="34" charset="-120"/>
              </a:rPr>
              <a:t>Diffie</a:t>
            </a:r>
            <a:r>
              <a:rPr lang="en-US" altLang="zh-TW" dirty="0" smtClean="0">
                <a:latin typeface="Arial Unicode MS" pitchFamily="34" charset="-120"/>
                <a:ea typeface="Arial Unicode MS" pitchFamily="34" charset="-120"/>
                <a:cs typeface="Arial Unicode MS" pitchFamily="34" charset="-120"/>
              </a:rPr>
              <a:t>-Hellman</a:t>
            </a:r>
            <a:endParaRPr lang="zh-TW" altLang="en-US" dirty="0" smtClean="0">
              <a:latin typeface="Arial Unicode MS" pitchFamily="34" charset="-120"/>
              <a:ea typeface="Arial Unicode MS" pitchFamily="34" charset="-120"/>
              <a:cs typeface="Arial Unicode MS" pitchFamily="34" charset="-120"/>
            </a:endParaRPr>
          </a:p>
          <a:p>
            <a:r>
              <a:rPr lang="en-US" altLang="zh-TW" dirty="0" smtClean="0">
                <a:latin typeface="Arial Unicode MS" pitchFamily="34" charset="-120"/>
                <a:ea typeface="Arial Unicode MS" pitchFamily="34" charset="-120"/>
                <a:cs typeface="Arial Unicode MS" pitchFamily="34" charset="-120"/>
              </a:rPr>
              <a:t>A </a:t>
            </a:r>
            <a:r>
              <a:rPr lang="en-US" altLang="zh-TW" dirty="0" err="1" smtClean="0">
                <a:latin typeface="Arial Unicode MS" pitchFamily="34" charset="-120"/>
                <a:ea typeface="Arial Unicode MS" pitchFamily="34" charset="-120"/>
                <a:cs typeface="Arial Unicode MS" pitchFamily="34" charset="-120"/>
              </a:rPr>
              <a:t>Diffie</a:t>
            </a:r>
            <a:r>
              <a:rPr lang="en-US" altLang="zh-TW" dirty="0" smtClean="0">
                <a:latin typeface="Arial Unicode MS" pitchFamily="34" charset="-120"/>
                <a:ea typeface="Arial Unicode MS" pitchFamily="34" charset="-120"/>
                <a:cs typeface="Arial Unicode MS" pitchFamily="34" charset="-120"/>
              </a:rPr>
              <a:t>-Hellman key exchange is used to set up the Common Secret. This method has a higher resource consumption (both computation time and bandwidth) than the previous ones, but has the advantage of providing perfect forward secrecy. Also, it can be used without any PKI.</a:t>
            </a:r>
            <a:endParaRPr lang="zh-TW" altLang="en-US" dirty="0">
              <a:latin typeface="Arial Unicode MS" pitchFamily="34" charset="-120"/>
              <a:ea typeface="Arial Unicode MS" pitchFamily="34" charset="-120"/>
              <a:cs typeface="Arial Unicode MS" pitchFamily="34" charset="-120"/>
            </a:endParaRPr>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7</a:t>
            </a:fld>
            <a:endParaRPr lang="zh-TW"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sz="4000" dirty="0" smtClean="0">
                <a:latin typeface="Arial Unicode MS" pitchFamily="34" charset="-120"/>
                <a:ea typeface="Arial Unicode MS" pitchFamily="34" charset="-120"/>
                <a:cs typeface="Arial Unicode MS" pitchFamily="34" charset="-120"/>
              </a:rPr>
              <a:t>MIKEY </a:t>
            </a:r>
            <a:r>
              <a:rPr lang="en-US" altLang="zh-TW" sz="4000" dirty="0" smtClean="0">
                <a:latin typeface="Times New Roman" pitchFamily="18" charset="0"/>
                <a:cs typeface="Times New Roman" pitchFamily="18" charset="0"/>
              </a:rPr>
              <a:t>Cont.</a:t>
            </a:r>
            <a:endParaRPr lang="zh-TW" altLang="en-US" dirty="0"/>
          </a:p>
        </p:txBody>
      </p:sp>
      <p:sp>
        <p:nvSpPr>
          <p:cNvPr id="3" name="內容版面配置區 2"/>
          <p:cNvSpPr>
            <a:spLocks noGrp="1"/>
          </p:cNvSpPr>
          <p:nvPr>
            <p:ph idx="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8</a:t>
            </a:fld>
            <a:endParaRPr lang="zh-TW" altLang="en-US"/>
          </a:p>
        </p:txBody>
      </p:sp>
      <p:pic>
        <p:nvPicPr>
          <p:cNvPr id="1027" name="Picture 3"/>
          <p:cNvPicPr>
            <a:picLocks noChangeAspect="1" noChangeArrowheads="1"/>
          </p:cNvPicPr>
          <p:nvPr/>
        </p:nvPicPr>
        <p:blipFill>
          <a:blip r:embed="rId2" cstate="print"/>
          <a:srcRect/>
          <a:stretch>
            <a:fillRect/>
          </a:stretch>
        </p:blipFill>
        <p:spPr bwMode="auto">
          <a:xfrm>
            <a:off x="1907704" y="1556792"/>
            <a:ext cx="6010275" cy="462915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latin typeface="Arial Unicode MS" pitchFamily="34" charset="-120"/>
                <a:ea typeface="Arial Unicode MS" pitchFamily="34" charset="-120"/>
                <a:cs typeface="Arial Unicode MS" pitchFamily="34" charset="-120"/>
              </a:rPr>
              <a:t>MIKEY </a:t>
            </a:r>
            <a:r>
              <a:rPr lang="en-US" altLang="zh-TW" sz="4000" dirty="0" smtClean="0">
                <a:latin typeface="Times New Roman" pitchFamily="18" charset="0"/>
                <a:cs typeface="Times New Roman" pitchFamily="18" charset="0"/>
              </a:rPr>
              <a:t>Cont.</a:t>
            </a:r>
            <a:endParaRPr lang="zh-TW" altLang="en-US" dirty="0"/>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pPr/>
              <a:t>9</a:t>
            </a:fld>
            <a:endParaRPr lang="zh-TW" altLang="en-US"/>
          </a:p>
        </p:txBody>
      </p:sp>
      <p:pic>
        <p:nvPicPr>
          <p:cNvPr id="2050" name="Picture 2"/>
          <p:cNvPicPr>
            <a:picLocks noGrp="1" noChangeAspect="1" noChangeArrowheads="1"/>
          </p:cNvPicPr>
          <p:nvPr>
            <p:ph idx="1"/>
          </p:nvPr>
        </p:nvPicPr>
        <p:blipFill>
          <a:blip r:embed="rId2" cstate="print"/>
          <a:srcRect/>
          <a:stretch>
            <a:fillRect/>
          </a:stretch>
        </p:blipFill>
        <p:spPr bwMode="auto">
          <a:xfrm>
            <a:off x="384421" y="1772816"/>
            <a:ext cx="8431284" cy="3645004"/>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211</TotalTime>
  <Words>316</Words>
  <Application>Microsoft Office PowerPoint</Application>
  <PresentationFormat>如螢幕大小 (4:3)</PresentationFormat>
  <Paragraphs>48</Paragraphs>
  <Slides>12</Slides>
  <Notes>0</Notes>
  <HiddenSlides>0</HiddenSlides>
  <MMClips>0</MMClips>
  <ScaleCrop>false</ScaleCrop>
  <HeadingPairs>
    <vt:vector size="4" baseType="variant">
      <vt:variant>
        <vt:lpstr>佈景主題</vt:lpstr>
      </vt:variant>
      <vt:variant>
        <vt:i4>1</vt:i4>
      </vt:variant>
      <vt:variant>
        <vt:lpstr>投影片標題</vt:lpstr>
      </vt:variant>
      <vt:variant>
        <vt:i4>12</vt:i4>
      </vt:variant>
    </vt:vector>
  </HeadingPairs>
  <TitlesOfParts>
    <vt:vector size="13" baseType="lpstr">
      <vt:lpstr>夏至</vt:lpstr>
      <vt:lpstr>Investigation of VoIP Quality of Service using SRTP Protocol</vt:lpstr>
      <vt:lpstr>Outline</vt:lpstr>
      <vt:lpstr>Introduction</vt:lpstr>
      <vt:lpstr>MIKEY</vt:lpstr>
      <vt:lpstr>MIKEY</vt:lpstr>
      <vt:lpstr>MIKEY Cont.</vt:lpstr>
      <vt:lpstr>MIKEY Cont.</vt:lpstr>
      <vt:lpstr>MIKEY Cont.</vt:lpstr>
      <vt:lpstr>MIKEY Cont.</vt:lpstr>
      <vt:lpstr>Simulation Results</vt:lpstr>
      <vt:lpstr>Simulation Results Cont.</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Tedtsai</dc:creator>
  <cp:lastModifiedBy>Tedtsai</cp:lastModifiedBy>
  <cp:revision>28</cp:revision>
  <dcterms:created xsi:type="dcterms:W3CDTF">2013-08-29T04:05:01Z</dcterms:created>
  <dcterms:modified xsi:type="dcterms:W3CDTF">2013-09-04T04:25:11Z</dcterms:modified>
</cp:coreProperties>
</file>