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6" r:id="rId5"/>
    <p:sldId id="258" r:id="rId6"/>
    <p:sldId id="259" r:id="rId7"/>
    <p:sldId id="265" r:id="rId8"/>
    <p:sldId id="260" r:id="rId9"/>
    <p:sldId id="267" r:id="rId10"/>
    <p:sldId id="270" r:id="rId11"/>
    <p:sldId id="268" r:id="rId12"/>
    <p:sldId id="261" r:id="rId13"/>
    <p:sldId id="269" r:id="rId14"/>
    <p:sldId id="263" r:id="rId15"/>
    <p:sldId id="264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01" y="7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C722C-A096-4C6E-917C-CC50699F8FAF}" type="datetimeFigureOut">
              <a:rPr lang="zh-TW" altLang="en-US" smtClean="0"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9760F-FA2B-4CBE-B1E5-2C743806C8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AAA9A-C4F1-459A-BDBB-AECD5C2C5DDD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28587-6456-40E4-9C5C-87E6E1F782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C00D-1897-410B-A41E-FC117F63FB41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7F06-8006-4148-A89D-D0ECD365CCEF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7349-2DA7-4D3A-9BB8-3F94395A30D6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F8C0-F83D-4C0D-ABCB-82290B88013F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DC9C-8CEC-41FC-B389-A45CED4AA883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8F1-FC6A-4A6E-B69E-9D806313F149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822B-E895-4EC6-91B7-A62AD6185DEE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E99C-409D-4A0C-B594-5F5064E736F6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EC8-FCB1-40FA-AD31-7E01C1C9F137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B99AD-3EB9-4006-A899-F933F949E6BD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0593-719F-4A72-88A8-C6E6A929A91E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015C0-0BFB-43D9-96B8-89A8F2DEBADE}" type="datetime1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Steganalysis</a:t>
            </a:r>
            <a:r>
              <a:rPr lang="en-US" altLang="zh-TW" dirty="0" smtClean="0"/>
              <a:t> of Recorded Speech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altLang="zh-TW" i="1" dirty="0" smtClean="0"/>
              <a:t>SPIE, vol. 5681, Mar. 2005 </a:t>
            </a:r>
            <a:endParaRPr lang="en-US" altLang="zh-TW" dirty="0" smtClean="0"/>
          </a:p>
          <a:p>
            <a:r>
              <a:rPr lang="en-US" altLang="zh-TW" dirty="0" smtClean="0">
                <a:cs typeface="Arial" charset="0"/>
              </a:rPr>
              <a:t>Author(s): </a:t>
            </a:r>
            <a:r>
              <a:rPr lang="en-US" altLang="zh-TW" dirty="0" smtClean="0"/>
              <a:t>Micah K. Johnson, </a:t>
            </a:r>
            <a:r>
              <a:rPr lang="en-US" altLang="zh-TW" dirty="0" err="1" smtClean="0"/>
              <a:t>Siwei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Lyu</a:t>
            </a:r>
            <a:r>
              <a:rPr lang="en-US" altLang="zh-TW" dirty="0" smtClean="0"/>
              <a:t>, and </a:t>
            </a:r>
            <a:r>
              <a:rPr lang="en-US" altLang="zh-TW" dirty="0" err="1" smtClean="0"/>
              <a:t>Hany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Farid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Non-linear SVM classification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6959600" cy="311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Non-linear SVM classification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492896"/>
            <a:ext cx="67151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Shown are the effects of LSB </a:t>
            </a:r>
            <a:r>
              <a:rPr lang="en-US" altLang="zh-TW" dirty="0" err="1" smtClean="0"/>
              <a:t>steganography</a:t>
            </a:r>
            <a:r>
              <a:rPr lang="en-US" altLang="zh-TW" dirty="0" smtClean="0"/>
              <a:t> on the time/frequency representation of the audio signal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212976"/>
            <a:ext cx="555964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Percent of signals classified as containing hidden messages for LSB (1 to 8 bits) and Hide4PGP (25% to 100</a:t>
            </a:r>
            <a:r>
              <a:rPr lang="en-US" altLang="zh-TW" smtClean="0"/>
              <a:t>% </a:t>
            </a:r>
            <a:r>
              <a:rPr lang="en-US" altLang="zh-TW" smtClean="0"/>
              <a:t>capacity)embeddings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05064"/>
            <a:ext cx="81089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We have described a universal 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 algorithm that exploits the inherent statistical regularities of recorded speech.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We do not expect this technique to immediately generalize to, for example, recorded music. The reason is that the </a:t>
            </a:r>
            <a:r>
              <a:rPr lang="en-US" altLang="zh-TW" dirty="0" err="1" smtClean="0"/>
              <a:t>inherentstatistics</a:t>
            </a:r>
            <a:r>
              <a:rPr lang="en-US" altLang="zh-TW" dirty="0" smtClean="0"/>
              <a:t> of music are likely to be quite different from speech, and the wide variability in quality is likely to add further.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altLang="zh-TW" dirty="0" smtClean="0"/>
              <a:t> 1.F. A. P. </a:t>
            </a:r>
            <a:r>
              <a:rPr lang="en-US" altLang="zh-TW" dirty="0" err="1" smtClean="0"/>
              <a:t>Petitcolas</a:t>
            </a:r>
            <a:r>
              <a:rPr lang="en-US" altLang="zh-TW" dirty="0" smtClean="0"/>
              <a:t>, R. J. Anderson, and M. G. Kuhn, “Information hiding—a </a:t>
            </a:r>
            <a:r>
              <a:rPr lang="en-US" altLang="zh-TW" dirty="0" err="1" smtClean="0"/>
              <a:t>survey,”Proceedings</a:t>
            </a:r>
            <a:r>
              <a:rPr lang="en-US" altLang="zh-TW" dirty="0" smtClean="0"/>
              <a:t> of the IEEE87,</a:t>
            </a:r>
          </a:p>
          <a:p>
            <a:pPr>
              <a:buNone/>
            </a:pPr>
            <a:r>
              <a:rPr lang="en-US" altLang="zh-TW" dirty="0" smtClean="0"/>
              <a:t>pp. 1062–1078, July 1999.</a:t>
            </a:r>
          </a:p>
          <a:p>
            <a:pPr>
              <a:buNone/>
            </a:pPr>
            <a:r>
              <a:rPr lang="en-US" altLang="zh-TW" dirty="0" smtClean="0"/>
              <a:t>2. N. F. Johnson and S. </a:t>
            </a:r>
            <a:r>
              <a:rPr lang="en-US" altLang="zh-TW" dirty="0" err="1" smtClean="0"/>
              <a:t>Jajodia</a:t>
            </a:r>
            <a:r>
              <a:rPr lang="en-US" altLang="zh-TW" dirty="0" smtClean="0"/>
              <a:t>, “Exploring </a:t>
            </a:r>
            <a:r>
              <a:rPr lang="en-US" altLang="zh-TW" dirty="0" err="1" smtClean="0"/>
              <a:t>steganography</a:t>
            </a:r>
            <a:r>
              <a:rPr lang="en-US" altLang="zh-TW" dirty="0" smtClean="0"/>
              <a:t>: Seeing the </a:t>
            </a:r>
            <a:r>
              <a:rPr lang="en-US" altLang="zh-TW" dirty="0" err="1" smtClean="0"/>
              <a:t>unseen,”IEEE</a:t>
            </a:r>
            <a:r>
              <a:rPr lang="en-US" altLang="zh-TW" dirty="0" smtClean="0"/>
              <a:t> Computer31(2), pp. 26–34, 1998.</a:t>
            </a:r>
          </a:p>
          <a:p>
            <a:pPr>
              <a:buNone/>
            </a:pPr>
            <a:r>
              <a:rPr lang="en-US" altLang="zh-TW" dirty="0" smtClean="0"/>
              <a:t>3. R. J. Anderson and F. A. P. </a:t>
            </a:r>
            <a:r>
              <a:rPr lang="en-US" altLang="zh-TW" dirty="0" err="1" smtClean="0"/>
              <a:t>Petitcolas</a:t>
            </a:r>
            <a:r>
              <a:rPr lang="en-US" altLang="zh-TW" dirty="0" smtClean="0"/>
              <a:t>, “On the limits of </a:t>
            </a:r>
            <a:r>
              <a:rPr lang="en-US" altLang="zh-TW" dirty="0" err="1" smtClean="0"/>
              <a:t>steganography,”IEEE</a:t>
            </a:r>
            <a:r>
              <a:rPr lang="en-US" altLang="zh-TW" dirty="0" smtClean="0"/>
              <a:t> Journal on Selected Areas in Communications16, pp. 474–481, May 1998.</a:t>
            </a:r>
          </a:p>
          <a:p>
            <a:pPr>
              <a:buNone/>
            </a:pPr>
            <a:r>
              <a:rPr lang="en-US" altLang="zh-TW" dirty="0" smtClean="0"/>
              <a:t>4. J. </a:t>
            </a:r>
            <a:r>
              <a:rPr lang="en-US" altLang="zh-TW" dirty="0" err="1" smtClean="0"/>
              <a:t>Fridrich</a:t>
            </a:r>
            <a:r>
              <a:rPr lang="en-US" altLang="zh-TW" dirty="0" smtClean="0"/>
              <a:t> and M. </a:t>
            </a:r>
            <a:r>
              <a:rPr lang="en-US" altLang="zh-TW" dirty="0" err="1" smtClean="0"/>
              <a:t>Goljan</a:t>
            </a:r>
            <a:r>
              <a:rPr lang="en-US" altLang="zh-TW" dirty="0" smtClean="0"/>
              <a:t>, “Practical 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 of digital images—state of the </a:t>
            </a:r>
            <a:r>
              <a:rPr lang="en-US" altLang="zh-TW" dirty="0" err="1" smtClean="0"/>
              <a:t>art,”Proceedings</a:t>
            </a:r>
            <a:r>
              <a:rPr lang="en-US" altLang="zh-TW" dirty="0" smtClean="0"/>
              <a:t> of the SPIE Photonics West4675, pp. 1–13, 2002.</a:t>
            </a:r>
          </a:p>
          <a:p>
            <a:pPr>
              <a:buNone/>
            </a:pPr>
            <a:r>
              <a:rPr lang="en-US" altLang="zh-TW" dirty="0" smtClean="0"/>
              <a:t>5. N. F. Johnson and S. </a:t>
            </a:r>
            <a:r>
              <a:rPr lang="en-US" altLang="zh-TW" dirty="0" err="1" smtClean="0"/>
              <a:t>Jajodia</a:t>
            </a:r>
            <a:r>
              <a:rPr lang="en-US" altLang="zh-TW" dirty="0" smtClean="0"/>
              <a:t>, “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: The investigation of hidden </a:t>
            </a:r>
            <a:r>
              <a:rPr lang="en-US" altLang="zh-TW" dirty="0" err="1" smtClean="0"/>
              <a:t>information,”Proceedings</a:t>
            </a:r>
            <a:r>
              <a:rPr lang="en-US" altLang="zh-TW" dirty="0" smtClean="0"/>
              <a:t> of the 1998 IEEE</a:t>
            </a:r>
          </a:p>
          <a:p>
            <a:pPr>
              <a:buNone/>
            </a:pPr>
            <a:r>
              <a:rPr lang="en-US" altLang="zh-TW" dirty="0" smtClean="0"/>
              <a:t>Information Technology Conference, pp. 113–116, 1998.</a:t>
            </a:r>
          </a:p>
          <a:p>
            <a:pPr>
              <a:buNone/>
            </a:pPr>
            <a:r>
              <a:rPr lang="en-US" altLang="zh-TW" dirty="0" smtClean="0"/>
              <a:t>6. J. </a:t>
            </a:r>
            <a:r>
              <a:rPr lang="en-US" altLang="zh-TW" dirty="0" err="1" smtClean="0"/>
              <a:t>Fridrich</a:t>
            </a:r>
            <a:r>
              <a:rPr lang="en-US" altLang="zh-TW" dirty="0" smtClean="0"/>
              <a:t>, M. </a:t>
            </a:r>
            <a:r>
              <a:rPr lang="en-US" altLang="zh-TW" dirty="0" err="1" smtClean="0"/>
              <a:t>Goljan</a:t>
            </a:r>
            <a:r>
              <a:rPr lang="en-US" altLang="zh-TW" dirty="0" smtClean="0"/>
              <a:t>, and D. </a:t>
            </a:r>
            <a:r>
              <a:rPr lang="en-US" altLang="zh-TW" dirty="0" err="1" smtClean="0"/>
              <a:t>Hogea</a:t>
            </a:r>
            <a:r>
              <a:rPr lang="en-US" altLang="zh-TW" dirty="0" smtClean="0"/>
              <a:t>, “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 of JPEG images: Breaking the F5 algorithm,”5th International</a:t>
            </a:r>
          </a:p>
          <a:p>
            <a:pPr>
              <a:buNone/>
            </a:pPr>
            <a:r>
              <a:rPr lang="en-US" altLang="zh-TW" dirty="0" smtClean="0"/>
              <a:t>Workshop on Information Hiding, 2002.</a:t>
            </a:r>
          </a:p>
          <a:p>
            <a:pPr>
              <a:buNone/>
            </a:pPr>
            <a:r>
              <a:rPr lang="en-US" altLang="zh-TW" dirty="0" smtClean="0"/>
              <a:t>7. S. </a:t>
            </a:r>
            <a:r>
              <a:rPr lang="en-US" altLang="zh-TW" dirty="0" err="1" smtClean="0"/>
              <a:t>Lyu</a:t>
            </a:r>
            <a:r>
              <a:rPr lang="en-US" altLang="zh-TW" dirty="0" smtClean="0"/>
              <a:t> and H. </a:t>
            </a:r>
            <a:r>
              <a:rPr lang="en-US" altLang="zh-TW" dirty="0" err="1" smtClean="0"/>
              <a:t>Farid</a:t>
            </a:r>
            <a:r>
              <a:rPr lang="en-US" altLang="zh-TW" dirty="0" smtClean="0"/>
              <a:t>, “Detecting hidden messages using higher-order statistics and support vector machines,”5th</a:t>
            </a:r>
          </a:p>
          <a:p>
            <a:pPr>
              <a:buNone/>
            </a:pPr>
            <a:r>
              <a:rPr lang="en-US" altLang="zh-TW" dirty="0" smtClean="0"/>
              <a:t>International Workshop on Information Hiding, 2002.</a:t>
            </a:r>
          </a:p>
          <a:p>
            <a:pPr>
              <a:buNone/>
            </a:pPr>
            <a:r>
              <a:rPr lang="en-US" altLang="zh-TW" dirty="0" smtClean="0"/>
              <a:t>8. A. </a:t>
            </a:r>
            <a:r>
              <a:rPr lang="en-US" altLang="zh-TW" dirty="0" err="1" smtClean="0"/>
              <a:t>Westfeld</a:t>
            </a:r>
            <a:r>
              <a:rPr lang="en-US" altLang="zh-TW" dirty="0" smtClean="0"/>
              <a:t>, “Detecting low embedding rates,”5th International Workshop on Information Hiding, 2002.</a:t>
            </a:r>
          </a:p>
          <a:p>
            <a:pPr>
              <a:buNone/>
            </a:pPr>
            <a:r>
              <a:rPr lang="en-US" altLang="zh-TW" dirty="0" smtClean="0"/>
              <a:t>9. S. </a:t>
            </a:r>
            <a:r>
              <a:rPr lang="en-US" altLang="zh-TW" dirty="0" err="1" smtClean="0"/>
              <a:t>Dumitrescu</a:t>
            </a:r>
            <a:r>
              <a:rPr lang="en-US" altLang="zh-TW" dirty="0" smtClean="0"/>
              <a:t>, X. Wu, and Z. Wang, “Detection of LSB </a:t>
            </a:r>
            <a:r>
              <a:rPr lang="en-US" altLang="zh-TW" dirty="0" err="1" smtClean="0"/>
              <a:t>steganography</a:t>
            </a:r>
            <a:r>
              <a:rPr lang="en-US" altLang="zh-TW" dirty="0" smtClean="0"/>
              <a:t> via sample pair </a:t>
            </a:r>
            <a:r>
              <a:rPr lang="en-US" altLang="zh-TW" dirty="0" err="1" smtClean="0"/>
              <a:t>analysis,”IEEE</a:t>
            </a:r>
            <a:r>
              <a:rPr lang="en-US" altLang="zh-TW" dirty="0" smtClean="0"/>
              <a:t> Transactions</a:t>
            </a:r>
          </a:p>
          <a:p>
            <a:pPr>
              <a:buNone/>
            </a:pPr>
            <a:r>
              <a:rPr lang="en-US" altLang="zh-TW" dirty="0" smtClean="0"/>
              <a:t>on Signal Processing51, pp. 1995–2007, July 2003.</a:t>
            </a:r>
          </a:p>
          <a:p>
            <a:pPr>
              <a:buNone/>
            </a:pPr>
            <a:r>
              <a:rPr lang="en-US" altLang="zh-TW" dirty="0" smtClean="0"/>
              <a:t>10. H.¨</a:t>
            </a:r>
          </a:p>
          <a:p>
            <a:pPr>
              <a:buNone/>
            </a:pPr>
            <a:r>
              <a:rPr lang="en-US" altLang="zh-TW" dirty="0" err="1" smtClean="0"/>
              <a:t>Ozer,˙I</a:t>
            </a:r>
            <a:r>
              <a:rPr lang="en-US" altLang="zh-TW" dirty="0" smtClean="0"/>
              <a:t>. </a:t>
            </a:r>
            <a:r>
              <a:rPr lang="en-US" altLang="zh-TW" dirty="0" err="1" smtClean="0"/>
              <a:t>Avcıbas</a:t>
            </a:r>
            <a:r>
              <a:rPr lang="en-US" altLang="zh-TW" dirty="0" smtClean="0"/>
              <a:t>¸, B. </a:t>
            </a:r>
            <a:r>
              <a:rPr lang="en-US" altLang="zh-TW" dirty="0" err="1" smtClean="0"/>
              <a:t>Sankur</a:t>
            </a:r>
            <a:r>
              <a:rPr lang="en-US" altLang="zh-TW" dirty="0" smtClean="0"/>
              <a:t>, and N. </a:t>
            </a:r>
            <a:r>
              <a:rPr lang="en-US" altLang="zh-TW" dirty="0" err="1" smtClean="0"/>
              <a:t>Memon</a:t>
            </a:r>
            <a:r>
              <a:rPr lang="en-US" altLang="zh-TW" dirty="0" smtClean="0"/>
              <a:t>, “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 of audio based on audio quality </a:t>
            </a:r>
            <a:r>
              <a:rPr lang="en-US" altLang="zh-TW" dirty="0" err="1" smtClean="0"/>
              <a:t>metrics,”Proceedings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of SPIE5020, pp. 55–66, June 2003.</a:t>
            </a:r>
          </a:p>
          <a:p>
            <a:pPr>
              <a:buNone/>
            </a:pPr>
            <a:r>
              <a:rPr lang="en-US" altLang="zh-TW" dirty="0" smtClean="0"/>
              <a:t>11. H. </a:t>
            </a:r>
            <a:r>
              <a:rPr lang="en-US" altLang="zh-TW" dirty="0" err="1" smtClean="0"/>
              <a:t>Farid</a:t>
            </a:r>
            <a:r>
              <a:rPr lang="en-US" altLang="zh-TW" dirty="0" smtClean="0"/>
              <a:t>, “Detecting hidden messages using higher-order statistical </a:t>
            </a:r>
            <a:r>
              <a:rPr lang="en-US" altLang="zh-TW" dirty="0" err="1" smtClean="0"/>
              <a:t>models,”International</a:t>
            </a:r>
            <a:r>
              <a:rPr lang="en-US" altLang="zh-TW" dirty="0" smtClean="0"/>
              <a:t> Conference on Image</a:t>
            </a:r>
          </a:p>
          <a:p>
            <a:pPr>
              <a:buNone/>
            </a:pPr>
            <a:r>
              <a:rPr lang="en-US" altLang="zh-TW" dirty="0" smtClean="0"/>
              <a:t>Processing, 2002.</a:t>
            </a:r>
          </a:p>
          <a:p>
            <a:pPr>
              <a:buNone/>
            </a:pPr>
            <a:r>
              <a:rPr lang="en-US" altLang="zh-TW" dirty="0" smtClean="0"/>
              <a:t>12. H. </a:t>
            </a:r>
            <a:r>
              <a:rPr lang="en-US" altLang="zh-TW" dirty="0" err="1" smtClean="0"/>
              <a:t>Repp</a:t>
            </a:r>
            <a:r>
              <a:rPr lang="en-US" altLang="zh-TW" dirty="0" smtClean="0"/>
              <a:t>, “Hide4PGP,” 2000.http://</a:t>
            </a:r>
            <a:r>
              <a:rPr lang="en-US" altLang="zh-TW" dirty="0" err="1" smtClean="0"/>
              <a:t>www.heinz-repp.onlinehome.de</a:t>
            </a:r>
            <a:r>
              <a:rPr lang="en-US" altLang="zh-TW" dirty="0" smtClean="0"/>
              <a:t>/Hide4PGP.htm.</a:t>
            </a:r>
          </a:p>
          <a:p>
            <a:pPr>
              <a:buNone/>
            </a:pPr>
            <a:r>
              <a:rPr lang="en-US" altLang="zh-TW" dirty="0" smtClean="0"/>
              <a:t>13. M. </a:t>
            </a:r>
            <a:r>
              <a:rPr lang="en-US" altLang="zh-TW" dirty="0" err="1" smtClean="0"/>
              <a:t>Bosi</a:t>
            </a:r>
            <a:r>
              <a:rPr lang="en-US" altLang="zh-TW" dirty="0" smtClean="0"/>
              <a:t> and R. E. </a:t>
            </a:r>
            <a:r>
              <a:rPr lang="en-US" altLang="zh-TW" dirty="0" err="1" smtClean="0"/>
              <a:t>Goldberg,Introduction</a:t>
            </a:r>
            <a:r>
              <a:rPr lang="en-US" altLang="zh-TW" dirty="0" smtClean="0"/>
              <a:t> to Digital Audio Coding and Standards, </a:t>
            </a:r>
            <a:r>
              <a:rPr lang="en-US" altLang="zh-TW" dirty="0" err="1" smtClean="0"/>
              <a:t>Kluwer</a:t>
            </a:r>
            <a:r>
              <a:rPr lang="en-US" altLang="zh-TW" dirty="0" smtClean="0"/>
              <a:t> Academic Publishers,</a:t>
            </a:r>
          </a:p>
          <a:p>
            <a:pPr>
              <a:buNone/>
            </a:pPr>
            <a:r>
              <a:rPr lang="en-US" altLang="zh-TW" dirty="0" smtClean="0"/>
              <a:t>2003.</a:t>
            </a:r>
          </a:p>
          <a:p>
            <a:pPr>
              <a:buNone/>
            </a:pPr>
            <a:r>
              <a:rPr lang="en-US" altLang="zh-TW" dirty="0" smtClean="0"/>
              <a:t>14. J. E. </a:t>
            </a:r>
            <a:r>
              <a:rPr lang="en-US" altLang="zh-TW" dirty="0" err="1" smtClean="0"/>
              <a:t>Jackson,A</a:t>
            </a:r>
            <a:r>
              <a:rPr lang="en-US" altLang="zh-TW" dirty="0" smtClean="0"/>
              <a:t> User’s Guide to Principal Components, John Wiley &amp; Sons, 2003.</a:t>
            </a:r>
          </a:p>
          <a:p>
            <a:pPr>
              <a:buNone/>
            </a:pPr>
            <a:r>
              <a:rPr lang="en-US" altLang="zh-TW" dirty="0" smtClean="0"/>
              <a:t>15. V. N. </a:t>
            </a:r>
            <a:r>
              <a:rPr lang="en-US" altLang="zh-TW" dirty="0" err="1" smtClean="0"/>
              <a:t>Vapnik,The</a:t>
            </a:r>
            <a:r>
              <a:rPr lang="en-US" altLang="zh-TW" dirty="0" smtClean="0"/>
              <a:t> Nature of Statistical Learning Theory, Springer-</a:t>
            </a:r>
            <a:r>
              <a:rPr lang="en-US" altLang="zh-TW" dirty="0" err="1" smtClean="0"/>
              <a:t>Verlag</a:t>
            </a:r>
            <a:r>
              <a:rPr lang="en-US" altLang="zh-TW" dirty="0" smtClean="0"/>
              <a:t>, 2nd ed., 2000.</a:t>
            </a:r>
          </a:p>
          <a:p>
            <a:pPr>
              <a:buNone/>
            </a:pPr>
            <a:r>
              <a:rPr lang="en-US" altLang="zh-TW" dirty="0" smtClean="0"/>
              <a:t>16. C. J. Burges, “A tutorial on support vector machines for pattern </a:t>
            </a:r>
            <a:r>
              <a:rPr lang="en-US" altLang="zh-TW" dirty="0" err="1" smtClean="0"/>
              <a:t>recognition,”Data</a:t>
            </a:r>
            <a:r>
              <a:rPr lang="en-US" altLang="zh-TW" dirty="0" smtClean="0"/>
              <a:t> Mining and Knowledge Discovery</a:t>
            </a:r>
          </a:p>
          <a:p>
            <a:pPr>
              <a:buNone/>
            </a:pPr>
            <a:r>
              <a:rPr lang="en-US" altLang="zh-TW" dirty="0" smtClean="0"/>
              <a:t>2(2), pp. 121–167, 1998.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STFT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PCA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RMS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SVM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Reference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Digital audio is a cover medium capable of supporting high-throughput </a:t>
            </a:r>
            <a:r>
              <a:rPr lang="en-US" altLang="zh-TW" dirty="0" err="1" smtClean="0"/>
              <a:t>steganography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In addition, audio is often transient and unpredictable, facilitating the hiding of messages.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System diagram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422836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492896"/>
            <a:ext cx="3738451" cy="391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STFT(Short-time Fourier transform)</a:t>
            </a:r>
          </a:p>
          <a:p>
            <a:pPr marL="742950" lvl="2" indent="-342900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short-time Fourier transform (STFT) is perhaps the most common time/frequency decomposition for audio signals.</a:t>
            </a:r>
          </a:p>
          <a:p>
            <a:pPr marL="742950" lvl="2" indent="-342900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Fourier transform:</a:t>
            </a:r>
          </a:p>
          <a:p>
            <a:pPr marL="742950" lvl="2" indent="-342900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/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2" indent="-342900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Short-time Fourier transform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717032"/>
            <a:ext cx="3200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085184"/>
            <a:ext cx="3794760" cy="769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PCA(principal component analysis)</a:t>
            </a:r>
          </a:p>
          <a:p>
            <a:pPr lvl="1"/>
            <a:r>
              <a:rPr lang="en-US" altLang="zh-TW" dirty="0" smtClean="0"/>
              <a:t>PCA is a form of dimensionality reduction</a:t>
            </a:r>
          </a:p>
          <a:p>
            <a:pPr lvl="1"/>
            <a:r>
              <a:rPr lang="en-US" altLang="zh-TW" dirty="0" smtClean="0"/>
              <a:t> our spectrograms are represented by vectors in an F-dimensional space, but are possibly well explained by a low-dimensional subspace.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RMS (root mean square )</a:t>
            </a:r>
          </a:p>
          <a:p>
            <a:pPr lvl="1"/>
            <a:r>
              <a:rPr lang="en-US" altLang="zh-TW" dirty="0" smtClean="0"/>
              <a:t>The RMS errors for all the frames of an audio signal yield an error distribution which can be characterized by the first four statistical moments: mean, variance, </a:t>
            </a:r>
            <a:r>
              <a:rPr lang="en-US" altLang="zh-TW" dirty="0" err="1" smtClean="0"/>
              <a:t>skewness</a:t>
            </a:r>
            <a:r>
              <a:rPr lang="en-US" altLang="zh-TW" dirty="0" smtClean="0"/>
              <a:t>, and kurtosis. These four statistics form the feature vector used for differentiating between clean and </a:t>
            </a:r>
            <a:r>
              <a:rPr lang="en-US" altLang="zh-TW" dirty="0" err="1" smtClean="0"/>
              <a:t>stego</a:t>
            </a:r>
            <a:r>
              <a:rPr lang="en-US" altLang="zh-TW" dirty="0" smtClean="0"/>
              <a:t> audio.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SVM(support vector machine)</a:t>
            </a:r>
          </a:p>
          <a:p>
            <a:pPr lvl="1"/>
            <a:r>
              <a:rPr lang="en-US" altLang="zh-TW" dirty="0" smtClean="0"/>
              <a:t>Having collected the statistical feature vectors from both clean and </a:t>
            </a:r>
            <a:r>
              <a:rPr lang="en-US" altLang="zh-TW" dirty="0" err="1" smtClean="0"/>
              <a:t>stego</a:t>
            </a:r>
            <a:r>
              <a:rPr lang="en-US" altLang="zh-TW" dirty="0" smtClean="0"/>
              <a:t> audio signals, a classifier is required that can differentiate between these two classes of signals</a:t>
            </a:r>
          </a:p>
          <a:p>
            <a:pPr lvl="1"/>
            <a:r>
              <a:rPr lang="en-US" altLang="zh-TW" dirty="0" smtClean="0"/>
              <a:t>We find that non-linear classifiers offer significant improvements in detection accuracy over linear techniques.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linearly separable data, SVM classification seeks the surface (dashed line) that maximizes the classification margin γ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12976"/>
            <a:ext cx="4082058" cy="331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861</Words>
  <Application>Microsoft Office PowerPoint</Application>
  <PresentationFormat>如螢幕大小 (4:3)</PresentationFormat>
  <Paragraphs>94</Paragraphs>
  <Slides>15</Slides>
  <Notes>0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Steganalysis of Recorded Speech</vt:lpstr>
      <vt:lpstr>Outline</vt:lpstr>
      <vt:lpstr>Introduction </vt:lpstr>
      <vt:lpstr>Methods</vt:lpstr>
      <vt:lpstr>Methods</vt:lpstr>
      <vt:lpstr>Methods</vt:lpstr>
      <vt:lpstr>Methods</vt:lpstr>
      <vt:lpstr>Methods</vt:lpstr>
      <vt:lpstr>Methods</vt:lpstr>
      <vt:lpstr>Methods</vt:lpstr>
      <vt:lpstr>Methods</vt:lpstr>
      <vt:lpstr>Results</vt:lpstr>
      <vt:lpstr>Results</vt:lpstr>
      <vt:lpstr>Conclusion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Steganalysis of Recorded Speech</dc:title>
  <dc:creator>Tedtsai</dc:creator>
  <cp:lastModifiedBy>Tedtsai</cp:lastModifiedBy>
  <cp:revision>24</cp:revision>
  <dcterms:created xsi:type="dcterms:W3CDTF">2013-11-25T02:47:07Z</dcterms:created>
  <dcterms:modified xsi:type="dcterms:W3CDTF">2013-11-25T12:03:43Z</dcterms:modified>
</cp:coreProperties>
</file>