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sldIdLst>
    <p:sldId id="256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  <p:sldId id="259" r:id="rId15"/>
    <p:sldId id="260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90600" cy="987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7" name="Rectangle 1053"/>
          <p:cNvSpPr>
            <a:spLocks noChangeArrowheads="1"/>
          </p:cNvSpPr>
          <p:nvPr/>
        </p:nvSpPr>
        <p:spPr bwMode="auto">
          <a:xfrm>
            <a:off x="8534400" y="898525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3F719573-0161-40E4-B85F-88FD93E101F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8" name="Picture 1055" descr="寬3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 b="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681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16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221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38925" y="277813"/>
            <a:ext cx="2058988" cy="5881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29325" cy="5881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069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8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696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59313" y="1628775"/>
            <a:ext cx="4038600" cy="21891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59313" y="3970338"/>
            <a:ext cx="4038600" cy="218916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5428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6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30B50-7DDA-4381-94C8-34E36FD50E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4608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7C47F-A185-444F-A5AE-1BB81EBA72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02120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85FFE-765B-4623-A1C1-9D2469AD84D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39525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C0E1-984F-468C-AC7E-02A962B8EC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75928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38F21-08B8-4851-A516-8300EFB1C50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79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691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BF83-54E7-4296-91A0-B1A9F462BB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80850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42B5B-823D-47E3-86B8-4EF0C322A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3485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71D6-46BF-4B67-A56E-6DC22F9458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22022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E7A4-3A0F-414B-8A70-5AECC4E88C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9335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2082D-6BD9-4FFD-9849-C6F2D9C67A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0193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6586538"/>
            <a:ext cx="9178926" cy="298450"/>
            <a:chOff x="-5" y="-17"/>
            <a:chExt cx="5782" cy="188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7" name="Picture 8" descr="epaper-logo1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Picture 9" descr="epaper-logo2"/>
              <p:cNvPicPr>
                <a:picLocks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" name="Rectangle 10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9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Arial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2636838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668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904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D5C59-CF1E-44D7-ADC3-0755E6514A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303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14926-1AB5-4B4C-A344-021AF9E0AB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26950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1354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137025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80EF-F50A-4165-8C27-2EEFB2F54A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708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9E732-30C5-4D6E-85BF-E39A72EE85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1345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60417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AA0C1-4DA3-4177-86B8-98A74C92EA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47877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1A4F7-D65F-459C-A0D8-491D41F5D8C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09141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ACFB-4911-41F0-979F-1ED7DCD56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98729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>
                <a:sym typeface="Monotype Sorts" pitchFamily="2" charset="2"/>
              </a:rPr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73505-59E4-4EC9-B381-78210A187B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616666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BD09C-13D1-411E-8998-AE61995EDE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43199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3688" y="44450"/>
            <a:ext cx="2105025" cy="64801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3850" y="44450"/>
            <a:ext cx="6167438" cy="64801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17A8C-52D4-4B1F-B494-2ED2BAE060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937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03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0412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630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76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2735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3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kumimoji="0" sz="2000">
                <a:latin typeface="+mj-lt"/>
                <a:ea typeface="+mn-ea"/>
              </a:defRPr>
            </a:lvl1pPr>
          </a:lstStyle>
          <a:p>
            <a:fld id="{A23EAEBC-F11A-4714-8425-6D88AB0F78E0}" type="datetimeFigureOut">
              <a:rPr lang="zh-TW" altLang="en-US" smtClean="0"/>
              <a:t>2013/12/9</a:t>
            </a:fld>
            <a:endParaRPr lang="zh-TW" alt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latin typeface="+mj-lt"/>
                <a:ea typeface="+mn-ea"/>
              </a:defRPr>
            </a:lvl1pPr>
          </a:lstStyle>
          <a:p>
            <a:endParaRPr lang="zh-TW" altLang="en-US"/>
          </a:p>
        </p:txBody>
      </p:sp>
      <p:sp>
        <p:nvSpPr>
          <p:cNvPr id="2054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5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  <p:sp>
        <p:nvSpPr>
          <p:cNvPr id="2056" name="Rectangle 1053"/>
          <p:cNvSpPr>
            <a:spLocks noChangeArrowheads="1"/>
          </p:cNvSpPr>
          <p:nvPr/>
        </p:nvSpPr>
        <p:spPr bwMode="auto">
          <a:xfrm>
            <a:off x="457200" y="6154738"/>
            <a:ext cx="455613" cy="3206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fld id="{A9AA9980-942D-46AA-A34A-71677A0CA02A}" type="slidenum">
              <a:rPr lang="en-US" altLang="zh-TW" b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zh-TW" b="1">
              <a:solidFill>
                <a:srgbClr val="FFFFFF"/>
              </a:solidFill>
            </a:endParaRPr>
          </a:p>
        </p:txBody>
      </p:sp>
      <p:pic>
        <p:nvPicPr>
          <p:cNvPr id="2057" name="Picture 1055" descr="寬35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467600" y="6324600"/>
            <a:ext cx="14620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542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200" b="1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kumimoji="1" sz="24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kumimoji="1"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1ADC43-2D54-4A18-B310-B35D365546AF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EF453B15-2A69-4195-9D0B-872F1499C78B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章前頁(彩)-3"/>
          <p:cNvPicPr>
            <a:picLocks noChangeAspect="1" noChangeArrowheads="1"/>
          </p:cNvPicPr>
          <p:nvPr/>
        </p:nvPicPr>
        <p:blipFill>
          <a:blip r:embed="rId1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5725"/>
            <a:ext cx="9180513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71437"/>
          </a:xfrm>
          <a:prstGeom prst="rect">
            <a:avLst/>
          </a:prstGeom>
          <a:gradFill rotWithShape="1">
            <a:gsLst>
              <a:gs pos="0">
                <a:srgbClr val="EAEAEA">
                  <a:alpha val="45000"/>
                </a:srgbClr>
              </a:gs>
              <a:gs pos="100000">
                <a:srgbClr val="EAEAEA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</a:endParaRP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4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426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125538"/>
            <a:ext cx="8424863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>
                <a:sym typeface="Monotype Sorts" pitchFamily="2" charset="2"/>
              </a:rPr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426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2426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372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6600"/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92519-DD14-411D-A53B-15C234A0594B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  <p:sp>
        <p:nvSpPr>
          <p:cNvPr id="242697" name="Text Box 9"/>
          <p:cNvSpPr txBox="1">
            <a:spLocks noChangeArrowheads="1"/>
          </p:cNvSpPr>
          <p:nvPr/>
        </p:nvSpPr>
        <p:spPr bwMode="auto">
          <a:xfrm>
            <a:off x="6710363" y="-63500"/>
            <a:ext cx="24336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2000">
                <a:solidFill>
                  <a:srgbClr val="000000"/>
                </a:solidFill>
              </a:rPr>
              <a:t>公開金鑰密碼系統</a:t>
            </a:r>
          </a:p>
        </p:txBody>
      </p:sp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-7938" y="6586538"/>
            <a:ext cx="9151938" cy="298450"/>
            <a:chOff x="-5" y="-17"/>
            <a:chExt cx="5765" cy="188"/>
          </a:xfrm>
        </p:grpSpPr>
        <p:grpSp>
          <p:nvGrpSpPr>
            <p:cNvPr id="2060" name="Group 11"/>
            <p:cNvGrpSpPr>
              <a:grpSpLocks/>
            </p:cNvGrpSpPr>
            <p:nvPr userDrawn="1"/>
          </p:nvGrpSpPr>
          <p:grpSpPr bwMode="auto">
            <a:xfrm>
              <a:off x="-5" y="-17"/>
              <a:ext cx="5765" cy="180"/>
              <a:chOff x="0" y="0"/>
              <a:chExt cx="5765" cy="180"/>
            </a:xfrm>
          </p:grpSpPr>
          <p:pic>
            <p:nvPicPr>
              <p:cNvPr id="2062" name="Picture 12" descr="epaper-logo1"/>
              <p:cNvPicPr>
                <a:picLocks noChangeAspect="1" noChangeArrowheads="1"/>
              </p:cNvPicPr>
              <p:nvPr userDrawn="1"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52" cy="1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3" name="Picture 13" descr="epaper-logo2"/>
              <p:cNvPicPr>
                <a:picLocks noChangeArrowheads="1"/>
              </p:cNvPicPr>
              <p:nvPr userDrawn="1"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42" y="0"/>
                <a:ext cx="3423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2702" name="Rectangle 14"/>
            <p:cNvSpPr>
              <a:spLocks noChangeArrowheads="1"/>
            </p:cNvSpPr>
            <p:nvPr userDrawn="1"/>
          </p:nvSpPr>
          <p:spPr bwMode="auto">
            <a:xfrm>
              <a:off x="3782" y="0"/>
              <a:ext cx="192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zh-TW" sz="1200" b="1" i="1">
                  <a:solidFill>
                    <a:srgbClr val="3333CC"/>
                  </a:solidFill>
                  <a:latin typeface="Book Antiqua" pitchFamily="18" charset="0"/>
                  <a:ea typeface="新細明體" pitchFamily="18" charset="-120"/>
                </a:rPr>
                <a:t>© The McGraw-Hill Companies, Inc., 2008</a:t>
              </a:r>
            </a:p>
          </p:txBody>
        </p:sp>
      </p:grpSp>
      <p:sp>
        <p:nvSpPr>
          <p:cNvPr id="242703" name="Rectangle 15"/>
          <p:cNvSpPr>
            <a:spLocks noChangeArrowheads="1"/>
          </p:cNvSpPr>
          <p:nvPr/>
        </p:nvSpPr>
        <p:spPr bwMode="auto">
          <a:xfrm>
            <a:off x="3098800" y="65722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z="1400">
                <a:solidFill>
                  <a:srgbClr val="3333CC"/>
                </a:solidFill>
                <a:latin typeface="Arial" charset="0"/>
              </a:rPr>
              <a:t>Page </a:t>
            </a:r>
            <a:fld id="{9A618893-34BD-4705-9709-2DAF1731D602}" type="slidenum">
              <a:rPr kumimoji="1" lang="en-US" altLang="zh-TW" sz="1400">
                <a:solidFill>
                  <a:srgbClr val="3333CC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sz="1400">
              <a:solidFill>
                <a:srgbClr val="33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3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  <a:sym typeface="Monotype Sorts" pitchFamily="2" charset="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8122096" cy="2481064"/>
          </a:xfrm>
        </p:spPr>
        <p:txBody>
          <a:bodyPr/>
          <a:lstStyle/>
          <a:p>
            <a:r>
              <a:rPr lang="en-US" altLang="zh-TW" sz="3200" dirty="0" smtClean="0"/>
              <a:t>Audio Steganography Using LSB Encoding Technique with Increased Capacity and </a:t>
            </a:r>
            <a:br>
              <a:rPr lang="en-US" altLang="zh-TW" sz="3200" dirty="0" smtClean="0"/>
            </a:br>
            <a:r>
              <a:rPr lang="en-US" altLang="zh-TW" sz="3200" dirty="0" smtClean="0"/>
              <a:t>Bit Error Rate Optimization</a:t>
            </a:r>
            <a:r>
              <a:rPr lang="en-US" altLang="zh-TW" sz="3200" dirty="0"/>
              <a:t/>
            </a:r>
            <a:br>
              <a:rPr lang="en-US" altLang="zh-TW" sz="3200" dirty="0"/>
            </a:br>
            <a:r>
              <a:rPr lang="en-US" altLang="zh-TW" sz="2800" dirty="0"/>
              <a:t>CCSEIT ‘ 12                                   October 2012</a:t>
            </a:r>
            <a:br>
              <a:rPr lang="en-US" altLang="zh-TW" sz="2800" dirty="0"/>
            </a:br>
            <a:r>
              <a:rPr lang="en-US" altLang="zh-TW" sz="2000" dirty="0" err="1">
                <a:effectLst/>
              </a:rPr>
              <a:t>Sangita</a:t>
            </a:r>
            <a:r>
              <a:rPr lang="en-US" altLang="zh-TW" sz="2000" dirty="0">
                <a:effectLst/>
              </a:rPr>
              <a:t> Roy, </a:t>
            </a:r>
            <a:r>
              <a:rPr lang="en-US" altLang="zh-TW" sz="2000" dirty="0" err="1">
                <a:effectLst/>
              </a:rPr>
              <a:t>Jyotirmayee</a:t>
            </a:r>
            <a:r>
              <a:rPr lang="en-US" altLang="zh-TW" sz="2000" dirty="0">
                <a:effectLst/>
              </a:rPr>
              <a:t> </a:t>
            </a:r>
            <a:r>
              <a:rPr lang="en-US" altLang="zh-TW" sz="2000" dirty="0" err="1">
                <a:effectLst/>
              </a:rPr>
              <a:t>Parida</a:t>
            </a:r>
            <a:r>
              <a:rPr lang="en-US" altLang="zh-TW" sz="2000" dirty="0">
                <a:effectLst/>
              </a:rPr>
              <a:t>, </a:t>
            </a:r>
            <a:r>
              <a:rPr lang="en-US" altLang="zh-TW" sz="2000" dirty="0" err="1">
                <a:effectLst/>
              </a:rPr>
              <a:t>Avinash</a:t>
            </a:r>
            <a:r>
              <a:rPr lang="en-US" altLang="zh-TW" sz="2000" dirty="0">
                <a:effectLst/>
              </a:rPr>
              <a:t> Kumar Singh, Ashok Singh </a:t>
            </a:r>
            <a:r>
              <a:rPr lang="en-US" altLang="zh-TW" sz="2000" dirty="0" err="1">
                <a:effectLst/>
              </a:rPr>
              <a:t>Sairam</a:t>
            </a:r>
            <a:endParaRPr lang="zh-TW" altLang="en-US" sz="2000" dirty="0"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79712" y="4293096"/>
            <a:ext cx="6553200" cy="1752600"/>
          </a:xfrm>
        </p:spPr>
        <p:txBody>
          <a:bodyPr/>
          <a:lstStyle/>
          <a:p>
            <a:r>
              <a:rPr lang="en-US" altLang="zh-TW" sz="2600" dirty="0" smtClean="0"/>
              <a:t>Student: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陳奕君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600" dirty="0" smtClean="0"/>
              <a:t>Presentation Date:2013/12/10</a:t>
            </a:r>
            <a:endParaRPr lang="zh-TW" altLang="en-US" sz="2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15616" y="2606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Proceedings of the Second International Conference on Computational Science, Engineering and Information Technology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161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en-US" altLang="zh-TW" sz="3600" dirty="0" smtClean="0"/>
              <a:t>Conclusion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68552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508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smtClean="0"/>
              <a:t>Anderson</a:t>
            </a:r>
            <a:r>
              <a:rPr lang="en-US" altLang="zh-TW" sz="2000" dirty="0"/>
              <a:t>, R, Bowman, </a:t>
            </a:r>
            <a:r>
              <a:rPr lang="en-US" altLang="zh-TW" sz="2000" dirty="0" err="1"/>
              <a:t>Petticolas,F</a:t>
            </a:r>
            <a:r>
              <a:rPr lang="en-US" altLang="zh-TW" sz="2000" dirty="0"/>
              <a:t>. On the limits of </a:t>
            </a:r>
            <a:r>
              <a:rPr lang="en-US" altLang="zh-TW" sz="2000" dirty="0" smtClean="0"/>
              <a:t>Steganography</a:t>
            </a:r>
            <a:r>
              <a:rPr lang="en-US" altLang="zh-TW" sz="2000" dirty="0"/>
              <a:t>. IEEE Journal selected areas in </a:t>
            </a:r>
            <a:r>
              <a:rPr lang="en-US" altLang="zh-TW" sz="2000" dirty="0" smtClean="0"/>
              <a:t>Communication,16</a:t>
            </a:r>
            <a:r>
              <a:rPr lang="en-US" altLang="zh-TW" sz="2000" dirty="0"/>
              <a:t>, 4, 474-481 </a:t>
            </a:r>
          </a:p>
          <a:p>
            <a:r>
              <a:rPr lang="en-US" altLang="zh-TW" sz="2000" dirty="0" err="1" smtClean="0"/>
              <a:t>Bassia</a:t>
            </a:r>
            <a:r>
              <a:rPr lang="en-US" altLang="zh-TW" sz="2000" dirty="0"/>
              <a:t>, P., Pitas I., </a:t>
            </a:r>
            <a:r>
              <a:rPr lang="en-US" altLang="zh-TW" sz="2000" dirty="0" err="1"/>
              <a:t>Nikolaidis</a:t>
            </a:r>
            <a:r>
              <a:rPr lang="en-US" altLang="zh-TW" sz="2000" dirty="0"/>
              <a:t> N. Robust audio watermarking </a:t>
            </a:r>
            <a:r>
              <a:rPr lang="en-US" altLang="zh-TW" sz="2000" dirty="0" smtClean="0"/>
              <a:t>in </a:t>
            </a:r>
            <a:r>
              <a:rPr lang="en-US" altLang="zh-TW" sz="2000" dirty="0"/>
              <a:t>the time domain, </a:t>
            </a:r>
            <a:r>
              <a:rPr lang="en-US" altLang="zh-TW" sz="2000" dirty="0" smtClean="0"/>
              <a:t>IEEE Transactions </a:t>
            </a:r>
            <a:r>
              <a:rPr lang="en-US" altLang="zh-TW" sz="2000" dirty="0"/>
              <a:t>on Multimedia 3, 2, </a:t>
            </a:r>
            <a:r>
              <a:rPr lang="en-US" altLang="zh-TW" sz="2000" dirty="0" smtClean="0"/>
              <a:t>232-241</a:t>
            </a:r>
            <a:r>
              <a:rPr lang="en-US" altLang="zh-TW" sz="2000" dirty="0"/>
              <a:t>. </a:t>
            </a:r>
          </a:p>
          <a:p>
            <a:r>
              <a:rPr lang="en-US" altLang="zh-TW" sz="2000" dirty="0" smtClean="0"/>
              <a:t>Brian</a:t>
            </a:r>
            <a:r>
              <a:rPr lang="en-US" altLang="zh-TW" sz="2000" dirty="0"/>
              <a:t>, J., </a:t>
            </a:r>
            <a:r>
              <a:rPr lang="en-US" altLang="zh-TW" sz="2000" dirty="0" err="1"/>
              <a:t>Yuliya</a:t>
            </a:r>
            <a:r>
              <a:rPr lang="en-US" altLang="zh-TW" sz="2000" dirty="0"/>
              <a:t> K. and Andrew, L.Fröhlich.2006. audio </a:t>
            </a:r>
            <a:r>
              <a:rPr lang="en-US" altLang="zh-TW" sz="2000" dirty="0" smtClean="0"/>
              <a:t>Steganography </a:t>
            </a:r>
            <a:r>
              <a:rPr lang="en-US" altLang="zh-TW" sz="2000" dirty="0"/>
              <a:t>Dec 13. </a:t>
            </a:r>
          </a:p>
          <a:p>
            <a:r>
              <a:rPr lang="en-US" altLang="zh-TW" sz="2000" dirty="0" smtClean="0"/>
              <a:t>Cedric</a:t>
            </a:r>
            <a:r>
              <a:rPr lang="en-US" altLang="zh-TW" sz="2000" dirty="0"/>
              <a:t>, T., </a:t>
            </a:r>
            <a:r>
              <a:rPr lang="en-US" altLang="zh-TW" sz="2000" dirty="0" err="1"/>
              <a:t>Adi</a:t>
            </a:r>
            <a:r>
              <a:rPr lang="en-US" altLang="zh-TW" sz="2000" dirty="0"/>
              <a:t>, R.,</a:t>
            </a:r>
            <a:r>
              <a:rPr lang="en-US" altLang="zh-TW" sz="2000" dirty="0" err="1"/>
              <a:t>Mcloughlin</a:t>
            </a:r>
            <a:r>
              <a:rPr lang="en-US" altLang="zh-TW" sz="2000" dirty="0"/>
              <a:t>, I.: </a:t>
            </a:r>
            <a:r>
              <a:rPr lang="en-US" altLang="zh-TW" sz="2000" dirty="0" smtClean="0"/>
              <a:t>Data concealment </a:t>
            </a:r>
            <a:r>
              <a:rPr lang="en-US" altLang="zh-TW" sz="2000" dirty="0"/>
              <a:t>in audio </a:t>
            </a:r>
            <a:r>
              <a:rPr lang="en-US" altLang="zh-TW" sz="2000" dirty="0" smtClean="0"/>
              <a:t>using </a:t>
            </a:r>
            <a:r>
              <a:rPr lang="en-US" altLang="zh-TW" sz="2000" dirty="0"/>
              <a:t>a </a:t>
            </a:r>
            <a:r>
              <a:rPr lang="en-US" altLang="zh-TW" sz="2000" dirty="0" smtClean="0"/>
              <a:t>nonlinear frequency </a:t>
            </a:r>
            <a:r>
              <a:rPr lang="en-US" altLang="zh-TW" sz="2000" dirty="0"/>
              <a:t>distribution of PRBS coded data </a:t>
            </a:r>
            <a:r>
              <a:rPr lang="en-US" altLang="zh-TW" sz="2000" dirty="0" smtClean="0"/>
              <a:t>and frequency domain </a:t>
            </a:r>
            <a:r>
              <a:rPr lang="en-US" altLang="zh-TW" sz="2000" dirty="0"/>
              <a:t>LSB insertion, Proc. IEEE Region 10 </a:t>
            </a:r>
            <a:r>
              <a:rPr lang="en-US" altLang="zh-TW" sz="2000" dirty="0" smtClean="0"/>
              <a:t>International </a:t>
            </a:r>
            <a:r>
              <a:rPr lang="en-US" altLang="zh-TW" sz="2000" dirty="0"/>
              <a:t>Conference on Electrical and Electronic </a:t>
            </a:r>
            <a:r>
              <a:rPr lang="en-US" altLang="zh-TW" sz="2000" dirty="0" smtClean="0"/>
              <a:t>Technology</a:t>
            </a:r>
            <a:r>
              <a:rPr lang="en-US" altLang="zh-TW" sz="2000" dirty="0"/>
              <a:t>, Kuala Lumpur, Malaysia, 275-278.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443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err="1"/>
              <a:t>Fridrich</a:t>
            </a:r>
            <a:r>
              <a:rPr lang="en-US" altLang="zh-TW" sz="2000" dirty="0"/>
              <a:t>, J., </a:t>
            </a:r>
            <a:r>
              <a:rPr lang="en-US" altLang="zh-TW" sz="2000" dirty="0" err="1"/>
              <a:t>Goljan</a:t>
            </a:r>
            <a:r>
              <a:rPr lang="en-US" altLang="zh-TW" sz="2000" dirty="0"/>
              <a:t>, M., Du, R.: 2002 Lossless Data </a:t>
            </a:r>
            <a:r>
              <a:rPr lang="en-US" altLang="zh-TW" sz="2000" dirty="0" smtClean="0"/>
              <a:t>Embedding </a:t>
            </a:r>
            <a:r>
              <a:rPr lang="en-US" altLang="zh-TW" sz="2000" dirty="0"/>
              <a:t>– New Paradigm in Digital Watermarking, </a:t>
            </a:r>
            <a:r>
              <a:rPr lang="en-US" altLang="zh-TW" sz="2000" dirty="0" smtClean="0"/>
              <a:t>Applied </a:t>
            </a:r>
            <a:r>
              <a:rPr lang="en-US" altLang="zh-TW" sz="2000" dirty="0"/>
              <a:t>Signal Processing, 2002, 2, 185-196. </a:t>
            </a:r>
          </a:p>
          <a:p>
            <a:r>
              <a:rPr lang="en-US" altLang="zh-TW" sz="2000" dirty="0" smtClean="0"/>
              <a:t>I</a:t>
            </a:r>
            <a:r>
              <a:rPr lang="en-US" altLang="zh-TW" sz="2000" dirty="0"/>
              <a:t>. Cox, M. Miller and J. Bloom, 2003.Digital Watermarking </a:t>
            </a:r>
            <a:r>
              <a:rPr lang="en-US" altLang="zh-TW" sz="2000" dirty="0" smtClean="0"/>
              <a:t>Morgan </a:t>
            </a:r>
            <a:r>
              <a:rPr lang="en-US" altLang="zh-TW" sz="2000" dirty="0"/>
              <a:t>Kaufmann Publishers, San Francisco, CA, 2003 </a:t>
            </a:r>
          </a:p>
          <a:p>
            <a:r>
              <a:rPr lang="en-US" altLang="zh-TW" sz="2000" dirty="0" smtClean="0"/>
              <a:t>Krista</a:t>
            </a:r>
            <a:r>
              <a:rPr lang="en-US" altLang="zh-TW" sz="2000" dirty="0"/>
              <a:t>, B., 2004. Linguistic steganography: survey, analysis </a:t>
            </a:r>
            <a:r>
              <a:rPr lang="en-US" altLang="zh-TW" sz="2000" dirty="0" smtClean="0"/>
              <a:t>and </a:t>
            </a:r>
            <a:r>
              <a:rPr lang="en-US" altLang="zh-TW" sz="2000" dirty="0"/>
              <a:t>robustness concerns for hiding information in text, </a:t>
            </a:r>
            <a:r>
              <a:rPr lang="en-US" altLang="zh-TW" sz="2000" dirty="0" smtClean="0"/>
              <a:t>Center </a:t>
            </a:r>
            <a:r>
              <a:rPr lang="en-US" altLang="zh-TW" sz="2000" dirty="0"/>
              <a:t>for Education and Research in Information Assurance </a:t>
            </a:r>
            <a:r>
              <a:rPr lang="en-US" altLang="zh-TW" sz="2000" dirty="0" smtClean="0"/>
              <a:t>and </a:t>
            </a:r>
            <a:r>
              <a:rPr lang="en-US" altLang="zh-TW" sz="2000" dirty="0"/>
              <a:t>Security, Tech report 2004. </a:t>
            </a:r>
          </a:p>
        </p:txBody>
      </p:sp>
    </p:spTree>
    <p:extLst>
      <p:ext uri="{BB962C8B-B14F-4D97-AF65-F5344CB8AC3E}">
        <p14:creationId xmlns:p14="http://schemas.microsoft.com/office/powerpoint/2010/main" val="113296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 err="1"/>
              <a:t>Mobasseri</a:t>
            </a:r>
            <a:r>
              <a:rPr lang="en-US" altLang="zh-TW" sz="2000" dirty="0"/>
              <a:t>, B. Direct sequence watermarking of digital video using m-frames Proc. International Conference on Image Processing, Chicago, IL, 399-403 </a:t>
            </a:r>
          </a:p>
          <a:p>
            <a:r>
              <a:rPr lang="en-US" altLang="zh-TW" sz="2000" dirty="0"/>
              <a:t>Roy, S., </a:t>
            </a:r>
            <a:r>
              <a:rPr lang="en-US" altLang="zh-TW" sz="2000" dirty="0" err="1"/>
              <a:t>Manasmita</a:t>
            </a:r>
            <a:r>
              <a:rPr lang="en-US" altLang="zh-TW" sz="2000" dirty="0"/>
              <a:t> M., 2011. A novel approach to format based test </a:t>
            </a:r>
            <a:r>
              <a:rPr lang="en-US" altLang="zh-TW" sz="2000" dirty="0" err="1"/>
              <a:t>stegonography</a:t>
            </a:r>
            <a:r>
              <a:rPr lang="en-US" altLang="zh-TW" sz="2000" dirty="0"/>
              <a:t>, International conference on communication computing and security, ICCCS 2011,Procidings by ACM with ISBN-978-1-4503- 0464-rourkela,Odisha,India. </a:t>
            </a:r>
          </a:p>
          <a:p>
            <a:r>
              <a:rPr lang="en-US" altLang="zh-TW" sz="2000" dirty="0" smtClean="0"/>
              <a:t>“Steganography </a:t>
            </a:r>
            <a:r>
              <a:rPr lang="en-US" altLang="zh-TW" sz="2000" dirty="0"/>
              <a:t>FAQ” </a:t>
            </a:r>
            <a:r>
              <a:rPr lang="en-US" altLang="zh-TW" sz="2000" dirty="0" err="1"/>
              <a:t>Aelphaeis</a:t>
            </a:r>
            <a:r>
              <a:rPr lang="en-US" altLang="zh-TW" sz="2000" dirty="0"/>
              <a:t> </a:t>
            </a:r>
            <a:r>
              <a:rPr lang="en-US" altLang="zh-TW" sz="2000" dirty="0" err="1"/>
              <a:t>Mangarae</a:t>
            </a:r>
            <a:r>
              <a:rPr lang="en-US" altLang="zh-TW" sz="2000" dirty="0"/>
              <a:t>, march 18 2006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794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/>
              <a:t>LSB Encoding</a:t>
            </a:r>
          </a:p>
          <a:p>
            <a:r>
              <a:rPr lang="en-US" altLang="zh-TW" dirty="0" smtClean="0"/>
              <a:t>Proposed LSB Technique with </a:t>
            </a:r>
            <a:br>
              <a:rPr lang="en-US" altLang="zh-TW" dirty="0" smtClean="0"/>
            </a:br>
            <a:r>
              <a:rPr lang="en-US" altLang="zh-TW" dirty="0" smtClean="0"/>
              <a:t>Increased Capacity</a:t>
            </a:r>
          </a:p>
          <a:p>
            <a:r>
              <a:rPr lang="en-US" altLang="zh-TW" dirty="0" smtClean="0"/>
              <a:t>Experimental Details</a:t>
            </a:r>
          </a:p>
          <a:p>
            <a:r>
              <a:rPr lang="en-US" altLang="zh-TW" dirty="0" smtClean="0"/>
              <a:t>Results and Analysis</a:t>
            </a:r>
          </a:p>
          <a:p>
            <a:r>
              <a:rPr lang="en-US" altLang="zh-TW" dirty="0" smtClean="0"/>
              <a:t>Conclusion</a:t>
            </a:r>
          </a:p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38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US" altLang="zh-TW" dirty="0"/>
              <a:t>Introduction</a:t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3403"/>
          </a:xfrm>
        </p:spPr>
        <p:txBody>
          <a:bodyPr/>
          <a:lstStyle/>
          <a:p>
            <a:r>
              <a:rPr lang="en-US" altLang="zh-TW" dirty="0"/>
              <a:t> We  design  a  </a:t>
            </a:r>
            <a:r>
              <a:rPr lang="en-US" altLang="zh-TW" dirty="0">
                <a:solidFill>
                  <a:srgbClr val="0070C0"/>
                </a:solidFill>
              </a:rPr>
              <a:t>high  bit  rate  LSB  </a:t>
            </a:r>
            <a:r>
              <a:rPr lang="en-US" altLang="zh-TW" dirty="0" smtClean="0">
                <a:solidFill>
                  <a:srgbClr val="0070C0"/>
                </a:solidFill>
              </a:rPr>
              <a:t>audio watermarking  </a:t>
            </a:r>
            <a:r>
              <a:rPr lang="en-US" altLang="zh-TW" dirty="0">
                <a:solidFill>
                  <a:srgbClr val="0070C0"/>
                </a:solidFill>
              </a:rPr>
              <a:t>method</a:t>
            </a:r>
            <a:r>
              <a:rPr lang="en-US" altLang="zh-TW" dirty="0"/>
              <a:t>  that  </a:t>
            </a:r>
            <a:r>
              <a:rPr lang="en-US" altLang="zh-TW" dirty="0">
                <a:solidFill>
                  <a:srgbClr val="00B050"/>
                </a:solidFill>
              </a:rPr>
              <a:t>reduces </a:t>
            </a:r>
            <a:r>
              <a:rPr lang="en-US" altLang="zh-TW" dirty="0" smtClean="0">
                <a:solidFill>
                  <a:srgbClr val="00B050"/>
                </a:solidFill>
              </a:rPr>
              <a:t>embedding  </a:t>
            </a:r>
            <a:r>
              <a:rPr lang="en-US" altLang="zh-TW" dirty="0">
                <a:solidFill>
                  <a:srgbClr val="00B050"/>
                </a:solidFill>
              </a:rPr>
              <a:t>distortion</a:t>
            </a:r>
            <a:r>
              <a:rPr lang="en-US" altLang="zh-TW" dirty="0"/>
              <a:t>  of  the </a:t>
            </a:r>
            <a:r>
              <a:rPr lang="en-US" altLang="zh-TW" dirty="0" smtClean="0"/>
              <a:t>host  </a:t>
            </a:r>
            <a:r>
              <a:rPr lang="en-US" altLang="zh-TW" dirty="0"/>
              <a:t>audio  with  </a:t>
            </a:r>
            <a:r>
              <a:rPr lang="en-US" altLang="zh-TW" dirty="0">
                <a:solidFill>
                  <a:srgbClr val="00B050"/>
                </a:solidFill>
              </a:rPr>
              <a:t>increased  capacit</a:t>
            </a:r>
            <a:r>
              <a:rPr lang="en-US" altLang="zh-TW" dirty="0"/>
              <a:t>y  of  secret  text. </a:t>
            </a:r>
            <a:endParaRPr lang="en-US" altLang="zh-TW" dirty="0" smtClean="0"/>
          </a:p>
          <a:p>
            <a:r>
              <a:rPr lang="en-US" altLang="zh-TW" dirty="0"/>
              <a:t>The  scientific  </a:t>
            </a:r>
            <a:r>
              <a:rPr lang="en-US" altLang="zh-TW" dirty="0" smtClean="0"/>
              <a:t>study began  </a:t>
            </a:r>
            <a:r>
              <a:rPr lang="en-US" altLang="zh-TW" dirty="0"/>
              <a:t>in  1983  when </a:t>
            </a:r>
            <a:r>
              <a:rPr lang="en-US" altLang="zh-TW" dirty="0" smtClean="0"/>
              <a:t>Simmons  </a:t>
            </a:r>
            <a:r>
              <a:rPr lang="en-US" altLang="zh-TW" dirty="0"/>
              <a:t>stated  the  problem  in  terms  of  communication  in  a </a:t>
            </a:r>
            <a:r>
              <a:rPr lang="en-US" altLang="zh-TW" dirty="0" smtClean="0"/>
              <a:t>prison.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776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4963"/>
          </a:xfrm>
        </p:spPr>
        <p:txBody>
          <a:bodyPr/>
          <a:lstStyle/>
          <a:p>
            <a:r>
              <a:rPr lang="en-US" altLang="zh-TW" sz="3200" dirty="0"/>
              <a:t>LSB </a:t>
            </a:r>
            <a:r>
              <a:rPr lang="en-US" altLang="zh-TW" sz="3200" dirty="0" smtClean="0"/>
              <a:t>Encoding</a:t>
            </a:r>
            <a:br>
              <a:rPr lang="en-US" altLang="zh-TW" sz="3200" dirty="0" smtClean="0"/>
            </a:br>
            <a:r>
              <a:rPr lang="en-US" altLang="zh-TW" sz="3200" dirty="0" smtClean="0"/>
              <a:t>(1/2)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820" y="116632"/>
            <a:ext cx="5400600" cy="6628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0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062955"/>
          </a:xfrm>
        </p:spPr>
        <p:txBody>
          <a:bodyPr/>
          <a:lstStyle/>
          <a:p>
            <a:r>
              <a:rPr lang="en-US" altLang="zh-TW" sz="2800" dirty="0" smtClean="0"/>
              <a:t>LSB Encoding(2/2)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/>
              <a:t>Proposed LSB Technique with </a:t>
            </a:r>
            <a:r>
              <a:rPr lang="en-US" altLang="zh-TW" sz="2800" dirty="0" smtClean="0"/>
              <a:t>Increased Capacity(1/2)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1740" y="1844824"/>
            <a:ext cx="4300123" cy="4530725"/>
          </a:xfrm>
        </p:spPr>
        <p:txBody>
          <a:bodyPr/>
          <a:lstStyle/>
          <a:p>
            <a:r>
              <a:rPr lang="en-US" altLang="zh-TW" sz="2400" dirty="0"/>
              <a:t>LSB coding is explained in </a:t>
            </a:r>
            <a:r>
              <a:rPr lang="en-US" altLang="zh-TW" sz="2400" dirty="0" smtClean="0"/>
              <a:t>the following </a:t>
            </a:r>
            <a:r>
              <a:rPr lang="en-US" altLang="zh-TW" sz="2400" dirty="0"/>
              <a:t>procedure: </a:t>
            </a:r>
          </a:p>
          <a:p>
            <a:pPr lvl="1"/>
            <a:r>
              <a:rPr lang="en-US" altLang="zh-TW" sz="1600" dirty="0"/>
              <a:t> </a:t>
            </a:r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Read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one sample from the wave stream. </a:t>
            </a:r>
          </a:p>
          <a:p>
            <a:pPr lvl="1"/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Get </a:t>
            </a:r>
            <a:r>
              <a:rPr lang="en-US" altLang="zh-TW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next bit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 from the current message byte. </a:t>
            </a:r>
          </a:p>
          <a:p>
            <a:pPr lvl="1"/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Place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it in the current </a:t>
            </a:r>
            <a:r>
              <a:rPr lang="en-US" altLang="zh-TW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4th bit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of the sample. </a:t>
            </a:r>
          </a:p>
          <a:p>
            <a:pPr lvl="1"/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Flip </a:t>
            </a:r>
            <a:r>
              <a:rPr lang="en-US" altLang="zh-TW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rest 3 bits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accordingly. </a:t>
            </a:r>
          </a:p>
          <a:p>
            <a:pPr lvl="1"/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Copy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the rest of the wave without changes. </a:t>
            </a:r>
            <a:endParaRPr lang="zh-TW" altLang="en-US" sz="2000" dirty="0">
              <a:latin typeface="Cambria Math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01863" y="1844824"/>
            <a:ext cx="43559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altLang="zh-TW" sz="2200" dirty="0"/>
              <a:t>Our  proposed  LSB  technique  is  explained  in  the  following </a:t>
            </a:r>
            <a:r>
              <a:rPr lang="en-US" altLang="zh-TW" sz="2200" dirty="0" smtClean="0"/>
              <a:t>procedure</a:t>
            </a:r>
            <a:r>
              <a:rPr lang="en-US" altLang="zh-TW" sz="2200" dirty="0"/>
              <a:t>: </a:t>
            </a:r>
            <a:endParaRPr lang="en-US" altLang="zh-TW" sz="2200" dirty="0" smtClean="0"/>
          </a:p>
          <a:p>
            <a:pPr marL="742950" lvl="1" indent="-285750">
              <a:buBlip>
                <a:blip r:embed="rId3"/>
              </a:buBlip>
            </a:pPr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Read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one sample from the wave stream. </a:t>
            </a:r>
            <a:endParaRPr lang="en-US" altLang="zh-TW" sz="2000" dirty="0" smtClean="0">
              <a:latin typeface="Cambria Math" pitchFamily="18" charset="0"/>
              <a:ea typeface="Cambria Math" pitchFamily="18" charset="0"/>
            </a:endParaRPr>
          </a:p>
          <a:p>
            <a:pPr marL="742950" lvl="1" indent="-285750">
              <a:buBlip>
                <a:blip r:embed="rId3"/>
              </a:buBlip>
            </a:pPr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Get </a:t>
            </a:r>
            <a:r>
              <a:rPr lang="en-US" altLang="zh-TW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next two bits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from the current message byte. </a:t>
            </a:r>
            <a:endParaRPr lang="en-US" altLang="zh-TW" sz="2000" dirty="0" smtClean="0">
              <a:latin typeface="Cambria Math" pitchFamily="18" charset="0"/>
              <a:ea typeface="Cambria Math" pitchFamily="18" charset="0"/>
            </a:endParaRPr>
          </a:p>
          <a:p>
            <a:pPr marL="742950" lvl="1" indent="-285750">
              <a:buBlip>
                <a:blip r:embed="rId3"/>
              </a:buBlip>
            </a:pPr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Place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it in the current </a:t>
            </a:r>
            <a:r>
              <a:rPr lang="en-US" altLang="zh-TW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4th and 3rd bit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of the sample. </a:t>
            </a:r>
            <a:endParaRPr lang="en-US" altLang="zh-TW" sz="2000" dirty="0" smtClean="0">
              <a:latin typeface="Cambria Math" pitchFamily="18" charset="0"/>
              <a:ea typeface="Cambria Math" pitchFamily="18" charset="0"/>
            </a:endParaRPr>
          </a:p>
          <a:p>
            <a:pPr marL="742950" lvl="1" indent="-285750">
              <a:buBlip>
                <a:blip r:embed="rId3"/>
              </a:buBlip>
            </a:pPr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Flip </a:t>
            </a:r>
            <a:r>
              <a:rPr lang="en-US" altLang="zh-TW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the rest 2 bits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accordingly. </a:t>
            </a:r>
            <a:endParaRPr lang="en-US" altLang="zh-TW" sz="2000" dirty="0" smtClean="0">
              <a:latin typeface="Cambria Math" pitchFamily="18" charset="0"/>
              <a:ea typeface="Cambria Math" pitchFamily="18" charset="0"/>
            </a:endParaRPr>
          </a:p>
          <a:p>
            <a:pPr marL="742950" lvl="1" indent="-285750">
              <a:buBlip>
                <a:blip r:embed="rId3"/>
              </a:buBlip>
            </a:pPr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Copy </a:t>
            </a:r>
            <a:r>
              <a:rPr lang="en-US" altLang="zh-TW" sz="2000" dirty="0">
                <a:latin typeface="Cambria Math" pitchFamily="18" charset="0"/>
                <a:ea typeface="Cambria Math" pitchFamily="18" charset="0"/>
              </a:rPr>
              <a:t>the rest of the wave </a:t>
            </a:r>
            <a:r>
              <a:rPr lang="en-US" altLang="zh-TW" sz="2000" dirty="0" smtClean="0">
                <a:latin typeface="Cambria Math" pitchFamily="18" charset="0"/>
                <a:ea typeface="Cambria Math" pitchFamily="18" charset="0"/>
              </a:rPr>
              <a:t>without changes.</a:t>
            </a:r>
            <a:endParaRPr lang="zh-TW" altLang="en-US" sz="2000" dirty="0">
              <a:latin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8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02915"/>
          </a:xfrm>
        </p:spPr>
        <p:txBody>
          <a:bodyPr/>
          <a:lstStyle/>
          <a:p>
            <a:r>
              <a:rPr lang="en-US" altLang="zh-TW" sz="2800" dirty="0"/>
              <a:t>Proposed LSB Technique with 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Increased Capacity(2/2)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47419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8208912" cy="4139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9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US" altLang="zh-TW" sz="3200" dirty="0"/>
              <a:t>Experimental Details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47419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35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US" altLang="zh-TW" sz="3200" dirty="0"/>
              <a:t>Results and </a:t>
            </a:r>
            <a:r>
              <a:rPr lang="en-US" altLang="zh-TW" sz="3200" dirty="0" smtClean="0"/>
              <a:t>Analysis(1/2)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26748"/>
            <a:ext cx="5904656" cy="530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77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/>
              <a:t>Results and </a:t>
            </a:r>
            <a:r>
              <a:rPr lang="en-US" altLang="zh-TW" sz="3200" dirty="0" smtClean="0"/>
              <a:t>Analysis(2/2</a:t>
            </a:r>
            <a:r>
              <a:rPr lang="en-US" altLang="zh-TW" sz="3200" dirty="0"/>
              <a:t>)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6" y="1376772"/>
            <a:ext cx="444828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33" y="1484784"/>
            <a:ext cx="4545055" cy="385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09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佈景主題2">
  <a:themeElements>
    <a:clrScheme name="簡報6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簡報6">
      <a:majorFont>
        <a:latin typeface="Garamond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簡報6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6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6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投影片設計範本">
  <a:themeElements>
    <a:clrScheme name="投影片設計範本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投影片設計範本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投影片設計範本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投影片設計範本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投影片設計範本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佈景主題2</Template>
  <TotalTime>58</TotalTime>
  <Words>502</Words>
  <Application>Microsoft Office PowerPoint</Application>
  <PresentationFormat>如螢幕大小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3</vt:i4>
      </vt:variant>
      <vt:variant>
        <vt:lpstr>投影片標題</vt:lpstr>
      </vt:variant>
      <vt:variant>
        <vt:i4>13</vt:i4>
      </vt:variant>
    </vt:vector>
  </HeadingPairs>
  <TitlesOfParts>
    <vt:vector size="16" baseType="lpstr">
      <vt:lpstr>佈景主題2</vt:lpstr>
      <vt:lpstr>投影片設計範本</vt:lpstr>
      <vt:lpstr>1_投影片設計範本</vt:lpstr>
      <vt:lpstr>Audio Steganography Using LSB Encoding Technique with Increased Capacity and  Bit Error Rate Optimization CCSEIT ‘ 12                                   October 2012 Sangita Roy, Jyotirmayee Parida, Avinash Kumar Singh, Ashok Singh Sairam</vt:lpstr>
      <vt:lpstr>Outline</vt:lpstr>
      <vt:lpstr>Introduction </vt:lpstr>
      <vt:lpstr>LSB Encoding (1/2) </vt:lpstr>
      <vt:lpstr>LSB Encoding(2/2) Proposed LSB Technique with Increased Capacity(1/2) </vt:lpstr>
      <vt:lpstr>Proposed LSB Technique with  Increased Capacity(2/2) </vt:lpstr>
      <vt:lpstr>Experimental Details</vt:lpstr>
      <vt:lpstr>Results and Analysis(1/2)</vt:lpstr>
      <vt:lpstr>Results and Analysis(2/2)</vt:lpstr>
      <vt:lpstr>Conclusion</vt:lpstr>
      <vt:lpstr>Reference</vt:lpstr>
      <vt:lpstr>Reference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Steganography Using LSB Encoding Technique with Increased Capacity and  Bit Error Rate Optimization CCSEIT ‘ 12                                   October 2012 Sangita Roy, Jyotirmayee Parida, Avinash Kumar Singh, Ashok Singh Sairam</dc:title>
  <dc:creator>Lily</dc:creator>
  <cp:lastModifiedBy>Lily</cp:lastModifiedBy>
  <cp:revision>8</cp:revision>
  <dcterms:created xsi:type="dcterms:W3CDTF">2013-12-08T17:38:55Z</dcterms:created>
  <dcterms:modified xsi:type="dcterms:W3CDTF">2013-12-09T05:48:08Z</dcterms:modified>
</cp:coreProperties>
</file>