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3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F3966-6F19-4A2B-8E74-F1649CF8A4E4}" type="datetimeFigureOut">
              <a:rPr lang="zh-TW" altLang="en-US" smtClean="0"/>
              <a:t>2013/12/16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FB6931-2F3F-4D7D-B748-7B3C7D6DFA3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AA65-7230-4A67-80E5-5B89D3BF64F1}" type="datetime1">
              <a:rPr lang="zh-TW" altLang="en-US" smtClean="0"/>
              <a:t>2013/12/16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724E-024C-4951-9718-4ECA5C1F19C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0E070-933A-4A7C-80B4-61B209E55336}" type="datetime1">
              <a:rPr lang="zh-TW" altLang="en-US" smtClean="0"/>
              <a:t>2013/12/16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724E-024C-4951-9718-4ECA5C1F19C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B9856-5B02-4E88-808B-AAEAC5003CD6}" type="datetime1">
              <a:rPr lang="zh-TW" altLang="en-US" smtClean="0"/>
              <a:t>2013/12/16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724E-024C-4951-9718-4ECA5C1F19C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64D1-5BF3-4E09-B905-4308AC5299A3}" type="datetime1">
              <a:rPr lang="zh-TW" altLang="en-US" smtClean="0"/>
              <a:t>2013/12/16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724E-024C-4951-9718-4ECA5C1F19C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CEE7-D123-4E6B-B3E3-43FB9419E8E9}" type="datetime1">
              <a:rPr lang="zh-TW" altLang="en-US" smtClean="0"/>
              <a:t>2013/12/16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724E-024C-4951-9718-4ECA5C1F19C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99E79-83F3-4BCB-986E-FE274F2442E4}" type="datetime1">
              <a:rPr lang="zh-TW" altLang="en-US" smtClean="0"/>
              <a:t>2013/12/16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724E-024C-4951-9718-4ECA5C1F19C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7EEDC-A439-414E-9097-EF854BD3A4BC}" type="datetime1">
              <a:rPr lang="zh-TW" altLang="en-US" smtClean="0"/>
              <a:t>2013/12/16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724E-024C-4951-9718-4ECA5C1F19C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6DC31-B54B-4D78-B093-0FD55E54F40F}" type="datetime1">
              <a:rPr lang="zh-TW" altLang="en-US" smtClean="0"/>
              <a:t>2013/12/16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724E-024C-4951-9718-4ECA5C1F19C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AA347-C112-4363-BC66-E0E5E1058B06}" type="datetime1">
              <a:rPr lang="zh-TW" altLang="en-US" smtClean="0"/>
              <a:t>2013/12/16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724E-024C-4951-9718-4ECA5C1F19C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0D0D6-80EB-4892-BE3B-28A497736D04}" type="datetime1">
              <a:rPr lang="zh-TW" altLang="en-US" smtClean="0"/>
              <a:t>2013/12/16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724E-024C-4951-9718-4ECA5C1F19C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F2ADE-454D-431D-8D00-68B2A6AB868C}" type="datetime1">
              <a:rPr lang="zh-TW" altLang="en-US" smtClean="0"/>
              <a:t>2013/12/16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724E-024C-4951-9718-4ECA5C1F19C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2DB11-0A30-433C-87C8-13A0425AE99E}" type="datetime1">
              <a:rPr lang="zh-TW" altLang="en-US" smtClean="0"/>
              <a:t>2013/12/16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1724E-024C-4951-9718-4ECA5C1F19C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ms12.voip.edu.tw/~ddp509/file/Spread_Spectrum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b="1" dirty="0"/>
              <a:t>Spread Spectrum Audio </a:t>
            </a:r>
            <a:r>
              <a:rPr lang="en-US" altLang="zh-TW" b="1" dirty="0" err="1"/>
              <a:t>Steganography</a:t>
            </a:r>
            <a:r>
              <a:rPr lang="en-US" altLang="zh-TW" b="1" dirty="0"/>
              <a:t> using Sub-band Phase Shifting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724E-024C-4951-9718-4ECA5C1F19C1}" type="slidenum">
              <a:rPr lang="zh-TW" altLang="en-US" smtClean="0"/>
              <a:t>1</a:t>
            </a:fld>
            <a:endParaRPr lang="zh-TW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44562"/>
          </a:xfrm>
        </p:spPr>
        <p:txBody>
          <a:bodyPr/>
          <a:lstStyle/>
          <a:p>
            <a:r>
              <a:rPr lang="en-US" altLang="zh-TW" dirty="0"/>
              <a:t>Correlations in each </a:t>
            </a:r>
            <a:r>
              <a:rPr lang="en-US" altLang="zh-TW" dirty="0" smtClean="0"/>
              <a:t>sub-band</a:t>
            </a:r>
            <a:endParaRPr lang="zh-TW" altLang="en-US" dirty="0"/>
          </a:p>
        </p:txBody>
      </p:sp>
      <p:pic>
        <p:nvPicPr>
          <p:cNvPr id="5" name="內容版面配置區 4" descr="6363636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19200" y="2667000"/>
            <a:ext cx="5943600" cy="4041648"/>
          </a:xfr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724E-024C-4951-9718-4ECA5C1F19C1}" type="slidenum">
              <a:rPr lang="zh-TW" altLang="en-US" smtClean="0"/>
              <a:t>10</a:t>
            </a:fld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609600" y="1371600"/>
            <a:ext cx="601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figure </a:t>
            </a:r>
            <a:r>
              <a:rPr lang="en-US" altLang="zh-TW" sz="2400" dirty="0"/>
              <a:t>shows the correlations in each sub-band</a:t>
            </a:r>
          </a:p>
          <a:p>
            <a:r>
              <a:rPr lang="en-US" altLang="zh-TW" sz="2400" dirty="0"/>
              <a:t>separated by 1kHz bandwidth.</a:t>
            </a:r>
            <a:endParaRPr lang="zh-TW" alt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Subjective Quality Testing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(1) Data embedded audio without the phase shifting.</a:t>
            </a:r>
          </a:p>
          <a:p>
            <a:r>
              <a:rPr lang="en-US" altLang="zh-TW" dirty="0"/>
              <a:t>(2) Data embedded audio with the phase shifting.</a:t>
            </a:r>
          </a:p>
          <a:p>
            <a:r>
              <a:rPr lang="en-US" altLang="zh-TW" dirty="0"/>
              <a:t>(3) Bandwidth limited original audio to 7kHz.</a:t>
            </a:r>
          </a:p>
          <a:p>
            <a:r>
              <a:rPr lang="en-US" altLang="zh-TW" dirty="0"/>
              <a:t>(4) Bandwidth limited original audio to 3.5kHz.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724E-024C-4951-9718-4ECA5C1F19C1}" type="slidenum">
              <a:rPr lang="zh-TW" altLang="en-US" smtClean="0"/>
              <a:t>11</a:t>
            </a:fld>
            <a:endParaRPr lang="zh-TW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 descr="181818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00200" y="2858064"/>
            <a:ext cx="5638800" cy="3999936"/>
          </a:xfr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724E-024C-4951-9718-4ECA5C1F19C1}" type="slidenum">
              <a:rPr lang="zh-TW" altLang="en-US" smtClean="0"/>
              <a:t>12</a:t>
            </a:fld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1371600" y="304800"/>
            <a:ext cx="7010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For the case of (1) and (2), the testing is made </a:t>
            </a:r>
            <a:r>
              <a:rPr lang="en-US" altLang="zh-TW" sz="2400" dirty="0" smtClean="0"/>
              <a:t>by setting </a:t>
            </a:r>
            <a:r>
              <a:rPr lang="en-US" altLang="zh-TW" sz="2400" dirty="0"/>
              <a:t>the NMR (Noise Masking Ratio</a:t>
            </a:r>
            <a:r>
              <a:rPr lang="en-US" altLang="zh-TW" sz="2400" dirty="0" smtClean="0"/>
              <a:t>)</a:t>
            </a:r>
          </a:p>
          <a:p>
            <a:r>
              <a:rPr lang="en-US" altLang="zh-TW" sz="2400" dirty="0"/>
              <a:t>In the case of (3) and (4), since the spread data</a:t>
            </a:r>
          </a:p>
          <a:p>
            <a:r>
              <a:rPr lang="en-US" altLang="zh-TW" sz="2400" dirty="0"/>
              <a:t>signal is not embedded, the scores were respectively 1</a:t>
            </a:r>
          </a:p>
          <a:p>
            <a:r>
              <a:rPr lang="en-US" altLang="zh-TW" sz="2400" dirty="0"/>
              <a:t>and 2 regardless of the NRM.</a:t>
            </a:r>
            <a:endParaRPr lang="zh-TW" alt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US" altLang="zh-TW" dirty="0"/>
              <a:t>Comparing (1) and (2</a:t>
            </a:r>
            <a:r>
              <a:rPr lang="en-US" altLang="zh-TW" dirty="0" smtClean="0"/>
              <a:t>), because </a:t>
            </a:r>
            <a:r>
              <a:rPr lang="en-US" altLang="zh-TW" dirty="0"/>
              <a:t>of the phase shifting, the quality of (2) is (</a:t>
            </a:r>
            <a:r>
              <a:rPr lang="en-US" altLang="zh-TW" dirty="0" smtClean="0"/>
              <a:t>1) lower </a:t>
            </a:r>
            <a:r>
              <a:rPr lang="en-US" altLang="zh-TW" dirty="0"/>
              <a:t>than that of (1) at every NMR. The </a:t>
            </a:r>
            <a:r>
              <a:rPr lang="en-US" altLang="zh-TW" dirty="0" smtClean="0"/>
              <a:t>quality difference </a:t>
            </a:r>
            <a:r>
              <a:rPr lang="en-US" altLang="zh-TW" dirty="0"/>
              <a:t>is almost equal to the degradation of +</a:t>
            </a:r>
            <a:r>
              <a:rPr lang="en-US" altLang="zh-TW" dirty="0" smtClean="0"/>
              <a:t>3dB NRM</a:t>
            </a:r>
            <a:r>
              <a:rPr lang="en-US" altLang="zh-TW" dirty="0"/>
              <a:t>. Therefore, if (2) has higher noise tolerance </a:t>
            </a:r>
            <a:r>
              <a:rPr lang="en-US" altLang="zh-TW" dirty="0" smtClean="0"/>
              <a:t>than +3dB </a:t>
            </a:r>
            <a:r>
              <a:rPr lang="en-US" altLang="zh-TW" dirty="0"/>
              <a:t>of (1), (2) has better performance in total.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724E-024C-4951-9718-4ECA5C1F19C1}" type="slidenum">
              <a:rPr lang="zh-TW" altLang="en-US" smtClean="0"/>
              <a:t>13</a:t>
            </a:fld>
            <a:endParaRPr lang="zh-TW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 smtClean="0"/>
              <a:t>Conclusions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This paper proposes the sub-band phase shifting as </a:t>
            </a:r>
            <a:r>
              <a:rPr lang="en-US" altLang="zh-TW" dirty="0" smtClean="0"/>
              <a:t>a method </a:t>
            </a:r>
            <a:r>
              <a:rPr lang="en-US" altLang="zh-TW" dirty="0"/>
              <a:t>of processing the original audio signal so </a:t>
            </a:r>
            <a:r>
              <a:rPr lang="en-US" altLang="zh-TW" dirty="0" smtClean="0"/>
              <a:t>that the </a:t>
            </a:r>
            <a:r>
              <a:rPr lang="en-US" altLang="zh-TW" dirty="0"/>
              <a:t>data signal can be easily retrieved at the receiver.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724E-024C-4951-9718-4ECA5C1F19C1}" type="slidenum">
              <a:rPr lang="zh-TW" altLang="en-US" smtClean="0"/>
              <a:t>14</a:t>
            </a:fld>
            <a:endParaRPr lang="zh-TW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dirty="0" smtClean="0"/>
              <a:t>Reference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Spread Spectrum Audio </a:t>
            </a:r>
            <a:r>
              <a:rPr lang="en-US" altLang="zh-TW" dirty="0" err="1" smtClean="0">
                <a:hlinkClick r:id="rId2"/>
              </a:rPr>
              <a:t>Steganography</a:t>
            </a:r>
            <a:r>
              <a:rPr lang="en-US" altLang="zh-TW" dirty="0" smtClean="0">
                <a:hlinkClick r:id="rId2"/>
              </a:rPr>
              <a:t> using Sub-band Phase Shifting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724E-024C-4951-9718-4ECA5C1F19C1}" type="slidenum">
              <a:rPr lang="zh-TW" altLang="en-US" smtClean="0"/>
              <a:t>15</a:t>
            </a:fld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/>
              <a:t>Spread Spectrum Audio </a:t>
            </a:r>
            <a:r>
              <a:rPr lang="en-US" altLang="zh-TW" b="1" dirty="0" err="1" smtClean="0"/>
              <a:t>Steganography</a:t>
            </a:r>
            <a:endParaRPr lang="en-US" altLang="zh-TW" b="1" dirty="0" smtClean="0"/>
          </a:p>
          <a:p>
            <a:r>
              <a:rPr lang="en-US" altLang="zh-TW" b="1" dirty="0"/>
              <a:t>Sub-Band Phase </a:t>
            </a:r>
            <a:r>
              <a:rPr lang="en-US" altLang="zh-TW" b="1" dirty="0" smtClean="0"/>
              <a:t>Shifting</a:t>
            </a:r>
          </a:p>
          <a:p>
            <a:r>
              <a:rPr lang="en-US" altLang="zh-TW" b="1" dirty="0"/>
              <a:t>Subjective Quality </a:t>
            </a:r>
            <a:r>
              <a:rPr lang="en-US" altLang="zh-TW" b="1" dirty="0" smtClean="0"/>
              <a:t>Testing</a:t>
            </a:r>
          </a:p>
          <a:p>
            <a:r>
              <a:rPr lang="en-US" altLang="zh-TW" b="1" dirty="0" smtClean="0"/>
              <a:t>Conclusions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724E-024C-4951-9718-4ECA5C1F19C1}" type="slidenum">
              <a:rPr lang="zh-TW" altLang="en-US" smtClean="0"/>
              <a:t>2</a:t>
            </a:fld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b="1" dirty="0" smtClean="0"/>
              <a:t>Spread Spectrum Audio </a:t>
            </a:r>
            <a:r>
              <a:rPr lang="en-US" altLang="zh-TW" b="1" dirty="0" err="1" smtClean="0"/>
              <a:t>Steganography</a:t>
            </a:r>
            <a:endParaRPr lang="zh-TW" altLang="en-US" dirty="0"/>
          </a:p>
        </p:txBody>
      </p:sp>
      <p:pic>
        <p:nvPicPr>
          <p:cNvPr id="5" name="內容版面配置區 4" descr="8585858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76400" y="2514600"/>
            <a:ext cx="5562600" cy="4060698"/>
          </a:xfr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724E-024C-4951-9718-4ECA5C1F19C1}" type="slidenum">
              <a:rPr lang="zh-TW" altLang="en-US" smtClean="0"/>
              <a:t>3</a:t>
            </a:fld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1143000" y="1524000"/>
            <a:ext cx="624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Calculates </a:t>
            </a:r>
            <a:r>
              <a:rPr lang="en-US" altLang="zh-TW" sz="2400" dirty="0"/>
              <a:t>the </a:t>
            </a:r>
            <a:r>
              <a:rPr lang="en-US" altLang="zh-TW" sz="2400" dirty="0" smtClean="0"/>
              <a:t>frequency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masking </a:t>
            </a:r>
            <a:r>
              <a:rPr lang="en-US" altLang="zh-TW" sz="2400" dirty="0"/>
              <a:t>threshold using psycho acoustic model</a:t>
            </a:r>
            <a:endParaRPr lang="zh-TW" alt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b="1" dirty="0" smtClean="0"/>
              <a:t/>
            </a:r>
            <a:br>
              <a:rPr lang="en-US" altLang="zh-TW" b="1" dirty="0" smtClean="0"/>
            </a:b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724E-024C-4951-9718-4ECA5C1F19C1}" type="slidenum">
              <a:rPr lang="zh-TW" altLang="en-US" smtClean="0"/>
              <a:t>4</a:t>
            </a:fld>
            <a:endParaRPr lang="zh-TW" altLang="en-US"/>
          </a:p>
        </p:txBody>
      </p:sp>
      <p:pic>
        <p:nvPicPr>
          <p:cNvPr id="9" name="內容版面配置區 8" descr="41414141414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19200" y="3581400"/>
            <a:ext cx="6734014" cy="2514600"/>
          </a:xfrm>
        </p:spPr>
      </p:pic>
      <p:sp>
        <p:nvSpPr>
          <p:cNvPr id="11" name="文字方塊 10"/>
          <p:cNvSpPr txBox="1"/>
          <p:nvPr/>
        </p:nvSpPr>
        <p:spPr>
          <a:xfrm>
            <a:off x="838200" y="990600"/>
            <a:ext cx="7772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 smtClean="0"/>
              <a:t>Spread Spectrum:</a:t>
            </a:r>
            <a:r>
              <a:rPr lang="en-US" altLang="zh-TW" sz="2800" dirty="0" smtClean="0">
                <a:solidFill>
                  <a:srgbClr val="CFF5FD"/>
                </a:solidFill>
                <a:latin typeface="Arial" charset="0"/>
                <a:ea typeface="新細明體" charset="-120"/>
              </a:rPr>
              <a:t> </a:t>
            </a:r>
            <a:r>
              <a:rPr lang="en-US" altLang="zh-TW" sz="2800" dirty="0" smtClean="0">
                <a:latin typeface="Arial" charset="0"/>
                <a:ea typeface="新細明體" charset="-120"/>
              </a:rPr>
              <a:t>Data sent using spread spectrum is intentionally spread over a wide frequency range</a:t>
            </a:r>
            <a:endParaRPr lang="zh-TW" alt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M-sequence code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M-sequence codes have </a:t>
            </a:r>
            <a:r>
              <a:rPr lang="en-US" altLang="zh-TW" dirty="0" smtClean="0"/>
              <a:t>good</a:t>
            </a:r>
            <a:r>
              <a:rPr lang="zh-TW" altLang="en-US" dirty="0" smtClean="0"/>
              <a:t> </a:t>
            </a:r>
            <a:r>
              <a:rPr lang="en-US" altLang="zh-TW" dirty="0" smtClean="0"/>
              <a:t>autocorrelation </a:t>
            </a:r>
            <a:r>
              <a:rPr lang="en-US" altLang="zh-TW" dirty="0"/>
              <a:t>properties where the </a:t>
            </a:r>
            <a:r>
              <a:rPr lang="en-US" altLang="zh-TW" dirty="0" smtClean="0"/>
              <a:t>autocorrelation</a:t>
            </a:r>
            <a:r>
              <a:rPr lang="zh-TW" altLang="en-US" dirty="0" smtClean="0"/>
              <a:t> </a:t>
            </a:r>
            <a:r>
              <a:rPr lang="en-US" altLang="zh-TW" dirty="0" smtClean="0"/>
              <a:t>function </a:t>
            </a:r>
            <a:r>
              <a:rPr lang="en-US" altLang="zh-TW" dirty="0"/>
              <a:t>has peaks equal to 1 at 0, N, 2N</a:t>
            </a:r>
            <a:r>
              <a:rPr lang="en-US" altLang="zh-TW" dirty="0" smtClean="0"/>
              <a:t>…</a:t>
            </a:r>
            <a:r>
              <a:rPr lang="zh-TW" altLang="en-US" dirty="0" smtClean="0"/>
              <a:t> </a:t>
            </a:r>
            <a:r>
              <a:rPr lang="en-US" altLang="zh-TW" dirty="0" smtClean="0"/>
              <a:t>(</a:t>
            </a:r>
            <a:r>
              <a:rPr lang="en-US" altLang="zh-TW" dirty="0"/>
              <a:t>approximately 1/N elsewhere). Because of </a:t>
            </a:r>
            <a:r>
              <a:rPr lang="en-US" altLang="zh-TW" dirty="0" smtClean="0"/>
              <a:t>these</a:t>
            </a:r>
            <a:r>
              <a:rPr lang="zh-TW" altLang="en-US" dirty="0" smtClean="0"/>
              <a:t> </a:t>
            </a:r>
            <a:r>
              <a:rPr lang="en-US" altLang="zh-TW" dirty="0" smtClean="0"/>
              <a:t>periodic </a:t>
            </a:r>
            <a:r>
              <a:rPr lang="en-US" altLang="zh-TW" dirty="0"/>
              <a:t>peaks, the M-sequence code is </a:t>
            </a:r>
            <a:r>
              <a:rPr lang="en-US" altLang="zh-TW" dirty="0" smtClean="0"/>
              <a:t>self-clocking,</a:t>
            </a:r>
            <a:r>
              <a:rPr lang="zh-TW" altLang="en-US" dirty="0" smtClean="0"/>
              <a:t> </a:t>
            </a:r>
            <a:r>
              <a:rPr lang="en-US" altLang="zh-TW" dirty="0" smtClean="0"/>
              <a:t>so the</a:t>
            </a:r>
            <a:r>
              <a:rPr lang="zh-TW" altLang="en-US" dirty="0" smtClean="0"/>
              <a:t> </a:t>
            </a:r>
            <a:r>
              <a:rPr lang="en-US" altLang="zh-TW" dirty="0" smtClean="0"/>
              <a:t>receiver </a:t>
            </a:r>
            <a:r>
              <a:rPr lang="en-US" altLang="zh-TW" dirty="0"/>
              <a:t>can easily synchronize the data </a:t>
            </a:r>
            <a:r>
              <a:rPr lang="en-US" altLang="zh-TW" dirty="0" smtClean="0"/>
              <a:t>frame</a:t>
            </a:r>
            <a:r>
              <a:rPr lang="zh-TW" altLang="en-US" dirty="0" smtClean="0"/>
              <a:t> </a:t>
            </a:r>
            <a:r>
              <a:rPr lang="en-US" altLang="zh-TW" dirty="0" smtClean="0"/>
              <a:t>and </a:t>
            </a:r>
            <a:r>
              <a:rPr lang="en-US" altLang="zh-TW" dirty="0"/>
              <a:t>retrieve the embedded data by de-spreading </a:t>
            </a:r>
            <a:r>
              <a:rPr lang="en-US" altLang="zh-TW" dirty="0" smtClean="0"/>
              <a:t>with</a:t>
            </a:r>
            <a:r>
              <a:rPr lang="zh-TW" altLang="en-US" dirty="0" smtClean="0"/>
              <a:t> </a:t>
            </a:r>
            <a:r>
              <a:rPr lang="en-US" altLang="zh-TW" dirty="0" smtClean="0"/>
              <a:t>the </a:t>
            </a:r>
            <a:r>
              <a:rPr lang="en-US" altLang="zh-TW" dirty="0"/>
              <a:t>same M-sequence code.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724E-024C-4951-9718-4ECA5C1F19C1}" type="slidenum">
              <a:rPr lang="zh-TW" altLang="en-US" smtClean="0"/>
              <a:t>5</a:t>
            </a:fld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 descr="77272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00200" y="2362200"/>
            <a:ext cx="5791200" cy="4250683"/>
          </a:xfr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724E-024C-4951-9718-4ECA5C1F19C1}" type="slidenum">
              <a:rPr lang="zh-TW" altLang="en-US" smtClean="0"/>
              <a:t>6</a:t>
            </a:fld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1676400" y="762000"/>
            <a:ext cx="5486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/>
              <a:t>The spectrum is almost flat in the wide </a:t>
            </a:r>
            <a:r>
              <a:rPr lang="en-US" altLang="zh-TW" sz="3200" dirty="0" smtClean="0"/>
              <a:t>frequency</a:t>
            </a:r>
            <a:r>
              <a:rPr lang="zh-TW" altLang="en-US" sz="3200" dirty="0" smtClean="0"/>
              <a:t> </a:t>
            </a:r>
            <a:r>
              <a:rPr lang="en-US" altLang="zh-TW" sz="3200" dirty="0" smtClean="0"/>
              <a:t>range</a:t>
            </a:r>
            <a:r>
              <a:rPr lang="en-US" altLang="zh-TW" sz="3200" dirty="0"/>
              <a:t>.</a:t>
            </a:r>
            <a:endParaRPr lang="zh-TW" altLang="en-US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3400" y="609600"/>
            <a:ext cx="8229600" cy="1600199"/>
          </a:xfrm>
        </p:spPr>
        <p:txBody>
          <a:bodyPr/>
          <a:lstStyle/>
          <a:p>
            <a:r>
              <a:rPr lang="en-US" altLang="zh-TW" dirty="0"/>
              <a:t>Then the output signal is power-adjusted below </a:t>
            </a:r>
            <a:r>
              <a:rPr lang="en-US" altLang="zh-TW" dirty="0" smtClean="0"/>
              <a:t>the</a:t>
            </a:r>
            <a:r>
              <a:rPr lang="zh-TW" altLang="en-US" dirty="0" smtClean="0"/>
              <a:t> </a:t>
            </a:r>
            <a:r>
              <a:rPr lang="en-US" altLang="zh-TW" dirty="0" smtClean="0"/>
              <a:t>masking </a:t>
            </a:r>
            <a:r>
              <a:rPr lang="en-US" altLang="zh-TW" dirty="0"/>
              <a:t>threshold and added to the original audio.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724E-024C-4951-9718-4ECA5C1F19C1}" type="slidenum">
              <a:rPr lang="zh-TW" altLang="en-US" smtClean="0"/>
              <a:t>7</a:t>
            </a:fld>
            <a:endParaRPr lang="zh-TW" altLang="en-US"/>
          </a:p>
        </p:txBody>
      </p:sp>
      <p:pic>
        <p:nvPicPr>
          <p:cNvPr id="6" name="圖片 5" descr="4343434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2362200"/>
            <a:ext cx="6096000" cy="449258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 smtClean="0"/>
              <a:t>Sub-Band Phase Shifting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TW" dirty="0" smtClean="0"/>
              <a:t>    High </a:t>
            </a:r>
            <a:r>
              <a:rPr lang="en-US" altLang="zh-TW" dirty="0"/>
              <a:t>spreading rates </a:t>
            </a:r>
            <a:r>
              <a:rPr lang="en-US" altLang="zh-TW" dirty="0" smtClean="0"/>
              <a:t>take</a:t>
            </a:r>
            <a:r>
              <a:rPr lang="zh-TW" altLang="en-US" dirty="0" smtClean="0"/>
              <a:t> </a:t>
            </a:r>
            <a:r>
              <a:rPr lang="en-US" altLang="zh-TW" dirty="0" smtClean="0"/>
              <a:t>long </a:t>
            </a:r>
            <a:r>
              <a:rPr lang="en-US" altLang="zh-TW" dirty="0"/>
              <a:t>time to send 1 bit information, so the </a:t>
            </a:r>
            <a:r>
              <a:rPr lang="en-US" altLang="zh-TW" dirty="0" smtClean="0"/>
              <a:t>data</a:t>
            </a:r>
            <a:r>
              <a:rPr lang="zh-TW" altLang="en-US" dirty="0" smtClean="0"/>
              <a:t> </a:t>
            </a:r>
            <a:r>
              <a:rPr lang="en-US" altLang="zh-TW" dirty="0" smtClean="0"/>
              <a:t>transmission </a:t>
            </a:r>
            <a:r>
              <a:rPr lang="en-US" altLang="zh-TW" dirty="0"/>
              <a:t>speed decreases. Therefore, in order </a:t>
            </a:r>
            <a:r>
              <a:rPr lang="en-US" altLang="zh-TW" dirty="0" smtClean="0"/>
              <a:t>to</a:t>
            </a:r>
            <a:r>
              <a:rPr lang="zh-TW" altLang="en-US" dirty="0" smtClean="0"/>
              <a:t> </a:t>
            </a:r>
            <a:r>
              <a:rPr lang="en-US" altLang="zh-TW" dirty="0" smtClean="0"/>
              <a:t>improve </a:t>
            </a:r>
            <a:r>
              <a:rPr lang="en-US" altLang="zh-TW" dirty="0"/>
              <a:t>the performance, the encoding method with </a:t>
            </a:r>
            <a:r>
              <a:rPr lang="en-US" altLang="zh-TW" dirty="0" smtClean="0"/>
              <a:t>a</a:t>
            </a:r>
            <a:r>
              <a:rPr lang="zh-TW" altLang="en-US" dirty="0" smtClean="0"/>
              <a:t> </a:t>
            </a:r>
            <a:r>
              <a:rPr lang="en-US" altLang="zh-TW" dirty="0" smtClean="0"/>
              <a:t>low </a:t>
            </a:r>
            <a:r>
              <a:rPr lang="en-US" altLang="zh-TW" dirty="0"/>
              <a:t>spreading rate has to provide the good </a:t>
            </a:r>
            <a:r>
              <a:rPr lang="zh-TW" altLang="en-US" dirty="0" smtClean="0"/>
              <a:t> </a:t>
            </a:r>
            <a:r>
              <a:rPr lang="en-US" altLang="zh-TW" dirty="0" smtClean="0"/>
              <a:t>robustness of </a:t>
            </a:r>
            <a:r>
              <a:rPr lang="en-US" altLang="zh-TW" dirty="0"/>
              <a:t>the embedded information.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724E-024C-4951-9718-4ECA5C1F19C1}" type="slidenum">
              <a:rPr lang="zh-TW" altLang="en-US" smtClean="0"/>
              <a:t>8</a:t>
            </a:fld>
            <a:endParaRPr lang="zh-TW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1724E-024C-4951-9718-4ECA5C1F19C1}" type="slidenum">
              <a:rPr lang="zh-TW" altLang="en-US" smtClean="0"/>
              <a:t>9</a:t>
            </a:fld>
            <a:endParaRPr lang="zh-TW" altLang="en-US"/>
          </a:p>
        </p:txBody>
      </p:sp>
      <p:pic>
        <p:nvPicPr>
          <p:cNvPr id="7" name="內容版面配置區 6" descr="73736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19200" y="3962400"/>
            <a:ext cx="6417839" cy="2286000"/>
          </a:xfrm>
        </p:spPr>
      </p:pic>
      <p:sp>
        <p:nvSpPr>
          <p:cNvPr id="8" name="文字方塊 7"/>
          <p:cNvSpPr txBox="1"/>
          <p:nvPr/>
        </p:nvSpPr>
        <p:spPr>
          <a:xfrm>
            <a:off x="914400" y="762000"/>
            <a:ext cx="6705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In the case </a:t>
            </a:r>
            <a:r>
              <a:rPr lang="en-US" altLang="zh-TW" sz="2400" dirty="0" smtClean="0"/>
              <a:t>that the </a:t>
            </a:r>
            <a:r>
              <a:rPr lang="en-US" altLang="zh-TW" sz="2400" dirty="0"/>
              <a:t>spreading rate is 511, 1 bit data can be </a:t>
            </a:r>
            <a:r>
              <a:rPr lang="en-US" altLang="zh-TW" sz="2400" dirty="0" smtClean="0"/>
              <a:t>embedded in </a:t>
            </a:r>
            <a:r>
              <a:rPr lang="en-US" altLang="zh-TW" sz="2400" dirty="0"/>
              <a:t>a frame of 1022 samples, and the transmission </a:t>
            </a:r>
            <a:r>
              <a:rPr lang="en-US" altLang="zh-TW" sz="2400" dirty="0" smtClean="0"/>
              <a:t>speed is </a:t>
            </a:r>
            <a:r>
              <a:rPr lang="en-US" altLang="zh-TW" sz="2400" dirty="0"/>
              <a:t>approximately 40bps</a:t>
            </a:r>
            <a:r>
              <a:rPr lang="en-US" altLang="zh-TW" sz="2400" dirty="0" smtClean="0"/>
              <a:t>.</a:t>
            </a:r>
            <a:r>
              <a:rPr lang="en-US" altLang="zh-TW" sz="2400" dirty="0"/>
              <a:t> The coding rate of the error correcting </a:t>
            </a:r>
            <a:r>
              <a:rPr lang="en-US" altLang="zh-TW" sz="2400" dirty="0" smtClean="0"/>
              <a:t>code is </a:t>
            </a:r>
            <a:r>
              <a:rPr lang="en-US" altLang="zh-TW" sz="2400" dirty="0"/>
              <a:t>8.2% to provide the robustness of the </a:t>
            </a:r>
            <a:r>
              <a:rPr lang="en-US" altLang="zh-TW" sz="2400" dirty="0" smtClean="0"/>
              <a:t>embedded information </a:t>
            </a:r>
            <a:r>
              <a:rPr lang="en-US" altLang="zh-TW" sz="2400" dirty="0"/>
              <a:t>against the aerial transmission at a</a:t>
            </a:r>
          </a:p>
          <a:p>
            <a:r>
              <a:rPr lang="en-US" altLang="zh-TW" sz="2400" dirty="0"/>
              <a:t>distance of 1m. Therefore, the effective data</a:t>
            </a:r>
          </a:p>
          <a:p>
            <a:r>
              <a:rPr lang="en-US" altLang="zh-TW" sz="2400" dirty="0"/>
              <a:t>transmission speed becomes 3.3bps.</a:t>
            </a:r>
            <a:endParaRPr lang="zh-TW" alt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507</Words>
  <Application>Microsoft Office PowerPoint</Application>
  <PresentationFormat>如螢幕大小 (4:3)</PresentationFormat>
  <Paragraphs>51</Paragraphs>
  <Slides>15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Office 佈景主題</vt:lpstr>
      <vt:lpstr>Spread Spectrum Audio Steganography using Sub-band Phase Shifting</vt:lpstr>
      <vt:lpstr>outline</vt:lpstr>
      <vt:lpstr>Spread Spectrum Audio Steganography</vt:lpstr>
      <vt:lpstr> </vt:lpstr>
      <vt:lpstr>M-sequence code</vt:lpstr>
      <vt:lpstr>投影片 6</vt:lpstr>
      <vt:lpstr>投影片 7</vt:lpstr>
      <vt:lpstr>Sub-Band Phase Shifting</vt:lpstr>
      <vt:lpstr>投影片 9</vt:lpstr>
      <vt:lpstr>Correlations in each sub-band</vt:lpstr>
      <vt:lpstr>Subjective Quality Testing</vt:lpstr>
      <vt:lpstr>投影片 12</vt:lpstr>
      <vt:lpstr>投影片 13</vt:lpstr>
      <vt:lpstr>Conclusions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Spread Spectrum Audio Steganography using Sub-band Phase Shifting</dc:title>
  <dc:creator>Eric</dc:creator>
  <cp:lastModifiedBy>Eric</cp:lastModifiedBy>
  <cp:revision>5</cp:revision>
  <dcterms:created xsi:type="dcterms:W3CDTF">2013-12-16T12:07:40Z</dcterms:created>
  <dcterms:modified xsi:type="dcterms:W3CDTF">2013-12-16T12:57:13Z</dcterms:modified>
</cp:coreProperties>
</file>