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1" r:id="rId6"/>
    <p:sldId id="264" r:id="rId7"/>
    <p:sldId id="262" r:id="rId8"/>
    <p:sldId id="266" r:id="rId9"/>
    <p:sldId id="263" r:id="rId10"/>
    <p:sldId id="269" r:id="rId11"/>
    <p:sldId id="265" r:id="rId12"/>
    <p:sldId id="267" r:id="rId13"/>
    <p:sldId id="268" r:id="rId1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9" d="100"/>
          <a:sy n="109" d="100"/>
        </p:scale>
        <p:origin x="-167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FA54D3-3BBB-485A-8896-F1110ADCBE64}" type="datetimeFigureOut">
              <a:rPr lang="zh-TW" altLang="en-US" smtClean="0"/>
              <a:pPr/>
              <a:t>2013/12/18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716792-267E-4F54-A854-B07FAE87128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B8AEF1B-87A9-4684-9E2B-8BC3686F22CE}" type="datetime1">
              <a:rPr lang="zh-TW" altLang="en-US" smtClean="0"/>
              <a:pPr/>
              <a:t>2013/12/18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95B542F-B77A-4720-B0D2-EB02CBD2EBAB}" type="datetime1">
              <a:rPr lang="zh-TW" altLang="en-US" smtClean="0"/>
              <a:pPr/>
              <a:t>2013/12/18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AFAB920-69B0-4143-88EE-13D4C58694D3}" type="datetime1">
              <a:rPr lang="zh-TW" altLang="en-US" smtClean="0"/>
              <a:pPr/>
              <a:t>2013/12/18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3A3E601-8CCC-47B4-BCC7-8715D041F24C}" type="datetime1">
              <a:rPr lang="zh-TW" altLang="en-US" smtClean="0"/>
              <a:pPr/>
              <a:t>2013/12/18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F1ED20D6-14BE-4674-A826-610BBAB29C79}" type="datetime1">
              <a:rPr lang="zh-TW" altLang="en-US" smtClean="0"/>
              <a:pPr/>
              <a:t>2013/12/18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428C20FA-5ABA-4CA4-B4F7-742613894A5F}" type="datetime1">
              <a:rPr lang="zh-TW" altLang="en-US" smtClean="0"/>
              <a:pPr/>
              <a:t>2013/12/18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1BB3CB75-6B64-46DC-8ABE-71A930A605D0}" type="datetime1">
              <a:rPr lang="zh-TW" altLang="en-US" smtClean="0"/>
              <a:pPr/>
              <a:t>2013/12/18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4DF6F4DB-0D03-4908-9ED3-7D8D74F3DC1B}" type="datetime1">
              <a:rPr lang="zh-TW" altLang="en-US" smtClean="0"/>
              <a:pPr/>
              <a:t>2013/12/18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C1CF64B-1540-4A6C-8AB9-9BD3262F5452}" type="datetime1">
              <a:rPr lang="zh-TW" altLang="en-US" smtClean="0"/>
              <a:pPr/>
              <a:t>2013/12/18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8B280CC-BC13-4DEC-AD69-F3F27EDAF097}" type="datetime1">
              <a:rPr lang="zh-TW" altLang="en-US" smtClean="0"/>
              <a:pPr/>
              <a:t>2013/12/18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DABE572-2F0A-48CE-A3A8-1C6C022B0692}" type="datetime1">
              <a:rPr lang="zh-TW" altLang="en-US" smtClean="0"/>
              <a:pPr/>
              <a:t>2013/12/18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71FE6-2D2E-46B5-BA77-99D4B287F153}" type="datetime1">
              <a:rPr lang="zh-TW" altLang="en-US" smtClean="0"/>
              <a:pPr/>
              <a:t>2013/12/18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A0BB7-265A-403C-9275-D587AB510ED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42910" y="571480"/>
            <a:ext cx="7772400" cy="1470025"/>
          </a:xfrm>
        </p:spPr>
        <p:txBody>
          <a:bodyPr>
            <a:normAutofit/>
          </a:bodyPr>
          <a:lstStyle/>
          <a:p>
            <a:r>
              <a:rPr lang="en-US" altLang="zh-TW" dirty="0" smtClean="0"/>
              <a:t>Data Transmission Mechanism for Multiple Gateway System</a:t>
            </a:r>
            <a:endParaRPr lang="zh-TW" altLang="en-US" dirty="0"/>
          </a:p>
        </p:txBody>
      </p:sp>
      <p:sp>
        <p:nvSpPr>
          <p:cNvPr id="3" name="副標題 2"/>
          <p:cNvSpPr>
            <a:spLocks noGrp="1"/>
          </p:cNvSpPr>
          <p:nvPr>
            <p:ph type="subTitle" idx="1"/>
          </p:nvPr>
        </p:nvSpPr>
        <p:spPr/>
        <p:txBody>
          <a:bodyPr>
            <a:normAutofit fontScale="85000" lnSpcReduction="10000"/>
          </a:bodyPr>
          <a:lstStyle/>
          <a:p>
            <a:r>
              <a:rPr lang="fi-FI" b="1" dirty="0" smtClean="0"/>
              <a:t>Xuan He, Yuanchen Ma and Mika Mizutani,</a:t>
            </a:r>
            <a:br>
              <a:rPr lang="fi-FI" b="1" dirty="0" smtClean="0"/>
            </a:br>
            <a:r>
              <a:rPr lang="en-US" b="1" dirty="0" smtClean="0"/>
              <a:t>6th International Conference on New Trends in Information Science and Service Science and Data Mining (ISSDM)</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a:t>
            </a:fld>
            <a:endParaRPr lang="zh-TW"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EAR(Energy Aware Routing)</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smtClean="0"/>
              <a:t>EAR provides multiple routing, and occasionally uses suboptimal paths rather than always using the best path. </a:t>
            </a:r>
          </a:p>
          <a:p>
            <a:r>
              <a:rPr lang="en-US" altLang="zh-TW" dirty="0" smtClean="0"/>
              <a:t>This mechanism selects multiple paths between source node and object nodes. </a:t>
            </a:r>
          </a:p>
          <a:p>
            <a:r>
              <a:rPr lang="en-US" altLang="zh-TW" dirty="0" smtClean="0"/>
              <a:t>The selection depends on communication power consumption and the rest energy of nodes situation. Thus every path has a certain rate to be chosen, and the whole network lifetime will be enhanced.</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10</a:t>
            </a:fld>
            <a:endParaRPr lang="zh-TW"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i="1" dirty="0" smtClean="0"/>
              <a:t>Evaluation</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11</a:t>
            </a:fld>
            <a:endParaRPr lang="zh-TW" altLang="en-US"/>
          </a:p>
        </p:txBody>
      </p:sp>
      <p:pic>
        <p:nvPicPr>
          <p:cNvPr id="4098" name="Picture 2"/>
          <p:cNvPicPr>
            <a:picLocks noGrp="1" noChangeAspect="1" noChangeArrowheads="1"/>
          </p:cNvPicPr>
          <p:nvPr>
            <p:ph idx="1"/>
          </p:nvPr>
        </p:nvPicPr>
        <p:blipFill>
          <a:blip r:embed="rId2"/>
          <a:srcRect/>
          <a:stretch>
            <a:fillRect/>
          </a:stretch>
        </p:blipFill>
        <p:spPr bwMode="auto">
          <a:xfrm>
            <a:off x="500034" y="1714488"/>
            <a:ext cx="7945831" cy="4097175"/>
          </a:xfrm>
          <a:prstGeom prst="rect">
            <a:avLst/>
          </a:prstGeom>
          <a:noFill/>
          <a:ln w="9525">
            <a:noFill/>
            <a:miter lim="800000"/>
            <a:headEnd/>
            <a:tailEnd/>
          </a:ln>
          <a:effectLst/>
        </p:spPr>
      </p:pic>
      <p:sp>
        <p:nvSpPr>
          <p:cNvPr id="6" name="矩形 5"/>
          <p:cNvSpPr/>
          <p:nvPr/>
        </p:nvSpPr>
        <p:spPr>
          <a:xfrm>
            <a:off x="3286116" y="6000768"/>
            <a:ext cx="2363019" cy="369332"/>
          </a:xfrm>
          <a:prstGeom prst="rect">
            <a:avLst/>
          </a:prstGeom>
        </p:spPr>
        <p:txBody>
          <a:bodyPr wrap="none">
            <a:spAutoFit/>
          </a:bodyPr>
          <a:lstStyle/>
          <a:p>
            <a:r>
              <a:rPr lang="en-US" altLang="zh-TW" dirty="0" smtClean="0"/>
              <a:t>Active Nodes Numbers</a:t>
            </a:r>
            <a:endParaRPr lang="zh-TW"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p:txBody>
          <a:bodyPr>
            <a:normAutofit/>
          </a:bodyPr>
          <a:lstStyle/>
          <a:p>
            <a:r>
              <a:rPr lang="en-US" altLang="zh-TW" dirty="0" smtClean="0"/>
              <a:t>Using this method, the network power consumption and data delay can be both controlled in a reasonable value, thereby promoting the system working efficiency and saving energy.</a:t>
            </a:r>
          </a:p>
          <a:p>
            <a:r>
              <a:rPr lang="en-US" altLang="zh-TW" dirty="0" smtClean="0"/>
              <a:t>The evaluation result verified the flexible performance of proposed optimized data transmission mechanism.</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12</a:t>
            </a:fld>
            <a:endParaRPr lang="zh-TW"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Route table</a:t>
            </a:r>
            <a:endParaRPr lang="zh-TW" altLang="en-US" dirty="0"/>
          </a:p>
        </p:txBody>
      </p:sp>
      <p:sp>
        <p:nvSpPr>
          <p:cNvPr id="3" name="內容版面配置區 2"/>
          <p:cNvSpPr>
            <a:spLocks noGrp="1"/>
          </p:cNvSpPr>
          <p:nvPr>
            <p:ph idx="1"/>
          </p:nvPr>
        </p:nvSpPr>
        <p:spPr/>
        <p:txBody>
          <a:bodyPr/>
          <a:lstStyle/>
          <a:p>
            <a:r>
              <a:rPr lang="en-US" altLang="zh-TW" dirty="0" smtClean="0"/>
              <a:t>The first level should be normal data without high priority requirements </a:t>
            </a:r>
          </a:p>
          <a:p>
            <a:r>
              <a:rPr lang="en-US" altLang="zh-TW" dirty="0" smtClean="0"/>
              <a:t>The second should be alarm data with higher priority requirements </a:t>
            </a:r>
          </a:p>
          <a:p>
            <a:r>
              <a:rPr lang="en-US" altLang="zh-TW" dirty="0" smtClean="0"/>
              <a:t>The third level can be a supplement level with flexible threshold.</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13</a:t>
            </a:fld>
            <a:endParaRPr lang="zh-TW" alt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p:txBody>
          <a:bodyPr/>
          <a:lstStyle/>
          <a:p>
            <a:r>
              <a:rPr lang="en-US" altLang="zh-TW" dirty="0" smtClean="0"/>
              <a:t>Introduction</a:t>
            </a:r>
          </a:p>
          <a:p>
            <a:r>
              <a:rPr lang="en-US" altLang="zh-TW" dirty="0" smtClean="0"/>
              <a:t>Multiple Gateway System</a:t>
            </a:r>
          </a:p>
          <a:p>
            <a:r>
              <a:rPr lang="en-US" altLang="zh-TW" dirty="0" smtClean="0"/>
              <a:t>Data Transmission Mechanism</a:t>
            </a:r>
          </a:p>
          <a:p>
            <a:r>
              <a:rPr lang="en-US" altLang="zh-TW" i="1" dirty="0" smtClean="0"/>
              <a:t>Evaluation</a:t>
            </a:r>
          </a:p>
          <a:p>
            <a:r>
              <a:rPr lang="en-US" altLang="zh-TW" dirty="0" smtClean="0"/>
              <a:t>Conclusion</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Introduction</a:t>
            </a:r>
          </a:p>
        </p:txBody>
      </p:sp>
      <p:sp>
        <p:nvSpPr>
          <p:cNvPr id="3" name="內容版面配置區 2"/>
          <p:cNvSpPr>
            <a:spLocks noGrp="1"/>
          </p:cNvSpPr>
          <p:nvPr>
            <p:ph idx="1"/>
          </p:nvPr>
        </p:nvSpPr>
        <p:spPr/>
        <p:txBody>
          <a:bodyPr>
            <a:normAutofit/>
          </a:bodyPr>
          <a:lstStyle/>
          <a:p>
            <a:r>
              <a:rPr lang="en-US" altLang="zh-TW" dirty="0" smtClean="0"/>
              <a:t>In various Internet of Things (</a:t>
            </a:r>
            <a:r>
              <a:rPr lang="en-US" altLang="zh-TW" dirty="0" err="1" smtClean="0"/>
              <a:t>IoT</a:t>
            </a:r>
            <a:r>
              <a:rPr lang="en-US" altLang="zh-TW" dirty="0" smtClean="0"/>
              <a:t>) application scenarios, such as environment monitoring, smart city, etc. </a:t>
            </a:r>
          </a:p>
          <a:p>
            <a:r>
              <a:rPr lang="en-US" altLang="zh-TW" dirty="0" smtClean="0"/>
              <a:t>Regular method is that the data will be sent to the gateway, and then to data center or/and control platform. </a:t>
            </a:r>
          </a:p>
          <a:p>
            <a:endParaRPr lang="en-US" altLang="zh-TW" dirty="0" smtClean="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p>
        </p:txBody>
      </p:sp>
      <p:sp>
        <p:nvSpPr>
          <p:cNvPr id="3" name="內容版面配置區 2"/>
          <p:cNvSpPr>
            <a:spLocks noGrp="1"/>
          </p:cNvSpPr>
          <p:nvPr>
            <p:ph idx="1"/>
          </p:nvPr>
        </p:nvSpPr>
        <p:spPr/>
        <p:txBody>
          <a:bodyPr>
            <a:normAutofit/>
          </a:bodyPr>
          <a:lstStyle/>
          <a:p>
            <a:r>
              <a:rPr lang="en-US" altLang="zh-TW" dirty="0" smtClean="0"/>
              <a:t>Maybe this method is enough for normal sensor networks, but in environment monitoring and Smart City applications, the number of sensor nodes will be huge, the regular method cannot match the increasingly complex situation.</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Multiple Gateway System</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5</a:t>
            </a:fld>
            <a:endParaRPr lang="zh-TW" altLang="en-US"/>
          </a:p>
        </p:txBody>
      </p:sp>
      <p:pic>
        <p:nvPicPr>
          <p:cNvPr id="1026" name="Picture 2"/>
          <p:cNvPicPr>
            <a:picLocks noGrp="1" noChangeAspect="1" noChangeArrowheads="1"/>
          </p:cNvPicPr>
          <p:nvPr>
            <p:ph idx="1"/>
          </p:nvPr>
        </p:nvPicPr>
        <p:blipFill>
          <a:blip r:embed="rId2"/>
          <a:srcRect/>
          <a:stretch>
            <a:fillRect/>
          </a:stretch>
        </p:blipFill>
        <p:spPr bwMode="auto">
          <a:xfrm>
            <a:off x="1709737" y="2048669"/>
            <a:ext cx="5724525" cy="362902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Multiple Gateway System</a:t>
            </a:r>
            <a:endParaRPr lang="zh-TW" altLang="en-US" dirty="0"/>
          </a:p>
        </p:txBody>
      </p:sp>
      <p:sp>
        <p:nvSpPr>
          <p:cNvPr id="3" name="內容版面配置區 2"/>
          <p:cNvSpPr>
            <a:spLocks noGrp="1"/>
          </p:cNvSpPr>
          <p:nvPr>
            <p:ph idx="1"/>
          </p:nvPr>
        </p:nvSpPr>
        <p:spPr/>
        <p:txBody>
          <a:bodyPr/>
          <a:lstStyle/>
          <a:p>
            <a:r>
              <a:rPr lang="en-US" altLang="zh-TW" i="1" dirty="0" smtClean="0"/>
              <a:t>Control device </a:t>
            </a:r>
          </a:p>
          <a:p>
            <a:pPr lvl="1"/>
            <a:r>
              <a:rPr lang="en-US" altLang="zh-TW" dirty="0" smtClean="0"/>
              <a:t>The control device can receive the signal strength value from terminal gateway, and periodically measure terminal gateway buffer </a:t>
            </a:r>
            <a:r>
              <a:rPr lang="en-US" altLang="zh-TW" dirty="0" smtClean="0"/>
              <a:t>situation.</a:t>
            </a:r>
            <a:endParaRPr lang="en-US" altLang="zh-TW" dirty="0" smtClean="0"/>
          </a:p>
          <a:p>
            <a:pPr lvl="1"/>
            <a:r>
              <a:rPr lang="en-US" altLang="zh-TW" dirty="0" smtClean="0"/>
              <a:t>Using </a:t>
            </a:r>
            <a:r>
              <a:rPr lang="en-US" altLang="zh-TW" dirty="0" smtClean="0"/>
              <a:t>the information of </a:t>
            </a:r>
            <a:r>
              <a:rPr lang="en-US" altLang="zh-TW" dirty="0" smtClean="0"/>
              <a:t>signal strength </a:t>
            </a:r>
            <a:r>
              <a:rPr lang="en-US" altLang="zh-TW" dirty="0" smtClean="0"/>
              <a:t>and buffer size, the control device can choose </a:t>
            </a:r>
            <a:r>
              <a:rPr lang="en-US" altLang="zh-TW" dirty="0" smtClean="0"/>
              <a:t>best route </a:t>
            </a:r>
            <a:r>
              <a:rPr lang="en-US" altLang="zh-TW" dirty="0" smtClean="0"/>
              <a:t>and send it to terminal gateway.</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Data Transmission Mechanism</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7</a:t>
            </a:fld>
            <a:endParaRPr lang="zh-TW" altLang="en-US"/>
          </a:p>
        </p:txBody>
      </p:sp>
      <p:pic>
        <p:nvPicPr>
          <p:cNvPr id="2050" name="Picture 2"/>
          <p:cNvPicPr>
            <a:picLocks noGrp="1" noChangeAspect="1" noChangeArrowheads="1"/>
          </p:cNvPicPr>
          <p:nvPr>
            <p:ph idx="1"/>
          </p:nvPr>
        </p:nvPicPr>
        <p:blipFill>
          <a:blip r:embed="rId2"/>
          <a:srcRect/>
          <a:stretch>
            <a:fillRect/>
          </a:stretch>
        </p:blipFill>
        <p:spPr bwMode="auto">
          <a:xfrm>
            <a:off x="5429256" y="1643050"/>
            <a:ext cx="2481502" cy="4368024"/>
          </a:xfrm>
          <a:prstGeom prst="rect">
            <a:avLst/>
          </a:prstGeom>
          <a:noFill/>
          <a:ln w="9525">
            <a:noFill/>
            <a:miter lim="800000"/>
            <a:headEnd/>
            <a:tailEnd/>
          </a:ln>
          <a:effectLst/>
        </p:spPr>
      </p:pic>
      <p:sp>
        <p:nvSpPr>
          <p:cNvPr id="6" name="矩形 5"/>
          <p:cNvSpPr/>
          <p:nvPr/>
        </p:nvSpPr>
        <p:spPr>
          <a:xfrm>
            <a:off x="5143504" y="6215082"/>
            <a:ext cx="3150927" cy="369332"/>
          </a:xfrm>
          <a:prstGeom prst="rect">
            <a:avLst/>
          </a:prstGeom>
        </p:spPr>
        <p:txBody>
          <a:bodyPr wrap="none">
            <a:spAutoFit/>
          </a:bodyPr>
          <a:lstStyle/>
          <a:p>
            <a:r>
              <a:rPr lang="en-US" altLang="zh-TW" dirty="0" smtClean="0"/>
              <a:t>Main Process of Control Device</a:t>
            </a:r>
            <a:endParaRPr lang="zh-TW" altLang="en-US" dirty="0"/>
          </a:p>
        </p:txBody>
      </p:sp>
      <p:sp>
        <p:nvSpPr>
          <p:cNvPr id="8" name="矩形 7"/>
          <p:cNvSpPr/>
          <p:nvPr/>
        </p:nvSpPr>
        <p:spPr>
          <a:xfrm>
            <a:off x="1071538" y="6215082"/>
            <a:ext cx="3475375" cy="369332"/>
          </a:xfrm>
          <a:prstGeom prst="rect">
            <a:avLst/>
          </a:prstGeom>
        </p:spPr>
        <p:txBody>
          <a:bodyPr wrap="none">
            <a:spAutoFit/>
          </a:bodyPr>
          <a:lstStyle/>
          <a:p>
            <a:r>
              <a:rPr lang="en-US" altLang="zh-TW" dirty="0" smtClean="0"/>
              <a:t>Main Process of Terminal Gateway</a:t>
            </a:r>
            <a:endParaRPr lang="zh-TW" altLang="en-US" dirty="0"/>
          </a:p>
        </p:txBody>
      </p:sp>
      <p:pic>
        <p:nvPicPr>
          <p:cNvPr id="9" name="Picture 3"/>
          <p:cNvPicPr>
            <a:picLocks noChangeAspect="1" noChangeArrowheads="1"/>
          </p:cNvPicPr>
          <p:nvPr/>
        </p:nvPicPr>
        <p:blipFill>
          <a:blip r:embed="rId3"/>
          <a:srcRect/>
          <a:stretch>
            <a:fillRect/>
          </a:stretch>
        </p:blipFill>
        <p:spPr bwMode="auto">
          <a:xfrm>
            <a:off x="1500166" y="1714488"/>
            <a:ext cx="2492583" cy="4348172"/>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Control Device</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8</a:t>
            </a:fld>
            <a:endParaRPr lang="zh-TW" altLang="en-US"/>
          </a:p>
        </p:txBody>
      </p:sp>
      <p:pic>
        <p:nvPicPr>
          <p:cNvPr id="5122" name="Picture 2"/>
          <p:cNvPicPr>
            <a:picLocks noGrp="1" noChangeAspect="1" noChangeArrowheads="1"/>
          </p:cNvPicPr>
          <p:nvPr>
            <p:ph idx="1"/>
          </p:nvPr>
        </p:nvPicPr>
        <p:blipFill>
          <a:blip r:embed="rId2"/>
          <a:srcRect/>
          <a:stretch>
            <a:fillRect/>
          </a:stretch>
        </p:blipFill>
        <p:spPr bwMode="auto">
          <a:xfrm>
            <a:off x="3286116" y="2928934"/>
            <a:ext cx="5429250" cy="2171700"/>
          </a:xfrm>
          <a:prstGeom prst="rect">
            <a:avLst/>
          </a:prstGeom>
          <a:noFill/>
          <a:ln w="9525">
            <a:noFill/>
            <a:miter lim="800000"/>
            <a:headEnd/>
            <a:tailEnd/>
          </a:ln>
          <a:effectLst/>
        </p:spPr>
      </p:pic>
      <p:pic>
        <p:nvPicPr>
          <p:cNvPr id="5124" name="Picture 4"/>
          <p:cNvPicPr>
            <a:picLocks noChangeAspect="1" noChangeArrowheads="1"/>
          </p:cNvPicPr>
          <p:nvPr/>
        </p:nvPicPr>
        <p:blipFill>
          <a:blip r:embed="rId3"/>
          <a:srcRect/>
          <a:stretch>
            <a:fillRect/>
          </a:stretch>
        </p:blipFill>
        <p:spPr bwMode="auto">
          <a:xfrm>
            <a:off x="285720" y="3857628"/>
            <a:ext cx="2695575" cy="819150"/>
          </a:xfrm>
          <a:prstGeom prst="rect">
            <a:avLst/>
          </a:prstGeom>
          <a:noFill/>
          <a:ln w="9525">
            <a:noFill/>
            <a:miter lim="800000"/>
            <a:headEnd/>
            <a:tailEnd/>
          </a:ln>
          <a:effectLst/>
        </p:spPr>
      </p:pic>
      <p:sp>
        <p:nvSpPr>
          <p:cNvPr id="10" name="文字方塊 9"/>
          <p:cNvSpPr txBox="1"/>
          <p:nvPr/>
        </p:nvSpPr>
        <p:spPr>
          <a:xfrm>
            <a:off x="428596" y="1500174"/>
            <a:ext cx="8001056" cy="1477328"/>
          </a:xfrm>
          <a:prstGeom prst="rect">
            <a:avLst/>
          </a:prstGeom>
          <a:noFill/>
        </p:spPr>
        <p:txBody>
          <a:bodyPr wrap="square" rtlCol="0">
            <a:spAutoFit/>
          </a:bodyPr>
          <a:lstStyle/>
          <a:p>
            <a:r>
              <a:rPr lang="en-US" altLang="zh-TW" sz="2400" dirty="0" smtClean="0"/>
              <a:t>The </a:t>
            </a:r>
            <a:r>
              <a:rPr lang="en-US" altLang="zh-TW" sz="2400" dirty="0" smtClean="0"/>
              <a:t>route table includes parameters of power consumption, delay time, the route optimization variable, and finally the route priority</a:t>
            </a:r>
            <a:r>
              <a:rPr lang="en-US" altLang="zh-TW" sz="2400" dirty="0" smtClean="0"/>
              <a:t>.</a:t>
            </a:r>
            <a:endParaRPr lang="zh-TW" altLang="en-US" sz="2400" dirty="0" smtClean="0"/>
          </a:p>
          <a:p>
            <a:endParaRPr lang="zh-TW" altLang="en-US" dirty="0"/>
          </a:p>
        </p:txBody>
      </p:sp>
      <p:sp>
        <p:nvSpPr>
          <p:cNvPr id="12" name="矩形 11"/>
          <p:cNvSpPr/>
          <p:nvPr/>
        </p:nvSpPr>
        <p:spPr>
          <a:xfrm>
            <a:off x="357158" y="5357826"/>
            <a:ext cx="4572000" cy="923330"/>
          </a:xfrm>
          <a:prstGeom prst="rect">
            <a:avLst/>
          </a:prstGeom>
        </p:spPr>
        <p:txBody>
          <a:bodyPr>
            <a:spAutoFit/>
          </a:bodyPr>
          <a:lstStyle/>
          <a:p>
            <a:r>
              <a:rPr lang="en-US" altLang="zh-TW" dirty="0" smtClean="0"/>
              <a:t>k is the unit </a:t>
            </a:r>
            <a:r>
              <a:rPr lang="en-US" altLang="zh-TW" dirty="0" smtClean="0"/>
              <a:t>constant.</a:t>
            </a:r>
            <a:br>
              <a:rPr lang="en-US" altLang="zh-TW" dirty="0" smtClean="0"/>
            </a:br>
            <a:r>
              <a:rPr lang="en-US" altLang="zh-TW" dirty="0" smtClean="0"/>
              <a:t>To </a:t>
            </a:r>
            <a:r>
              <a:rPr lang="en-US" altLang="zh-TW" dirty="0" smtClean="0"/>
              <a:t>is the basic delay time including wireless</a:t>
            </a:r>
          </a:p>
          <a:p>
            <a:r>
              <a:rPr lang="en-US" altLang="zh-TW" dirty="0" smtClean="0"/>
              <a:t>communication or basic process time.</a:t>
            </a:r>
            <a:endParaRPr lang="zh-TW"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i="1" dirty="0" smtClean="0"/>
              <a:t>Evaluation</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9</a:t>
            </a:fld>
            <a:endParaRPr lang="zh-TW" altLang="en-US"/>
          </a:p>
        </p:txBody>
      </p:sp>
      <p:pic>
        <p:nvPicPr>
          <p:cNvPr id="3074" name="Picture 2"/>
          <p:cNvPicPr>
            <a:picLocks noGrp="1" noChangeAspect="1" noChangeArrowheads="1"/>
          </p:cNvPicPr>
          <p:nvPr>
            <p:ph idx="1"/>
          </p:nvPr>
        </p:nvPicPr>
        <p:blipFill>
          <a:blip r:embed="rId2"/>
          <a:srcRect/>
          <a:stretch>
            <a:fillRect/>
          </a:stretch>
        </p:blipFill>
        <p:spPr bwMode="auto">
          <a:xfrm>
            <a:off x="571472" y="2285992"/>
            <a:ext cx="7943170" cy="3740185"/>
          </a:xfrm>
          <a:prstGeom prst="rect">
            <a:avLst/>
          </a:prstGeom>
          <a:noFill/>
          <a:ln w="9525">
            <a:noFill/>
            <a:miter lim="800000"/>
            <a:headEnd/>
            <a:tailEnd/>
          </a:ln>
          <a:effectLst/>
        </p:spPr>
      </p:pic>
      <p:sp>
        <p:nvSpPr>
          <p:cNvPr id="6" name="矩形 5"/>
          <p:cNvSpPr/>
          <p:nvPr/>
        </p:nvSpPr>
        <p:spPr>
          <a:xfrm>
            <a:off x="2786050" y="6072206"/>
            <a:ext cx="3929090" cy="369332"/>
          </a:xfrm>
          <a:prstGeom prst="rect">
            <a:avLst/>
          </a:prstGeom>
        </p:spPr>
        <p:txBody>
          <a:bodyPr wrap="square">
            <a:spAutoFit/>
          </a:bodyPr>
          <a:lstStyle/>
          <a:p>
            <a:r>
              <a:rPr lang="en-US" altLang="zh-TW" dirty="0" smtClean="0"/>
              <a:t>Delay Time Evaluation Results</a:t>
            </a:r>
            <a:endParaRPr lang="zh-TW" altLang="en-US" dirty="0"/>
          </a:p>
        </p:txBody>
      </p:sp>
      <p:sp>
        <p:nvSpPr>
          <p:cNvPr id="7" name="矩形 6"/>
          <p:cNvSpPr/>
          <p:nvPr/>
        </p:nvSpPr>
        <p:spPr>
          <a:xfrm>
            <a:off x="571472" y="1357298"/>
            <a:ext cx="6286544" cy="923330"/>
          </a:xfrm>
          <a:prstGeom prst="rect">
            <a:avLst/>
          </a:prstGeom>
        </p:spPr>
        <p:txBody>
          <a:bodyPr wrap="square">
            <a:spAutoFit/>
          </a:bodyPr>
          <a:lstStyle/>
          <a:p>
            <a:r>
              <a:rPr lang="en-US" altLang="zh-TW" dirty="0" smtClean="0"/>
              <a:t>ODTM(Optimized data transmission mechanism) </a:t>
            </a:r>
            <a:br>
              <a:rPr lang="en-US" altLang="zh-TW" dirty="0" smtClean="0"/>
            </a:br>
            <a:r>
              <a:rPr lang="en-US" altLang="zh-TW" dirty="0" smtClean="0"/>
              <a:t>AODV (Ad hoc on-demand distance vector)</a:t>
            </a:r>
            <a:br>
              <a:rPr lang="en-US" altLang="zh-TW" dirty="0" smtClean="0"/>
            </a:br>
            <a:r>
              <a:rPr lang="en-US" altLang="zh-TW" dirty="0" smtClean="0"/>
              <a:t>EAR(Energy Aware Routing)</a:t>
            </a:r>
            <a:endParaRPr lang="zh-TW"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382</Words>
  <PresentationFormat>如螢幕大小 (4:3)</PresentationFormat>
  <Paragraphs>54</Paragraphs>
  <Slides>13</Slides>
  <Notes>0</Notes>
  <HiddenSlides>1</HiddenSlides>
  <MMClips>0</MMClips>
  <ScaleCrop>false</ScaleCrop>
  <HeadingPairs>
    <vt:vector size="4" baseType="variant">
      <vt:variant>
        <vt:lpstr>佈景主題</vt:lpstr>
      </vt:variant>
      <vt:variant>
        <vt:i4>1</vt:i4>
      </vt:variant>
      <vt:variant>
        <vt:lpstr>投影片標題</vt:lpstr>
      </vt:variant>
      <vt:variant>
        <vt:i4>13</vt:i4>
      </vt:variant>
    </vt:vector>
  </HeadingPairs>
  <TitlesOfParts>
    <vt:vector size="14" baseType="lpstr">
      <vt:lpstr>Office 佈景主題</vt:lpstr>
      <vt:lpstr>Data Transmission Mechanism for Multiple Gateway System</vt:lpstr>
      <vt:lpstr>Outline</vt:lpstr>
      <vt:lpstr>Introduction</vt:lpstr>
      <vt:lpstr>Introduction</vt:lpstr>
      <vt:lpstr>Multiple Gateway System</vt:lpstr>
      <vt:lpstr>Multiple Gateway System</vt:lpstr>
      <vt:lpstr>Data Transmission Mechanism</vt:lpstr>
      <vt:lpstr>Control Device</vt:lpstr>
      <vt:lpstr>Evaluation</vt:lpstr>
      <vt:lpstr>EAR(Energy Aware Routing)</vt:lpstr>
      <vt:lpstr>Evaluation</vt:lpstr>
      <vt:lpstr>Conclusion</vt:lpstr>
      <vt:lpstr>Route table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Transmission Mechanism for Multiple Gateway System</dc:title>
  <dc:creator>dawei</dc:creator>
  <cp:lastModifiedBy>dawei</cp:lastModifiedBy>
  <cp:revision>25</cp:revision>
  <dcterms:created xsi:type="dcterms:W3CDTF">2013-12-17T07:02:06Z</dcterms:created>
  <dcterms:modified xsi:type="dcterms:W3CDTF">2013-12-18T05:14:38Z</dcterms:modified>
</cp:coreProperties>
</file>