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6" r:id="rId3"/>
  </p:sldMasterIdLst>
  <p:notesMasterIdLst>
    <p:notesMasterId r:id="rId17"/>
  </p:notesMasterIdLst>
  <p:sldIdLst>
    <p:sldId id="256" r:id="rId4"/>
    <p:sldId id="257" r:id="rId5"/>
    <p:sldId id="258" r:id="rId6"/>
    <p:sldId id="259" r:id="rId7"/>
    <p:sldId id="262" r:id="rId8"/>
    <p:sldId id="267" r:id="rId9"/>
    <p:sldId id="263" r:id="rId10"/>
    <p:sldId id="264" r:id="rId11"/>
    <p:sldId id="268" r:id="rId12"/>
    <p:sldId id="270" r:id="rId13"/>
    <p:sldId id="265" r:id="rId14"/>
    <p:sldId id="266" r:id="rId15"/>
    <p:sldId id="26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B8626-84D6-4916-94D3-AA2576DA6097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D1C0E-3C02-4AB3-B433-0BBB49026E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0814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DTC (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Discrete cosine transform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D1C0E-3C02-4AB3-B433-0BBB49026EF4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652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87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" name="Rectangle 1053"/>
          <p:cNvSpPr>
            <a:spLocks noChangeArrowheads="1"/>
          </p:cNvSpPr>
          <p:nvPr/>
        </p:nvSpPr>
        <p:spPr bwMode="auto">
          <a:xfrm>
            <a:off x="8534400" y="898525"/>
            <a:ext cx="455613" cy="3206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fld id="{3F719573-0161-40E4-B85F-88FD93E101FA}" type="slidenum">
              <a:rPr lang="en-US" altLang="zh-TW" b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zh-TW" b="1">
              <a:solidFill>
                <a:srgbClr val="FFFFFF"/>
              </a:solidFill>
            </a:endParaRPr>
          </a:p>
        </p:txBody>
      </p:sp>
      <p:pic>
        <p:nvPicPr>
          <p:cNvPr id="8" name="Picture 1055" descr="寬3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6324600"/>
            <a:ext cx="1462088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681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16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922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38925" y="277813"/>
            <a:ext cx="2058988" cy="58816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29325" cy="58816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069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40386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1628775"/>
            <a:ext cx="40386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8313" y="3970338"/>
            <a:ext cx="40386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9313" y="3970338"/>
            <a:ext cx="40386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4696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1628775"/>
            <a:ext cx="40386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59313" y="3970338"/>
            <a:ext cx="40386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5428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6586538"/>
            <a:ext cx="9178926" cy="298450"/>
            <a:chOff x="-5" y="-17"/>
            <a:chExt cx="5782" cy="188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7" name="Picture 8" descr="epaper-logo1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9" descr="epaper-logo2"/>
              <p:cNvPicPr>
                <a:picLocks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95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Arial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2636838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8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9241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76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30B50-7DDA-4381-94C8-34E36FD50E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6081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7C47F-A185-444F-A5AE-1BB81EBA72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2120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3850" y="1125538"/>
            <a:ext cx="4135438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137025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85FFE-765B-4623-A1C1-9D2469AD84D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9525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5C0E1-984F-468C-AC7E-02A962B8EC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5928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8F21-08B8-4851-A516-8300EFB1C5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79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691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9BF83-54E7-4296-91A0-B1A9F462BB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80850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42B5B-823D-47E3-86B8-4EF0C322A8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3485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>
                <a:sym typeface="Monotype Sorts" pitchFamily="2" charset="2"/>
              </a:rPr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D71D6-46BF-4B67-A56E-6DC22F9458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22022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1E7A4-3A0F-414B-8A70-5AECC4E88C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93354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3688" y="44450"/>
            <a:ext cx="2105025" cy="64801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850" y="44450"/>
            <a:ext cx="6167438" cy="64801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2082D-6BD9-4FFD-9849-C6F2D9C67A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01930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6586538"/>
            <a:ext cx="9178926" cy="298450"/>
            <a:chOff x="-5" y="-17"/>
            <a:chExt cx="5782" cy="188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7" name="Picture 8" descr="epaper-logo1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9" descr="epaper-logo2"/>
              <p:cNvPicPr>
                <a:picLocks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95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Arial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2636838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8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9241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904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D5C59-CF1E-44D7-ADC3-0755E6514A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53033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14926-1AB5-4B4C-A344-021AF9E0AB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26950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3850" y="1125538"/>
            <a:ext cx="4135438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137025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980EF-F50A-4165-8C27-2EEFB2F54A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70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9E732-30C5-4D6E-85BF-E39A72EE85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345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60417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AA0C1-4DA3-4177-86B8-98A74C92EAA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47877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1A4F7-D65F-459C-A0D8-491D41F5D8C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91415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DACFB-4911-41F0-979F-1ED7DCD563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98729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>
                <a:sym typeface="Monotype Sorts" pitchFamily="2" charset="2"/>
              </a:rPr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73505-59E4-4EC9-B381-78210A187B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16666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BD09C-13D1-411E-8998-AE61995EDE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43199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3688" y="44450"/>
            <a:ext cx="2105025" cy="64801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850" y="44450"/>
            <a:ext cx="6167438" cy="64801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17A8C-52D4-4B1F-B494-2ED2BAE060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937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03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0412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63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576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273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73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2000">
                <a:latin typeface="+mj-lt"/>
                <a:ea typeface="+mn-ea"/>
              </a:defRPr>
            </a:lvl1pPr>
          </a:lstStyle>
          <a:p>
            <a:fld id="{5BBEAD13-0566-4C6C-97E7-55F17F24B09F}" type="datetimeFigureOut">
              <a:rPr lang="zh-TW" altLang="en-US" smtClean="0"/>
              <a:t>2014/1/21</a:t>
            </a:fld>
            <a:endParaRPr lang="zh-TW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latin typeface="+mj-lt"/>
                <a:ea typeface="+mn-ea"/>
              </a:defRPr>
            </a:lvl1pPr>
          </a:lstStyle>
          <a:p>
            <a:endParaRPr lang="zh-TW" altLang="en-US"/>
          </a:p>
        </p:txBody>
      </p:sp>
      <p:sp>
        <p:nvSpPr>
          <p:cNvPr id="2054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2056" name="Rectangle 1053"/>
          <p:cNvSpPr>
            <a:spLocks noChangeArrowheads="1"/>
          </p:cNvSpPr>
          <p:nvPr/>
        </p:nvSpPr>
        <p:spPr bwMode="auto">
          <a:xfrm>
            <a:off x="457200" y="6154738"/>
            <a:ext cx="455613" cy="3206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fld id="{A9AA9980-942D-46AA-A34A-71677A0CA02A}" type="slidenum">
              <a:rPr lang="en-US" altLang="zh-TW" b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zh-TW" b="1">
              <a:solidFill>
                <a:srgbClr val="FFFFFF"/>
              </a:solidFill>
            </a:endParaRPr>
          </a:p>
        </p:txBody>
      </p:sp>
      <p:pic>
        <p:nvPicPr>
          <p:cNvPr id="2057" name="Picture 1055" descr="寬35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67600" y="6324600"/>
            <a:ext cx="1462088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542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kumimoji="1" sz="24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kumimoji="1"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章前頁(彩)-3"/>
          <p:cNvPicPr>
            <a:picLocks noChangeAspect="1" noChangeArrowheads="1"/>
          </p:cNvPicPr>
          <p:nvPr/>
        </p:nvPicPr>
        <p:blipFill>
          <a:blip r:embed="rId1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725"/>
            <a:ext cx="918051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0" y="1052513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26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44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426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125538"/>
            <a:ext cx="8424863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>
                <a:sym typeface="Monotype Sorts" pitchFamily="2" charset="2"/>
              </a:rPr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426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CC6600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1ADC43-2D54-4A18-B310-B35D365546AF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  <p:sp>
        <p:nvSpPr>
          <p:cNvPr id="242697" name="Text Box 9"/>
          <p:cNvSpPr txBox="1">
            <a:spLocks noChangeArrowheads="1"/>
          </p:cNvSpPr>
          <p:nvPr/>
        </p:nvSpPr>
        <p:spPr bwMode="auto">
          <a:xfrm>
            <a:off x="6710363" y="-63500"/>
            <a:ext cx="2433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2000">
                <a:solidFill>
                  <a:srgbClr val="000000"/>
                </a:solidFill>
              </a:rPr>
              <a:t>公開金鑰密碼系統</a:t>
            </a:r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-7938" y="6586538"/>
            <a:ext cx="9151938" cy="298450"/>
            <a:chOff x="-5" y="-17"/>
            <a:chExt cx="5765" cy="188"/>
          </a:xfrm>
        </p:grpSpPr>
        <p:grpSp>
          <p:nvGrpSpPr>
            <p:cNvPr id="2060" name="Group 11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2062" name="Picture 12" descr="epaper-logo1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3" descr="epaper-logo2"/>
              <p:cNvPicPr>
                <a:picLocks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2702" name="Rectangle 14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21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Book Antiqua" pitchFamily="18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3098800" y="65722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1400">
                <a:solidFill>
                  <a:srgbClr val="3333CC"/>
                </a:solidFill>
                <a:latin typeface="Arial" charset="0"/>
              </a:rPr>
              <a:t>Page </a:t>
            </a:r>
            <a:fld id="{EF453B15-2A69-4195-9D0B-872F1499C78B}" type="slidenum">
              <a:rPr kumimoji="1" lang="en-US" altLang="zh-TW" sz="1400">
                <a:solidFill>
                  <a:srgbClr val="3333CC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sz="1400">
              <a:solidFill>
                <a:srgbClr val="3333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17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  <a:sym typeface="Monotype Sorts" pitchFamily="2" charset="2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章前頁(彩)-3"/>
          <p:cNvPicPr>
            <a:picLocks noChangeAspect="1" noChangeArrowheads="1"/>
          </p:cNvPicPr>
          <p:nvPr/>
        </p:nvPicPr>
        <p:blipFill>
          <a:blip r:embed="rId1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725"/>
            <a:ext cx="918051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0" y="1052513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26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44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426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125538"/>
            <a:ext cx="8424863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>
                <a:sym typeface="Monotype Sorts" pitchFamily="2" charset="2"/>
              </a:rPr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426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CC6600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A92519-DD14-411D-A53B-15C234A0594B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  <p:sp>
        <p:nvSpPr>
          <p:cNvPr id="242697" name="Text Box 9"/>
          <p:cNvSpPr txBox="1">
            <a:spLocks noChangeArrowheads="1"/>
          </p:cNvSpPr>
          <p:nvPr/>
        </p:nvSpPr>
        <p:spPr bwMode="auto">
          <a:xfrm>
            <a:off x="6710363" y="-63500"/>
            <a:ext cx="2433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2000">
                <a:solidFill>
                  <a:srgbClr val="000000"/>
                </a:solidFill>
              </a:rPr>
              <a:t>公開金鑰密碼系統</a:t>
            </a:r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-7938" y="6586538"/>
            <a:ext cx="9151938" cy="298450"/>
            <a:chOff x="-5" y="-17"/>
            <a:chExt cx="5765" cy="188"/>
          </a:xfrm>
        </p:grpSpPr>
        <p:grpSp>
          <p:nvGrpSpPr>
            <p:cNvPr id="2060" name="Group 11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2062" name="Picture 12" descr="epaper-logo1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3" descr="epaper-logo2"/>
              <p:cNvPicPr>
                <a:picLocks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2702" name="Rectangle 14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21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Book Antiqua" pitchFamily="18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3098800" y="65722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1400">
                <a:solidFill>
                  <a:srgbClr val="3333CC"/>
                </a:solidFill>
                <a:latin typeface="Arial" charset="0"/>
              </a:rPr>
              <a:t>Page </a:t>
            </a:r>
            <a:fld id="{9A618893-34BD-4705-9709-2DAF1731D602}" type="slidenum">
              <a:rPr kumimoji="1" lang="en-US" altLang="zh-TW" sz="1400">
                <a:solidFill>
                  <a:srgbClr val="3333CC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sz="1400">
              <a:solidFill>
                <a:srgbClr val="3333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3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  <a:sym typeface="Monotype Sorts" pitchFamily="2" charset="2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amming_code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pz57.pixnet.net/blog/post/87407230-&#38859;&#20271;-&#36027;&#24076;&#32013;&#23450;&#24459;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iscape2.org/2011/12/10/16276.ht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623175" cy="1944216"/>
          </a:xfrm>
        </p:spPr>
        <p:txBody>
          <a:bodyPr/>
          <a:lstStyle/>
          <a:p>
            <a:r>
              <a:rPr lang="en-US" altLang="zh-TW" sz="3600" dirty="0"/>
              <a:t>An Approach to </a:t>
            </a:r>
            <a:r>
              <a:rPr lang="en-US" altLang="zh-TW" sz="3600" dirty="0" smtClean="0"/>
              <a:t>Adaptive Steganography </a:t>
            </a:r>
            <a:r>
              <a:rPr lang="en-US" altLang="zh-TW" sz="3600" dirty="0"/>
              <a:t>Based on </a:t>
            </a:r>
            <a:r>
              <a:rPr lang="en-US" altLang="zh-TW" sz="3600" dirty="0" smtClean="0"/>
              <a:t>Matrix </a:t>
            </a:r>
            <a:r>
              <a:rPr lang="en-US" altLang="zh-TW" sz="3600" dirty="0"/>
              <a:t>Embedding 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						      2007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79712" y="4221088"/>
            <a:ext cx="6553200" cy="1141545"/>
          </a:xfrm>
        </p:spPr>
        <p:txBody>
          <a:bodyPr/>
          <a:lstStyle/>
          <a:p>
            <a:r>
              <a:rPr lang="en-US" altLang="zh-TW" dirty="0" smtClean="0"/>
              <a:t>Student: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陳奕君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/>
              <a:t>Presentation Date:2014/01/21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293893" y="370476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/>
              <a:t>TENCON 2007 - 2007 IEEE Region 10 Conference</a:t>
            </a:r>
            <a:endParaRPr lang="zh-TW" altLang="en-US" sz="2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763688" y="3356992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/>
              <a:t> </a:t>
            </a:r>
            <a:r>
              <a:rPr lang="en-US" altLang="zh-TW" sz="2000" dirty="0" err="1" smtClean="0"/>
              <a:t>Santosh</a:t>
            </a:r>
            <a:r>
              <a:rPr lang="en-US" altLang="zh-TW" sz="2000" dirty="0" smtClean="0"/>
              <a:t> </a:t>
            </a:r>
            <a:r>
              <a:rPr lang="en-US" altLang="zh-TW" sz="2000" dirty="0" err="1" smtClean="0"/>
              <a:t>Arjun</a:t>
            </a:r>
            <a:r>
              <a:rPr lang="en-US" altLang="zh-TW" sz="2000" dirty="0" smtClean="0"/>
              <a:t>, </a:t>
            </a:r>
            <a:r>
              <a:rPr lang="en-US" altLang="zh-TW" sz="2000" dirty="0" err="1" smtClean="0"/>
              <a:t>Atul</a:t>
            </a:r>
            <a:r>
              <a:rPr lang="en-US" altLang="zh-TW" sz="2000" dirty="0" smtClean="0"/>
              <a:t> </a:t>
            </a:r>
            <a:r>
              <a:rPr lang="en-US" altLang="zh-TW" sz="2000" dirty="0" err="1" smtClean="0"/>
              <a:t>Negi</a:t>
            </a:r>
            <a:r>
              <a:rPr lang="en-US" altLang="zh-TW" sz="2000" dirty="0" smtClean="0"/>
              <a:t>, </a:t>
            </a:r>
            <a:r>
              <a:rPr lang="en-US" altLang="zh-TW" sz="2000" dirty="0" err="1" smtClean="0"/>
              <a:t>Chaithanya</a:t>
            </a:r>
            <a:r>
              <a:rPr lang="en-US" altLang="zh-TW" sz="2000" dirty="0" smtClean="0"/>
              <a:t> </a:t>
            </a:r>
            <a:r>
              <a:rPr lang="en-US" altLang="zh-TW" sz="2000" dirty="0" err="1" smtClean="0"/>
              <a:t>Kranthi</a:t>
            </a:r>
            <a:r>
              <a:rPr lang="en-US" altLang="zh-TW" sz="2000" dirty="0" smtClean="0"/>
              <a:t>, </a:t>
            </a:r>
            <a:r>
              <a:rPr lang="en-US" altLang="zh-TW" sz="2000" dirty="0" err="1" smtClean="0"/>
              <a:t>Divya</a:t>
            </a:r>
            <a:r>
              <a:rPr lang="en-US" altLang="zh-TW" sz="2000" dirty="0" smtClean="0"/>
              <a:t> </a:t>
            </a:r>
            <a:r>
              <a:rPr lang="en-US" altLang="zh-TW" sz="2000" dirty="0" err="1"/>
              <a:t>Keerthi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7458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en-US" altLang="zh-TW" dirty="0"/>
              <a:t>Proposed method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608512"/>
          </a:xfrm>
        </p:spPr>
        <p:txBody>
          <a:bodyPr/>
          <a:lstStyle/>
          <a:p>
            <a:r>
              <a:rPr lang="en-US" altLang="zh-TW" dirty="0"/>
              <a:t>Embedding Algorithm</a:t>
            </a:r>
            <a:br>
              <a:rPr lang="en-US" altLang="zh-TW" dirty="0"/>
            </a:br>
            <a:r>
              <a:rPr lang="en-US" altLang="zh-TW" sz="2400" dirty="0"/>
              <a:t>Input: Cover Image </a:t>
            </a:r>
            <a:r>
              <a:rPr lang="en-US" altLang="zh-TW" sz="2400" dirty="0" smtClean="0"/>
              <a:t>	Output</a:t>
            </a:r>
            <a:r>
              <a:rPr lang="en-US" altLang="zh-TW" sz="2400" dirty="0"/>
              <a:t>: </a:t>
            </a:r>
            <a:r>
              <a:rPr lang="en-US" altLang="zh-TW" sz="2400" dirty="0" err="1"/>
              <a:t>Stego</a:t>
            </a:r>
            <a:r>
              <a:rPr lang="en-US" altLang="zh-TW" sz="2400" dirty="0"/>
              <a:t>-Image. 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endParaRPr lang="en-US" altLang="zh-TW" sz="2400" dirty="0"/>
          </a:p>
          <a:p>
            <a:pPr lvl="1"/>
            <a:r>
              <a:rPr lang="en-US" altLang="zh-TW" sz="2000" dirty="0"/>
              <a:t>Step 3:  Take n bits from the M </a:t>
            </a:r>
            <a:r>
              <a:rPr lang="en-US" altLang="zh-TW" sz="2000" dirty="0" err="1"/>
              <a:t>th</a:t>
            </a:r>
            <a:r>
              <a:rPr lang="en-US" altLang="zh-TW" sz="2000" dirty="0"/>
              <a:t>  LSB bit plane and k bits </a:t>
            </a:r>
            <a:r>
              <a:rPr lang="en-US" altLang="zh-TW" sz="2000" dirty="0" smtClean="0"/>
              <a:t>from </a:t>
            </a:r>
            <a:r>
              <a:rPr lang="en-US" altLang="zh-TW" sz="2000" dirty="0"/>
              <a:t>message to be embedded. 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>(</a:t>
            </a:r>
            <a:r>
              <a:rPr lang="en-US" altLang="zh-TW" sz="2000" dirty="0"/>
              <a:t>for values of (</a:t>
            </a:r>
            <a:r>
              <a:rPr lang="en-US" altLang="zh-TW" sz="2000" dirty="0" err="1"/>
              <a:t>k,n</a:t>
            </a:r>
            <a:r>
              <a:rPr lang="en-US" altLang="zh-TW" sz="2000" dirty="0" smtClean="0"/>
              <a:t>), refer </a:t>
            </a:r>
            <a:r>
              <a:rPr lang="en-US" altLang="zh-TW" sz="2000" dirty="0"/>
              <a:t>to tables 2 and 3</a:t>
            </a:r>
            <a:r>
              <a:rPr lang="en-US" altLang="zh-TW" sz="2000" dirty="0" smtClean="0"/>
              <a:t>).</a:t>
            </a:r>
            <a:br>
              <a:rPr lang="en-US" altLang="zh-TW" sz="2000" dirty="0" smtClean="0"/>
            </a:br>
            <a:r>
              <a:rPr lang="en-US" altLang="zh-TW" sz="2000" dirty="0" smtClean="0"/>
              <a:t> </a:t>
            </a:r>
            <a:endParaRPr lang="en-US" altLang="zh-TW" sz="2000" dirty="0"/>
          </a:p>
          <a:p>
            <a:pPr lvl="1"/>
            <a:r>
              <a:rPr lang="en-US" altLang="zh-TW" sz="2000" dirty="0"/>
              <a:t>Step 4: Message is embedded is using Matrix </a:t>
            </a:r>
            <a:r>
              <a:rPr lang="en-US" altLang="zh-TW" sz="2000" dirty="0" smtClean="0"/>
              <a:t>Embedding.</a:t>
            </a:r>
            <a:endParaRPr lang="en-US" altLang="zh-TW" sz="2000" dirty="0"/>
          </a:p>
          <a:p>
            <a:pPr lvl="1"/>
            <a:r>
              <a:rPr lang="en-US" altLang="zh-TW" sz="2000" dirty="0" smtClean="0"/>
              <a:t>Step 5</a:t>
            </a:r>
            <a:r>
              <a:rPr lang="en-US" altLang="zh-TW" sz="2000" dirty="0"/>
              <a:t>:  If  the  number  of  bit  places  that  can  embed </a:t>
            </a:r>
            <a:r>
              <a:rPr lang="en-US" altLang="zh-TW" sz="2000" dirty="0" smtClean="0"/>
              <a:t>information </a:t>
            </a:r>
            <a:r>
              <a:rPr lang="en-US" altLang="zh-TW" sz="2000" dirty="0"/>
              <a:t>are left, go to step 3. </a:t>
            </a:r>
          </a:p>
          <a:p>
            <a:pPr lvl="1"/>
            <a:r>
              <a:rPr lang="en-US" altLang="zh-TW" sz="2000" dirty="0"/>
              <a:t>Step 6:  END </a:t>
            </a:r>
          </a:p>
        </p:txBody>
      </p:sp>
    </p:spTree>
    <p:extLst>
      <p:ext uri="{BB962C8B-B14F-4D97-AF65-F5344CB8AC3E}">
        <p14:creationId xmlns:p14="http://schemas.microsoft.com/office/powerpoint/2010/main" val="4243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r>
              <a:rPr lang="en-US" altLang="zh-TW" dirty="0"/>
              <a:t>Experimentation and results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80520"/>
          </a:xfrm>
        </p:spPr>
        <p:txBody>
          <a:bodyPr/>
          <a:lstStyle/>
          <a:p>
            <a:endParaRPr lang="zh-TW" altLang="en-US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6245592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352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 proposed  method  of  </a:t>
            </a:r>
            <a:r>
              <a:rPr lang="en-US" altLang="zh-TW" dirty="0" smtClean="0"/>
              <a:t>adaptive steganography </a:t>
            </a:r>
            <a:r>
              <a:rPr lang="en-US" altLang="zh-TW" dirty="0"/>
              <a:t>makes </a:t>
            </a:r>
            <a:r>
              <a:rPr lang="en-US" altLang="zh-TW" dirty="0">
                <a:solidFill>
                  <a:srgbClr val="0070C0"/>
                </a:solidFill>
              </a:rPr>
              <a:t>use of matrix embedding and </a:t>
            </a:r>
            <a:r>
              <a:rPr lang="en-US" altLang="zh-TW" dirty="0" smtClean="0">
                <a:solidFill>
                  <a:srgbClr val="0070C0"/>
                </a:solidFill>
              </a:rPr>
              <a:t>Weber-Fechner  </a:t>
            </a:r>
            <a:r>
              <a:rPr lang="en-US" altLang="zh-TW" dirty="0">
                <a:solidFill>
                  <a:srgbClr val="0070C0"/>
                </a:solidFill>
              </a:rPr>
              <a:t>law</a:t>
            </a:r>
            <a:r>
              <a:rPr lang="en-US" altLang="zh-TW" dirty="0"/>
              <a:t>,  </a:t>
            </a:r>
            <a:r>
              <a:rPr lang="en-US" altLang="zh-TW" dirty="0">
                <a:solidFill>
                  <a:srgbClr val="00B050"/>
                </a:solidFill>
              </a:rPr>
              <a:t>giving  </a:t>
            </a:r>
            <a:r>
              <a:rPr lang="en-US" altLang="zh-TW" dirty="0" smtClean="0">
                <a:solidFill>
                  <a:srgbClr val="00B050"/>
                </a:solidFill>
              </a:rPr>
              <a:t>higher embedding  </a:t>
            </a:r>
            <a:r>
              <a:rPr lang="en-US" altLang="zh-TW" dirty="0">
                <a:solidFill>
                  <a:srgbClr val="00B050"/>
                </a:solidFill>
              </a:rPr>
              <a:t>capacity</a:t>
            </a:r>
            <a:r>
              <a:rPr lang="en-US" altLang="zh-TW" dirty="0"/>
              <a:t>  when </a:t>
            </a:r>
            <a:r>
              <a:rPr lang="en-US" altLang="zh-TW" dirty="0" smtClean="0"/>
              <a:t>compared  </a:t>
            </a:r>
            <a:r>
              <a:rPr lang="en-US" altLang="zh-TW" dirty="0"/>
              <a:t>to  the  existing  adaptive  </a:t>
            </a:r>
            <a:r>
              <a:rPr lang="en-US" altLang="zh-TW" dirty="0" err="1"/>
              <a:t>steganographic</a:t>
            </a:r>
            <a:r>
              <a:rPr lang="en-US" altLang="zh-TW" dirty="0"/>
              <a:t>  methods.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195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124744"/>
            <a:ext cx="8424936" cy="5184576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400" dirty="0" smtClean="0">
                <a:solidFill>
                  <a:srgbClr val="0070C0"/>
                </a:solidFill>
              </a:rPr>
              <a:t>[6]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Jessica  </a:t>
            </a:r>
            <a:r>
              <a:rPr lang="en-US" altLang="zh-TW" sz="2400" dirty="0" err="1"/>
              <a:t>Fridrich</a:t>
            </a:r>
            <a:r>
              <a:rPr lang="en-US" altLang="zh-TW" sz="2400" dirty="0"/>
              <a:t>  and  David  </a:t>
            </a:r>
            <a:r>
              <a:rPr lang="en-US" altLang="zh-TW" sz="2400" dirty="0" err="1"/>
              <a:t>Soukal</a:t>
            </a:r>
            <a:r>
              <a:rPr lang="en-US" altLang="zh-TW" sz="2400" dirty="0"/>
              <a:t>,  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sz="2400" dirty="0" smtClean="0">
                <a:solidFill>
                  <a:srgbClr val="0070C0"/>
                </a:solidFill>
              </a:rPr>
              <a:t>“Matrix Embedding  </a:t>
            </a:r>
            <a:r>
              <a:rPr lang="en-US" altLang="zh-TW" sz="2400" dirty="0">
                <a:solidFill>
                  <a:srgbClr val="0070C0"/>
                </a:solidFill>
              </a:rPr>
              <a:t>for  Large </a:t>
            </a:r>
            <a:r>
              <a:rPr lang="en-US" altLang="zh-TW" sz="2400" dirty="0" smtClean="0">
                <a:solidFill>
                  <a:srgbClr val="0070C0"/>
                </a:solidFill>
              </a:rPr>
              <a:t>Payloads</a:t>
            </a:r>
            <a:r>
              <a:rPr lang="en-US" altLang="zh-TW" sz="2400" dirty="0">
                <a:solidFill>
                  <a:srgbClr val="0070C0"/>
                </a:solidFill>
              </a:rPr>
              <a:t>”, </a:t>
            </a:r>
            <a:r>
              <a:rPr lang="en-US" altLang="zh-TW" sz="2400" dirty="0"/>
              <a:t>IEEE Transactions </a:t>
            </a:r>
            <a:r>
              <a:rPr lang="en-US" altLang="zh-TW" sz="2400" dirty="0" smtClean="0"/>
              <a:t>on Information </a:t>
            </a:r>
            <a:r>
              <a:rPr lang="en-US" altLang="zh-TW" sz="2400" dirty="0"/>
              <a:t>Forensics and </a:t>
            </a:r>
            <a:r>
              <a:rPr lang="en-US" altLang="zh-TW" sz="2400" dirty="0" smtClean="0"/>
              <a:t>Security, vol.1</a:t>
            </a:r>
            <a:r>
              <a:rPr lang="en-US" altLang="zh-TW" sz="2400" dirty="0"/>
              <a:t>,  no.3, </a:t>
            </a:r>
            <a:r>
              <a:rPr lang="en-US" altLang="zh-TW" sz="2400" dirty="0" smtClean="0"/>
              <a:t>September </a:t>
            </a:r>
            <a:r>
              <a:rPr lang="en-US" altLang="zh-TW" sz="2400" dirty="0"/>
              <a:t>2006</a:t>
            </a:r>
            <a:r>
              <a:rPr lang="en-US" altLang="zh-TW" sz="2400" dirty="0" smtClean="0"/>
              <a:t>.</a:t>
            </a:r>
            <a:br>
              <a:rPr lang="en-US" altLang="zh-TW" sz="2400" dirty="0" smtClean="0"/>
            </a:b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sz="2400" dirty="0" smtClean="0">
                <a:solidFill>
                  <a:srgbClr val="0070C0"/>
                </a:solidFill>
              </a:rPr>
              <a:t>[8]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R. Crandall</a:t>
            </a:r>
            <a:r>
              <a:rPr lang="en-US" altLang="zh-TW" sz="2400" dirty="0">
                <a:solidFill>
                  <a:srgbClr val="0070C0"/>
                </a:solidFill>
              </a:rPr>
              <a:t>, “Some notes on steganography</a:t>
            </a:r>
            <a:r>
              <a:rPr lang="en-US" altLang="zh-TW" sz="2400" dirty="0" smtClean="0">
                <a:solidFill>
                  <a:srgbClr val="0070C0"/>
                </a:solidFill>
              </a:rPr>
              <a:t>”</a:t>
            </a:r>
            <a:r>
              <a:rPr lang="en-US" altLang="zh-TW" sz="2400" dirty="0" smtClean="0"/>
              <a:t>, Steganography </a:t>
            </a:r>
            <a:r>
              <a:rPr lang="en-US" altLang="zh-TW" sz="2400" dirty="0"/>
              <a:t>Mailing </a:t>
            </a:r>
            <a:r>
              <a:rPr lang="en-US" altLang="zh-TW" sz="2400" dirty="0" smtClean="0"/>
              <a:t>List </a:t>
            </a:r>
            <a:r>
              <a:rPr lang="en-US" altLang="zh-TW" sz="2400" dirty="0"/>
              <a:t>[online] 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sz="2400" dirty="0" smtClean="0"/>
              <a:t>http</a:t>
            </a:r>
            <a:r>
              <a:rPr lang="en-US" altLang="zh-TW" sz="2400" dirty="0"/>
              <a:t>://os.inf.tu-dresden.de/westfeld/crandall.pdf </a:t>
            </a:r>
            <a:r>
              <a:rPr lang="en-US" altLang="zh-TW" sz="2400" dirty="0" smtClean="0"/>
              <a:t>,1998.(</a:t>
            </a:r>
            <a:r>
              <a:rPr lang="zh-TW" altLang="en-US" sz="2400" dirty="0" smtClean="0"/>
              <a:t>遺失</a:t>
            </a:r>
            <a:r>
              <a:rPr lang="en-US" altLang="zh-TW" sz="2400" dirty="0" smtClean="0"/>
              <a:t>) </a:t>
            </a:r>
            <a:endParaRPr lang="en-US" altLang="zh-TW" sz="2400" dirty="0" smtClean="0"/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>
                <a:solidFill>
                  <a:srgbClr val="0070C0"/>
                </a:solidFill>
              </a:rPr>
              <a:t>[9]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A.  </a:t>
            </a:r>
            <a:r>
              <a:rPr lang="en-US" altLang="zh-TW" sz="2400" dirty="0" err="1"/>
              <a:t>Westfeld</a:t>
            </a:r>
            <a:r>
              <a:rPr lang="en-US" altLang="zh-TW" sz="2400" dirty="0"/>
              <a:t>,  </a:t>
            </a:r>
            <a:r>
              <a:rPr lang="en-US" altLang="zh-TW" sz="2400" dirty="0">
                <a:solidFill>
                  <a:srgbClr val="0070C0"/>
                </a:solidFill>
              </a:rPr>
              <a:t>“High  Capacity  despite  </a:t>
            </a:r>
            <a:r>
              <a:rPr lang="en-US" altLang="zh-TW" sz="2400" dirty="0" smtClean="0">
                <a:solidFill>
                  <a:srgbClr val="0070C0"/>
                </a:solidFill>
              </a:rPr>
              <a:t>better </a:t>
            </a:r>
            <a:r>
              <a:rPr lang="en-US" altLang="zh-TW" sz="2400" dirty="0" err="1" smtClean="0">
                <a:solidFill>
                  <a:srgbClr val="0070C0"/>
                </a:solidFill>
              </a:rPr>
              <a:t>Steganalysis</a:t>
            </a:r>
            <a:r>
              <a:rPr lang="en-US" altLang="zh-TW" sz="2400" dirty="0" smtClean="0">
                <a:solidFill>
                  <a:srgbClr val="0070C0"/>
                </a:solidFill>
              </a:rPr>
              <a:t>  </a:t>
            </a:r>
            <a:r>
              <a:rPr lang="en-US" altLang="zh-TW" sz="2400" dirty="0">
                <a:solidFill>
                  <a:srgbClr val="0070C0"/>
                </a:solidFill>
              </a:rPr>
              <a:t>(F%  -  </a:t>
            </a:r>
            <a:r>
              <a:rPr lang="en-US" altLang="zh-TW" sz="2400" dirty="0" smtClean="0">
                <a:solidFill>
                  <a:srgbClr val="0070C0"/>
                </a:solidFill>
              </a:rPr>
              <a:t>a </a:t>
            </a:r>
            <a:r>
              <a:rPr lang="en-US" altLang="zh-TW" sz="2400" dirty="0" err="1" smtClean="0">
                <a:solidFill>
                  <a:srgbClr val="0070C0"/>
                </a:solidFill>
              </a:rPr>
              <a:t>steganographic</a:t>
            </a:r>
            <a:r>
              <a:rPr lang="en-US" altLang="zh-TW" sz="2400" dirty="0" smtClean="0">
                <a:solidFill>
                  <a:srgbClr val="0070C0"/>
                </a:solidFill>
              </a:rPr>
              <a:t>  </a:t>
            </a:r>
            <a:r>
              <a:rPr lang="en-US" altLang="zh-TW" sz="2400" dirty="0">
                <a:solidFill>
                  <a:srgbClr val="0070C0"/>
                </a:solidFill>
              </a:rPr>
              <a:t>algorithm</a:t>
            </a:r>
            <a:r>
              <a:rPr lang="en-US" altLang="zh-TW" sz="2400" dirty="0" smtClean="0">
                <a:solidFill>
                  <a:srgbClr val="0070C0"/>
                </a:solidFill>
              </a:rPr>
              <a:t>),”</a:t>
            </a:r>
            <a:br>
              <a:rPr lang="en-US" altLang="zh-TW" sz="2400" dirty="0" smtClean="0">
                <a:solidFill>
                  <a:srgbClr val="0070C0"/>
                </a:solidFill>
              </a:rPr>
            </a:br>
            <a:r>
              <a:rPr lang="en-US" altLang="zh-TW" sz="2400" dirty="0" smtClean="0"/>
              <a:t>Information  </a:t>
            </a:r>
            <a:r>
              <a:rPr lang="en-US" altLang="zh-TW" sz="2400" dirty="0"/>
              <a:t>Hiding,  4 </a:t>
            </a:r>
            <a:r>
              <a:rPr lang="en-US" altLang="zh-TW" sz="2400" dirty="0" err="1"/>
              <a:t>th</a:t>
            </a:r>
            <a:r>
              <a:rPr lang="en-US" altLang="zh-TW" sz="2400" dirty="0"/>
              <a:t>   Int’l  </a:t>
            </a:r>
            <a:r>
              <a:rPr lang="en-US" altLang="zh-TW" sz="2400" dirty="0" err="1"/>
              <a:t>wokshop</a:t>
            </a:r>
            <a:r>
              <a:rPr lang="en-US" altLang="zh-TW" sz="2400" dirty="0"/>
              <a:t>, </a:t>
            </a:r>
            <a:r>
              <a:rPr lang="en-US" altLang="zh-TW" sz="2400" dirty="0" err="1" smtClean="0"/>
              <a:t>Newyork</a:t>
            </a:r>
            <a:r>
              <a:rPr lang="en-US" altLang="zh-TW" sz="2400" dirty="0"/>
              <a:t>, Springer-</a:t>
            </a:r>
            <a:r>
              <a:rPr lang="en-US" altLang="zh-TW" sz="2400" dirty="0" err="1"/>
              <a:t>Verlag</a:t>
            </a:r>
            <a:r>
              <a:rPr lang="en-US" altLang="zh-TW" sz="2400" dirty="0"/>
              <a:t>, 2001. Vol. 2137, LNCS, pp. 289-302.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425835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30725"/>
          </a:xfrm>
        </p:spPr>
        <p:txBody>
          <a:bodyPr/>
          <a:lstStyle/>
          <a:p>
            <a:r>
              <a:rPr lang="en-US" altLang="zh-TW" sz="3200" dirty="0" smtClean="0"/>
              <a:t>Introduction</a:t>
            </a:r>
          </a:p>
          <a:p>
            <a:r>
              <a:rPr lang="en-US" altLang="zh-TW" sz="3200" dirty="0" smtClean="0"/>
              <a:t>Adaptive </a:t>
            </a:r>
            <a:r>
              <a:rPr lang="en-US" altLang="zh-TW" sz="3200" dirty="0"/>
              <a:t>s</a:t>
            </a:r>
            <a:r>
              <a:rPr lang="en-US" altLang="zh-TW" sz="3200" dirty="0" smtClean="0"/>
              <a:t>teganography methods – a review </a:t>
            </a:r>
          </a:p>
          <a:p>
            <a:r>
              <a:rPr lang="en-US" altLang="zh-TW" sz="3200" dirty="0" smtClean="0"/>
              <a:t>Proposed method</a:t>
            </a:r>
          </a:p>
          <a:p>
            <a:r>
              <a:rPr lang="en-US" altLang="zh-TW" sz="3200" dirty="0" smtClean="0"/>
              <a:t>Experimentation and results</a:t>
            </a:r>
          </a:p>
          <a:p>
            <a:r>
              <a:rPr lang="en-US" altLang="zh-TW" sz="3200" dirty="0" smtClean="0"/>
              <a:t>Conclusions</a:t>
            </a:r>
          </a:p>
          <a:p>
            <a:r>
              <a:rPr lang="en-US" altLang="zh-TW" sz="3200" dirty="0" smtClean="0"/>
              <a:t>Reference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2002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4320480"/>
          </a:xfrm>
        </p:spPr>
        <p:txBody>
          <a:bodyPr/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s  </a:t>
            </a:r>
            <a:r>
              <a:rPr lang="en-US" altLang="zh-TW" dirty="0"/>
              <a:t>to  maximize  the  embedding </a:t>
            </a:r>
            <a:r>
              <a:rPr lang="en-US" altLang="zh-TW" dirty="0" smtClean="0"/>
              <a:t>capacity  </a:t>
            </a:r>
            <a:r>
              <a:rPr lang="en-US" altLang="zh-TW" dirty="0"/>
              <a:t>while  maintaining  good  embedding  efficiency,  </a:t>
            </a:r>
            <a:r>
              <a:rPr lang="en-US" altLang="zh-TW" dirty="0" smtClean="0"/>
              <a:t>we make </a:t>
            </a:r>
            <a:r>
              <a:rPr lang="en-US" altLang="zh-TW" dirty="0">
                <a:solidFill>
                  <a:srgbClr val="0070C0"/>
                </a:solidFill>
              </a:rPr>
              <a:t>use of Weber-Fechner law to represent </a:t>
            </a:r>
            <a:r>
              <a:rPr lang="en-US" altLang="zh-TW" dirty="0" smtClean="0">
                <a:solidFill>
                  <a:srgbClr val="0070C0"/>
                </a:solidFill>
              </a:rPr>
              <a:t>the response </a:t>
            </a:r>
            <a:r>
              <a:rPr lang="en-US" altLang="zh-TW" dirty="0">
                <a:solidFill>
                  <a:srgbClr val="0070C0"/>
                </a:solidFill>
              </a:rPr>
              <a:t>of </a:t>
            </a:r>
            <a:r>
              <a:rPr lang="en-US" altLang="zh-TW" dirty="0" smtClean="0">
                <a:solidFill>
                  <a:srgbClr val="0070C0"/>
                </a:solidFill>
              </a:rPr>
              <a:t>a  </a:t>
            </a:r>
            <a:r>
              <a:rPr lang="en-US" altLang="zh-TW" dirty="0">
                <a:solidFill>
                  <a:srgbClr val="0070C0"/>
                </a:solidFill>
              </a:rPr>
              <a:t>human  eye</a:t>
            </a:r>
            <a:r>
              <a:rPr lang="en-US" altLang="zh-TW" dirty="0"/>
              <a:t>,  such  that  </a:t>
            </a:r>
            <a:r>
              <a:rPr lang="en-US" altLang="zh-TW" dirty="0" smtClean="0"/>
              <a:t>the embedding  </a:t>
            </a:r>
            <a:r>
              <a:rPr lang="en-US" altLang="zh-TW" dirty="0"/>
              <a:t>process  is  visually </a:t>
            </a:r>
            <a:r>
              <a:rPr lang="en-US" altLang="zh-TW" dirty="0" smtClean="0"/>
              <a:t>imperceptible </a:t>
            </a:r>
            <a:r>
              <a:rPr lang="en-US" altLang="zh-TW" dirty="0"/>
              <a:t>giving optimum trade-off between embedding </a:t>
            </a:r>
            <a:r>
              <a:rPr lang="en-US" altLang="zh-TW" dirty="0" smtClean="0"/>
              <a:t>capacity </a:t>
            </a:r>
            <a:r>
              <a:rPr lang="en-US" altLang="zh-TW" dirty="0"/>
              <a:t>and distortion to the image.</a:t>
            </a:r>
            <a:endParaRPr lang="zh-TW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4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206971"/>
          </a:xfrm>
        </p:spPr>
        <p:txBody>
          <a:bodyPr/>
          <a:lstStyle/>
          <a:p>
            <a:r>
              <a:rPr lang="en-US" altLang="zh-TW" sz="3800" dirty="0"/>
              <a:t>Adaptive steganography methods </a:t>
            </a:r>
            <a:r>
              <a:rPr lang="en-US" altLang="zh-TW" sz="3800" dirty="0" smtClean="0"/>
              <a:t/>
            </a:r>
            <a:br>
              <a:rPr lang="en-US" altLang="zh-TW" sz="3800" dirty="0" smtClean="0"/>
            </a:br>
            <a:r>
              <a:rPr lang="en-US" altLang="zh-TW" sz="3800" dirty="0" smtClean="0"/>
              <a:t>– </a:t>
            </a:r>
            <a:r>
              <a:rPr lang="en-US" altLang="zh-TW" sz="3800" dirty="0"/>
              <a:t>a review</a:t>
            </a:r>
            <a:endParaRPr lang="zh-TW" altLang="en-US" sz="3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686800" cy="4530725"/>
          </a:xfrm>
        </p:spPr>
        <p:txBody>
          <a:bodyPr/>
          <a:lstStyle/>
          <a:p>
            <a:r>
              <a:rPr lang="en-US" altLang="zh-TW" dirty="0"/>
              <a:t> To improve </a:t>
            </a:r>
            <a:r>
              <a:rPr lang="en-US" altLang="zh-TW" dirty="0" smtClean="0"/>
              <a:t>the  </a:t>
            </a:r>
            <a:r>
              <a:rPr lang="en-US" altLang="zh-TW" dirty="0"/>
              <a:t>statistical </a:t>
            </a:r>
            <a:r>
              <a:rPr lang="en-US" altLang="zh-TW" dirty="0" err="1" smtClean="0"/>
              <a:t>undetectability</a:t>
            </a:r>
            <a:r>
              <a:rPr lang="en-US" altLang="zh-TW" dirty="0"/>
              <a:t> </a:t>
            </a:r>
            <a:r>
              <a:rPr lang="en-US" altLang="zh-TW" dirty="0" smtClean="0"/>
              <a:t>[6</a:t>
            </a:r>
            <a:r>
              <a:rPr lang="en-US" altLang="zh-TW" dirty="0"/>
              <a:t>] </a:t>
            </a:r>
            <a:r>
              <a:rPr lang="en-US" altLang="zh-TW" dirty="0" smtClean="0"/>
              <a:t>had suggested  </a:t>
            </a:r>
            <a:r>
              <a:rPr lang="en-US" altLang="zh-TW" dirty="0"/>
              <a:t>the  </a:t>
            </a:r>
            <a:r>
              <a:rPr lang="en-US" altLang="zh-TW" dirty="0">
                <a:solidFill>
                  <a:srgbClr val="0070C0"/>
                </a:solidFill>
              </a:rPr>
              <a:t>use  of </a:t>
            </a:r>
            <a:r>
              <a:rPr lang="en-US" altLang="zh-TW" dirty="0" smtClean="0">
                <a:solidFill>
                  <a:srgbClr val="0070C0"/>
                </a:solidFill>
              </a:rPr>
              <a:t>matrix </a:t>
            </a:r>
            <a:r>
              <a:rPr lang="en-US" altLang="zh-TW" dirty="0">
                <a:solidFill>
                  <a:srgbClr val="0070C0"/>
                </a:solidFill>
              </a:rPr>
              <a:t>embedding </a:t>
            </a:r>
            <a:r>
              <a:rPr lang="en-US" altLang="zh-TW" dirty="0"/>
              <a:t>for the existing </a:t>
            </a:r>
            <a:r>
              <a:rPr lang="en-US" altLang="zh-TW" dirty="0" smtClean="0"/>
              <a:t>methods.</a:t>
            </a:r>
          </a:p>
          <a:p>
            <a:r>
              <a:rPr lang="en-US" altLang="zh-TW" dirty="0" smtClean="0"/>
              <a:t>Propose </a:t>
            </a:r>
            <a:r>
              <a:rPr lang="en-US" altLang="zh-TW" dirty="0">
                <a:solidFill>
                  <a:srgbClr val="0070C0"/>
                </a:solidFill>
              </a:rPr>
              <a:t>a new method </a:t>
            </a:r>
            <a:r>
              <a:rPr lang="en-US" altLang="zh-TW" dirty="0"/>
              <a:t>of adaptive </a:t>
            </a:r>
            <a:r>
              <a:rPr lang="en-US" altLang="zh-TW" dirty="0" smtClean="0"/>
              <a:t>steganography which </a:t>
            </a:r>
            <a:r>
              <a:rPr lang="en-US" altLang="zh-TW" dirty="0"/>
              <a:t>uses </a:t>
            </a:r>
            <a:r>
              <a:rPr lang="en-US" altLang="zh-TW" dirty="0" smtClean="0"/>
              <a:t>matrix  </a:t>
            </a:r>
            <a:r>
              <a:rPr lang="en-US" altLang="zh-TW" dirty="0"/>
              <a:t>embedding  and  also  exploits  the  human  visual </a:t>
            </a:r>
            <a:r>
              <a:rPr lang="en-US" altLang="zh-TW" dirty="0" smtClean="0"/>
              <a:t>sensitivity  </a:t>
            </a:r>
            <a:r>
              <a:rPr lang="en-US" altLang="zh-TW" dirty="0"/>
              <a:t>for  </a:t>
            </a:r>
            <a:r>
              <a:rPr lang="en-US" altLang="zh-TW" dirty="0">
                <a:solidFill>
                  <a:srgbClr val="0070C0"/>
                </a:solidFill>
              </a:rPr>
              <a:t>increasing  the  embedding  capacity</a:t>
            </a:r>
            <a:r>
              <a:rPr lang="en-US" altLang="zh-TW" dirty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67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en-US" altLang="zh-TW" dirty="0"/>
              <a:t>Proposed method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52527"/>
          </a:xfrm>
        </p:spPr>
        <p:txBody>
          <a:bodyPr/>
          <a:lstStyle/>
          <a:p>
            <a:r>
              <a:rPr lang="en-US" altLang="zh-TW" dirty="0" smtClean="0"/>
              <a:t>Use </a:t>
            </a:r>
            <a:r>
              <a:rPr lang="en-US" altLang="zh-TW" dirty="0" smtClean="0">
                <a:solidFill>
                  <a:srgbClr val="0070C0"/>
                </a:solidFill>
              </a:rPr>
              <a:t>hamming  </a:t>
            </a:r>
            <a:r>
              <a:rPr lang="en-US" altLang="zh-TW" dirty="0">
                <a:solidFill>
                  <a:srgbClr val="0070C0"/>
                </a:solidFill>
              </a:rPr>
              <a:t>codes  </a:t>
            </a:r>
            <a:r>
              <a:rPr lang="en-US" altLang="zh-TW" dirty="0"/>
              <a:t>for  matrix  embedding.  Hamming </a:t>
            </a:r>
            <a:r>
              <a:rPr lang="en-US" altLang="zh-TW" dirty="0" smtClean="0"/>
              <a:t>code </a:t>
            </a:r>
            <a:r>
              <a:rPr lang="en-US" altLang="zh-TW" dirty="0"/>
              <a:t>is a linear error-correcting code named after its inventor, </a:t>
            </a:r>
            <a:r>
              <a:rPr lang="en-US" altLang="zh-TW" dirty="0" smtClean="0"/>
              <a:t>Richard </a:t>
            </a:r>
            <a:r>
              <a:rPr lang="en-US" altLang="zh-TW" dirty="0"/>
              <a:t>Hamming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To  encode  </a:t>
            </a:r>
            <a:r>
              <a:rPr lang="en-US" altLang="zh-TW" dirty="0">
                <a:solidFill>
                  <a:srgbClr val="00B050"/>
                </a:solidFill>
              </a:rPr>
              <a:t>k  bits  of </a:t>
            </a:r>
            <a:r>
              <a:rPr lang="en-US" altLang="zh-TW" dirty="0" smtClean="0">
                <a:solidFill>
                  <a:srgbClr val="00B050"/>
                </a:solidFill>
              </a:rPr>
              <a:t>message </a:t>
            </a:r>
            <a:r>
              <a:rPr lang="en-US" altLang="zh-TW" dirty="0">
                <a:solidFill>
                  <a:srgbClr val="00B050"/>
                </a:solidFill>
              </a:rPr>
              <a:t>word </a:t>
            </a:r>
            <a:r>
              <a:rPr lang="en-US" altLang="zh-TW" dirty="0"/>
              <a:t>into an </a:t>
            </a:r>
            <a:r>
              <a:rPr lang="en-US" altLang="zh-TW" dirty="0" smtClean="0">
                <a:solidFill>
                  <a:srgbClr val="00B050"/>
                </a:solidFill>
              </a:rPr>
              <a:t>n bits </a:t>
            </a:r>
            <a:r>
              <a:rPr lang="en-US" altLang="zh-TW" dirty="0">
                <a:solidFill>
                  <a:srgbClr val="00B050"/>
                </a:solidFill>
              </a:rPr>
              <a:t>code sequence</a:t>
            </a:r>
            <a:r>
              <a:rPr lang="en-US" altLang="zh-TW" dirty="0"/>
              <a:t> with only a </a:t>
            </a:r>
            <a:r>
              <a:rPr lang="en-US" altLang="zh-TW" dirty="0" smtClean="0"/>
              <a:t>single modification  </a:t>
            </a:r>
            <a:r>
              <a:rPr lang="en-US" altLang="zh-TW" dirty="0"/>
              <a:t>n  should  be  equal  to  (</a:t>
            </a:r>
            <a:r>
              <a:rPr lang="en-US" altLang="zh-TW" dirty="0" smtClean="0"/>
              <a:t>2</a:t>
            </a:r>
            <a:r>
              <a:rPr lang="en-US" altLang="zh-TW" baseline="30000" dirty="0" smtClean="0"/>
              <a:t>k</a:t>
            </a:r>
            <a:r>
              <a:rPr lang="en-US" altLang="zh-TW" dirty="0" smtClean="0"/>
              <a:t> </a:t>
            </a:r>
            <a:r>
              <a:rPr lang="en-US" altLang="zh-TW" dirty="0"/>
              <a:t>-1</a:t>
            </a:r>
            <a:r>
              <a:rPr lang="en-US" altLang="zh-TW" dirty="0" smtClean="0"/>
              <a:t>).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37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70C0"/>
                </a:solidFill>
              </a:rPr>
              <a:t>Hamming codes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/>
                  <a:t>For each integer </a:t>
                </a:r>
                <a:r>
                  <a:rPr lang="en-US" altLang="zh-TW" dirty="0" smtClean="0"/>
                  <a:t>r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en-US" altLang="zh-TW" dirty="0" smtClean="0"/>
                  <a:t> 2 </a:t>
                </a:r>
                <a:r>
                  <a:rPr lang="en-US" altLang="zh-TW" dirty="0"/>
                  <a:t>there is a code with </a:t>
                </a:r>
                <a:r>
                  <a:rPr lang="en-US" altLang="zh-TW" dirty="0">
                    <a:solidFill>
                      <a:srgbClr val="0070C0"/>
                    </a:solidFill>
                  </a:rPr>
                  <a:t>block length </a:t>
                </a:r>
                <a:r>
                  <a:rPr lang="en-US" altLang="zh-TW" dirty="0" smtClean="0">
                    <a:solidFill>
                      <a:srgbClr val="0070C0"/>
                    </a:solidFill>
                  </a:rPr>
                  <a:t>n=2</a:t>
                </a:r>
                <a:r>
                  <a:rPr lang="en-US" altLang="zh-TW" baseline="30000" dirty="0" smtClean="0">
                    <a:solidFill>
                      <a:srgbClr val="0070C0"/>
                    </a:solidFill>
                  </a:rPr>
                  <a:t>r</a:t>
                </a:r>
                <a:r>
                  <a:rPr lang="en-US" altLang="zh-TW" dirty="0" smtClean="0">
                    <a:solidFill>
                      <a:srgbClr val="0070C0"/>
                    </a:solidFill>
                  </a:rPr>
                  <a:t>-1</a:t>
                </a:r>
                <a:r>
                  <a:rPr lang="en-US" altLang="zh-TW" dirty="0" smtClean="0"/>
                  <a:t> </a:t>
                </a:r>
                <a:r>
                  <a:rPr lang="en-US" altLang="zh-TW" dirty="0"/>
                  <a:t>and </a:t>
                </a:r>
                <a:r>
                  <a:rPr lang="en-US" altLang="zh-TW" dirty="0">
                    <a:solidFill>
                      <a:srgbClr val="0070C0"/>
                    </a:solidFill>
                  </a:rPr>
                  <a:t>message length </a:t>
                </a:r>
                <a:r>
                  <a:rPr lang="en-US" altLang="zh-TW" dirty="0" smtClean="0">
                    <a:solidFill>
                      <a:srgbClr val="0070C0"/>
                    </a:solidFill>
                  </a:rPr>
                  <a:t>k=2</a:t>
                </a:r>
                <a:r>
                  <a:rPr lang="en-US" altLang="zh-TW" baseline="30000" dirty="0" smtClean="0">
                    <a:solidFill>
                      <a:srgbClr val="0070C0"/>
                    </a:solidFill>
                  </a:rPr>
                  <a:t>r</a:t>
                </a:r>
                <a:r>
                  <a:rPr lang="en-US" altLang="zh-TW" dirty="0" smtClean="0">
                    <a:solidFill>
                      <a:srgbClr val="0070C0"/>
                    </a:solidFill>
                  </a:rPr>
                  <a:t>-r-1</a:t>
                </a:r>
                <a:r>
                  <a:rPr lang="en-US" altLang="zh-TW" dirty="0"/>
                  <a:t>. Hence the </a:t>
                </a:r>
                <a:r>
                  <a:rPr lang="en-US" altLang="zh-TW" dirty="0">
                    <a:solidFill>
                      <a:srgbClr val="0070C0"/>
                    </a:solidFill>
                  </a:rPr>
                  <a:t>rate of Hamming codes is </a:t>
                </a:r>
                <a:r>
                  <a:rPr lang="en-US" altLang="zh-TW" dirty="0" smtClean="0">
                    <a:solidFill>
                      <a:srgbClr val="0070C0"/>
                    </a:solidFill>
                  </a:rPr>
                  <a:t/>
                </a:r>
                <a:br>
                  <a:rPr lang="en-US" altLang="zh-TW" dirty="0" smtClean="0">
                    <a:solidFill>
                      <a:srgbClr val="0070C0"/>
                    </a:solidFill>
                  </a:rPr>
                </a:br>
                <a:r>
                  <a:rPr lang="en-US" altLang="zh-TW" dirty="0" smtClean="0">
                    <a:solidFill>
                      <a:srgbClr val="0070C0"/>
                    </a:solidFill>
                  </a:rPr>
                  <a:t>R=k/n=1 -r </a:t>
                </a:r>
                <a:r>
                  <a:rPr lang="en-US" altLang="zh-TW" dirty="0">
                    <a:solidFill>
                      <a:srgbClr val="0070C0"/>
                    </a:solidFill>
                  </a:rPr>
                  <a:t>/ (</a:t>
                </a:r>
                <a:r>
                  <a:rPr lang="en-US" altLang="zh-TW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altLang="zh-TW" baseline="30000" dirty="0" smtClean="0">
                    <a:solidFill>
                      <a:srgbClr val="0070C0"/>
                    </a:solidFill>
                  </a:rPr>
                  <a:t>r</a:t>
                </a:r>
                <a:r>
                  <a:rPr lang="en-US" altLang="zh-TW" dirty="0" smtClean="0">
                    <a:solidFill>
                      <a:srgbClr val="0070C0"/>
                    </a:solidFill>
                  </a:rPr>
                  <a:t>-1</a:t>
                </a:r>
                <a:r>
                  <a:rPr lang="en-US" altLang="zh-TW" dirty="0">
                    <a:solidFill>
                      <a:srgbClr val="0070C0"/>
                    </a:solidFill>
                  </a:rPr>
                  <a:t>)</a:t>
                </a:r>
                <a:r>
                  <a:rPr lang="en-US" altLang="zh-TW" dirty="0"/>
                  <a:t>, which is highest possible for codes with distance 3</a:t>
                </a:r>
                <a:r>
                  <a:rPr lang="en-US" altLang="zh-TW" dirty="0" smtClean="0"/>
                  <a:t>.</a:t>
                </a:r>
                <a:endParaRPr lang="en-US" altLang="zh-TW" dirty="0"/>
              </a:p>
              <a:p>
                <a:r>
                  <a:rPr lang="en-US" altLang="zh-TW" dirty="0" smtClean="0"/>
                  <a:t>(7,4) Hamming Code: </a:t>
                </a:r>
                <a:br>
                  <a:rPr lang="en-US" altLang="zh-TW" dirty="0" smtClean="0"/>
                </a:br>
                <a:r>
                  <a:rPr lang="en-US" altLang="zh-TW" dirty="0" smtClean="0"/>
                  <a:t>r=3, </a:t>
                </a:r>
                <a:r>
                  <a:rPr lang="en-US" altLang="zh-TW" dirty="0"/>
                  <a:t>block length </a:t>
                </a:r>
                <a:r>
                  <a:rPr lang="en-US" altLang="zh-TW" dirty="0" smtClean="0"/>
                  <a:t>n=7</a:t>
                </a:r>
                <a:r>
                  <a:rPr lang="en-US" altLang="zh-TW" dirty="0"/>
                  <a:t>, message length </a:t>
                </a:r>
                <a:r>
                  <a:rPr lang="en-US" altLang="zh-TW" dirty="0" smtClean="0"/>
                  <a:t>k=4, R=4/7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1346" r="-11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/>
          <p:cNvSpPr txBox="1"/>
          <p:nvPr/>
        </p:nvSpPr>
        <p:spPr>
          <a:xfrm>
            <a:off x="899592" y="533256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hlinkClick r:id="rId3"/>
              </a:rPr>
              <a:t>Hamming Code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099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en-US" altLang="zh-TW" dirty="0"/>
              <a:t>Proposed method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52527"/>
          </a:xfrm>
        </p:spPr>
        <p:txBody>
          <a:bodyPr/>
          <a:lstStyle/>
          <a:p>
            <a:r>
              <a:rPr lang="en-US" altLang="zh-TW" dirty="0"/>
              <a:t>The  change  density  </a:t>
            </a:r>
            <a:r>
              <a:rPr lang="en-US" altLang="zh-TW" dirty="0">
                <a:solidFill>
                  <a:srgbClr val="0070C0"/>
                </a:solidFill>
              </a:rPr>
              <a:t>D(k) </a:t>
            </a:r>
            <a:r>
              <a:rPr lang="en-US" altLang="zh-TW" dirty="0" smtClean="0"/>
              <a:t>is </a:t>
            </a:r>
            <a:r>
              <a:rPr lang="en-US" altLang="zh-TW" dirty="0"/>
              <a:t>defined as </a:t>
            </a:r>
            <a:r>
              <a:rPr lang="en-US" altLang="zh-TW" dirty="0" smtClean="0"/>
              <a:t>the number </a:t>
            </a:r>
            <a:r>
              <a:rPr lang="en-US" altLang="zh-TW" dirty="0"/>
              <a:t>of modifications needed </a:t>
            </a:r>
            <a:r>
              <a:rPr lang="en-US" altLang="zh-TW" dirty="0" smtClean="0"/>
              <a:t>per </a:t>
            </a:r>
            <a:r>
              <a:rPr lang="en-US" altLang="zh-TW" dirty="0"/>
              <a:t>code sequence of length n, to embed a k bit message</a:t>
            </a:r>
            <a:r>
              <a:rPr lang="en-US" altLang="zh-TW" dirty="0" smtClean="0"/>
              <a:t>.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Embedding </a:t>
            </a:r>
            <a:r>
              <a:rPr lang="en-US" altLang="zh-TW" dirty="0"/>
              <a:t>rate </a:t>
            </a:r>
            <a:r>
              <a:rPr lang="en-US" altLang="zh-TW" dirty="0">
                <a:solidFill>
                  <a:srgbClr val="0070C0"/>
                </a:solidFill>
              </a:rPr>
              <a:t>R(k)</a:t>
            </a:r>
            <a:r>
              <a:rPr lang="en-US" altLang="zh-TW" dirty="0"/>
              <a:t> is defined as </a:t>
            </a:r>
            <a:r>
              <a:rPr lang="en-US" altLang="zh-TW" dirty="0" smtClean="0"/>
              <a:t>ratio.</a:t>
            </a:r>
            <a:endParaRPr lang="en-US" altLang="zh-TW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08920"/>
            <a:ext cx="5131976" cy="64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4293096"/>
            <a:ext cx="498796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30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en-US" altLang="zh-TW" dirty="0"/>
              <a:t>Proposed method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608512"/>
          </a:xfrm>
        </p:spPr>
        <p:txBody>
          <a:bodyPr/>
          <a:lstStyle/>
          <a:p>
            <a:r>
              <a:rPr lang="en-US" altLang="zh-TW" dirty="0"/>
              <a:t>Weber-Fechner Law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2200" dirty="0"/>
              <a:t> Where  B1,  B2  are  two  luminance  levels  and  ∆S is  </a:t>
            </a:r>
            <a:r>
              <a:rPr lang="en-US" altLang="zh-TW" sz="2200" dirty="0" smtClean="0"/>
              <a:t>the incremental </a:t>
            </a:r>
            <a:r>
              <a:rPr lang="en-US" altLang="zh-TW" sz="2200" dirty="0"/>
              <a:t>visual sensation due to them. The contrast in a </a:t>
            </a:r>
            <a:r>
              <a:rPr lang="en-US" altLang="zh-TW" sz="2200" dirty="0" smtClean="0"/>
              <a:t>picture </a:t>
            </a:r>
            <a:r>
              <a:rPr lang="en-US" altLang="zh-TW" sz="2200" dirty="0"/>
              <a:t>or scene is expressed as a ratio of the maximum to </a:t>
            </a:r>
            <a:r>
              <a:rPr lang="en-US" altLang="zh-TW" sz="2200" dirty="0" smtClean="0"/>
              <a:t>minimum  </a:t>
            </a:r>
            <a:r>
              <a:rPr lang="en-US" altLang="zh-TW" sz="2200" dirty="0"/>
              <a:t>luminance  </a:t>
            </a:r>
            <a:r>
              <a:rPr lang="en-US" altLang="zh-TW" sz="2200" dirty="0" err="1" smtClean="0"/>
              <a:t>B</a:t>
            </a:r>
            <a:r>
              <a:rPr lang="en-US" altLang="zh-TW" sz="2200" baseline="-25000" dirty="0" err="1" smtClean="0"/>
              <a:t>max</a:t>
            </a:r>
            <a:r>
              <a:rPr lang="en-US" altLang="zh-TW" sz="2200" dirty="0" smtClean="0"/>
              <a:t> </a:t>
            </a:r>
            <a:r>
              <a:rPr lang="en-US" altLang="zh-TW" sz="2200" dirty="0"/>
              <a:t>/</a:t>
            </a:r>
            <a:r>
              <a:rPr lang="en-US" altLang="zh-TW" sz="2200" dirty="0" err="1" smtClean="0"/>
              <a:t>B</a:t>
            </a:r>
            <a:r>
              <a:rPr lang="en-US" altLang="zh-TW" sz="2200" baseline="-25000" dirty="0" err="1" smtClean="0"/>
              <a:t>min</a:t>
            </a:r>
            <a:r>
              <a:rPr lang="en-US" altLang="zh-TW" sz="2200" dirty="0" smtClean="0"/>
              <a:t>. </a:t>
            </a:r>
            <a:br>
              <a:rPr lang="en-US" altLang="zh-TW" sz="2200" dirty="0" smtClean="0"/>
            </a:br>
            <a:endParaRPr lang="zh-TW" altLang="en-US" sz="2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3789"/>
            <a:ext cx="5472608" cy="463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880889" y="4830715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hlinkClick r:id="rId3"/>
              </a:rPr>
              <a:t>[</a:t>
            </a:r>
            <a:r>
              <a:rPr lang="zh-TW" altLang="en-US" dirty="0" smtClean="0">
                <a:hlinkClick r:id="rId3"/>
              </a:rPr>
              <a:t>國立台灣科技大學</a:t>
            </a:r>
            <a:r>
              <a:rPr lang="en-US" altLang="zh-TW" dirty="0" smtClean="0">
                <a:hlinkClick r:id="rId3"/>
              </a:rPr>
              <a:t>] </a:t>
            </a:r>
            <a:r>
              <a:rPr lang="zh-TW" altLang="en-US" dirty="0" smtClean="0">
                <a:hlinkClick r:id="rId3"/>
              </a:rPr>
              <a:t>色彩科技研究中心</a:t>
            </a:r>
            <a:r>
              <a:rPr lang="en-US" altLang="zh-TW" dirty="0" smtClean="0">
                <a:hlinkClick r:id="rId3"/>
              </a:rPr>
              <a:t>-</a:t>
            </a:r>
            <a:r>
              <a:rPr lang="zh-TW" altLang="en-US" dirty="0" smtClean="0">
                <a:hlinkClick r:id="rId3"/>
              </a:rPr>
              <a:t>影像視算實驗室</a:t>
            </a:r>
            <a:r>
              <a:rPr lang="en-US" altLang="zh-TW" dirty="0" smtClean="0">
                <a:hlinkClick r:id="rId3"/>
              </a:rPr>
              <a:t>-Weber</a:t>
            </a:r>
            <a:r>
              <a:rPr lang="zh-TW" altLang="en-US" dirty="0" smtClean="0">
                <a:hlinkClick r:id="rId3"/>
              </a:rPr>
              <a:t> </a:t>
            </a:r>
            <a:r>
              <a:rPr lang="en-US" altLang="zh-TW" dirty="0" smtClean="0">
                <a:hlinkClick r:id="rId3"/>
              </a:rPr>
              <a:t>Fechner law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hlinkClick r:id="rId4"/>
              </a:rPr>
              <a:t/>
            </a:r>
            <a:br>
              <a:rPr lang="en-US" altLang="zh-TW" dirty="0" smtClean="0">
                <a:hlinkClick r:id="rId4"/>
              </a:rPr>
            </a:br>
            <a:r>
              <a:rPr lang="en-US" altLang="zh-TW" dirty="0" smtClean="0">
                <a:hlinkClick r:id="rId4"/>
              </a:rPr>
              <a:t>Weber-Fechner </a:t>
            </a:r>
            <a:r>
              <a:rPr lang="zh-TW" altLang="en-US" dirty="0">
                <a:hlinkClick r:id="rId4"/>
              </a:rPr>
              <a:t>定律與人類處理資訊能力關係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438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en-US" altLang="zh-TW" dirty="0"/>
              <a:t>Proposed method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608512"/>
          </a:xfrm>
        </p:spPr>
        <p:txBody>
          <a:bodyPr/>
          <a:lstStyle/>
          <a:p>
            <a:r>
              <a:rPr lang="en-US" altLang="zh-TW" dirty="0"/>
              <a:t>Embedding Algorithm</a:t>
            </a:r>
            <a:br>
              <a:rPr lang="en-US" altLang="zh-TW" dirty="0"/>
            </a:br>
            <a:r>
              <a:rPr lang="en-US" altLang="zh-TW" sz="2400" dirty="0"/>
              <a:t>Input: Cover Image </a:t>
            </a:r>
            <a:r>
              <a:rPr lang="en-US" altLang="zh-TW" sz="2400" dirty="0" smtClean="0"/>
              <a:t>	Output</a:t>
            </a:r>
            <a:r>
              <a:rPr lang="en-US" altLang="zh-TW" sz="2400" dirty="0"/>
              <a:t>: </a:t>
            </a:r>
            <a:r>
              <a:rPr lang="en-US" altLang="zh-TW" sz="2400" dirty="0" err="1"/>
              <a:t>Stego</a:t>
            </a:r>
            <a:r>
              <a:rPr lang="en-US" altLang="zh-TW" sz="2400" dirty="0"/>
              <a:t>-Image. 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endParaRPr lang="en-US" altLang="zh-TW" sz="2400" dirty="0"/>
          </a:p>
          <a:p>
            <a:pPr lvl="1"/>
            <a:r>
              <a:rPr lang="en-US" altLang="zh-TW" sz="2000" dirty="0" smtClean="0"/>
              <a:t>Step </a:t>
            </a:r>
            <a:r>
              <a:rPr lang="en-US" altLang="zh-TW" sz="2000" dirty="0"/>
              <a:t>1: Read the cover Image. 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endParaRPr lang="en-US" altLang="zh-TW" sz="2000" dirty="0"/>
          </a:p>
          <a:p>
            <a:pPr lvl="1"/>
            <a:r>
              <a:rPr lang="en-US" altLang="zh-TW" sz="2000" dirty="0"/>
              <a:t>Step 2: First a 3×3 block is moved over the cover </a:t>
            </a:r>
            <a:r>
              <a:rPr lang="en-US" altLang="zh-TW" sz="2000" dirty="0" smtClean="0"/>
              <a:t>image </a:t>
            </a:r>
            <a:r>
              <a:rPr lang="en-US" altLang="zh-TW" sz="2400" dirty="0" smtClean="0"/>
              <a:t>centered  </a:t>
            </a:r>
            <a:r>
              <a:rPr lang="en-US" altLang="zh-TW" sz="2400" dirty="0"/>
              <a:t>at  location  (</a:t>
            </a:r>
            <a:r>
              <a:rPr lang="en-US" altLang="zh-TW" sz="2400" dirty="0" err="1"/>
              <a:t>x,y</a:t>
            </a:r>
            <a:r>
              <a:rPr lang="en-US" altLang="zh-TW" sz="2400" dirty="0"/>
              <a:t>).  If  all  the  pixel  </a:t>
            </a:r>
            <a:r>
              <a:rPr lang="en-US" altLang="zh-TW" sz="2400" dirty="0" smtClean="0"/>
              <a:t>values under  </a:t>
            </a:r>
            <a:r>
              <a:rPr lang="en-US" altLang="zh-TW" sz="2400" dirty="0"/>
              <a:t>the  block  in  c(</a:t>
            </a:r>
            <a:r>
              <a:rPr lang="en-US" altLang="zh-TW" sz="2400" dirty="0" err="1"/>
              <a:t>x,y</a:t>
            </a:r>
            <a:r>
              <a:rPr lang="en-US" altLang="zh-TW" sz="2400" dirty="0"/>
              <a:t>)  are  the  same,  then  </a:t>
            </a:r>
            <a:r>
              <a:rPr lang="en-US" altLang="zh-TW" sz="2400" dirty="0" smtClean="0"/>
              <a:t>the pixels  </a:t>
            </a:r>
            <a:r>
              <a:rPr lang="en-US" altLang="zh-TW" sz="2400" dirty="0"/>
              <a:t>of  that  block  are  not  used  for </a:t>
            </a:r>
            <a:r>
              <a:rPr lang="en-US" altLang="zh-TW" sz="2400" dirty="0" smtClean="0"/>
              <a:t>message embedding</a:t>
            </a:r>
            <a:r>
              <a:rPr lang="en-US" altLang="zh-TW" sz="2400" dirty="0"/>
              <a:t>.  All  the  remaining  pixels  of </a:t>
            </a:r>
            <a:r>
              <a:rPr lang="en-US" altLang="zh-TW" sz="2400" dirty="0" smtClean="0"/>
              <a:t>c(</a:t>
            </a:r>
            <a:r>
              <a:rPr lang="en-US" altLang="zh-TW" sz="2400" dirty="0" err="1" smtClean="0"/>
              <a:t>x,y</a:t>
            </a:r>
            <a:r>
              <a:rPr lang="en-US" altLang="zh-TW" sz="2400" dirty="0"/>
              <a:t>) are modified in the following way.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0355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3">
  <a:themeElements>
    <a:clrScheme name="簡報6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簡報6">
      <a:majorFont>
        <a:latin typeface="Garamond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簡報6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6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6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投影片設計範本">
  <a:themeElements>
    <a:clrScheme name="投影片設計範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投影片設計範本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投影片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投影片設計範本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投影片設計範本">
  <a:themeElements>
    <a:clrScheme name="投影片設計範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投影片設計範本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投影片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投影片設計範本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佈景主題3</Template>
  <TotalTime>1821</TotalTime>
  <Words>345</Words>
  <Application>Microsoft Office PowerPoint</Application>
  <PresentationFormat>如螢幕大小 (4:3)</PresentationFormat>
  <Paragraphs>51</Paragraphs>
  <Slides>13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13</vt:i4>
      </vt:variant>
    </vt:vector>
  </HeadingPairs>
  <TitlesOfParts>
    <vt:vector size="16" baseType="lpstr">
      <vt:lpstr>佈景主題3</vt:lpstr>
      <vt:lpstr>投影片設計範本</vt:lpstr>
      <vt:lpstr>1_投影片設計範本</vt:lpstr>
      <vt:lpstr>An Approach to Adaptive Steganography Based on Matrix Embedding              2007</vt:lpstr>
      <vt:lpstr>Outline</vt:lpstr>
      <vt:lpstr>Introduction</vt:lpstr>
      <vt:lpstr>Adaptive steganography methods  – a review</vt:lpstr>
      <vt:lpstr>Proposed method</vt:lpstr>
      <vt:lpstr>Hamming codes</vt:lpstr>
      <vt:lpstr>Proposed method</vt:lpstr>
      <vt:lpstr>Proposed method</vt:lpstr>
      <vt:lpstr>Proposed method</vt:lpstr>
      <vt:lpstr>Proposed method</vt:lpstr>
      <vt:lpstr>Experimentation and results</vt:lpstr>
      <vt:lpstr>Conclusions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Wave Steganography Approach by Modified LSB</dc:title>
  <dc:creator>Lily</dc:creator>
  <cp:lastModifiedBy>Lily</cp:lastModifiedBy>
  <cp:revision>35</cp:revision>
  <dcterms:created xsi:type="dcterms:W3CDTF">2013-11-04T05:19:44Z</dcterms:created>
  <dcterms:modified xsi:type="dcterms:W3CDTF">2014-01-21T05:21:17Z</dcterms:modified>
</cp:coreProperties>
</file>