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71" r:id="rId10"/>
    <p:sldId id="267" r:id="rId11"/>
    <p:sldId id="270" r:id="rId12"/>
    <p:sldId id="269" r:id="rId13"/>
    <p:sldId id="261" r:id="rId14"/>
    <p:sldId id="262" r:id="rId15"/>
    <p:sldId id="272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05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23752-1E84-4077-936D-6E624C74BD60}" type="datetimeFigureOut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8F8FF-152E-42ED-A353-E40FF750BE2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9E39F-E314-4D00-AC05-53F4A15DBFA5}" type="datetimeFigureOut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54C2C-BA49-471D-8B76-3A033795ACB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7B13-9EFD-47E8-A6DD-E066FFA72033}" type="datetime1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5A6E-DB2A-4E87-BA29-0314CF70D9BE}" type="datetime1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8341-3E55-4A13-A022-833A06DCDE28}" type="datetime1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AAE97-7FE2-4174-855A-75CDF9E191D1}" type="datetime1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914F-B49D-4B24-A286-7B964800F320}" type="datetime1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ECE0-BE6B-464E-B78C-017A318C3378}" type="datetime1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A276-4A90-4144-BC1A-97864E1FF16D}" type="datetime1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E3F7-0C6C-491E-BE8F-A6EC2F74D0AE}" type="datetime1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84E4-8239-4999-BD08-F8DD283E5C04}" type="datetime1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B3F9-FEAB-405B-AC42-6C748E5DF8F7}" type="datetime1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727D-DAC2-42E1-A297-F9AC4CC211EF}" type="datetime1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36FB9-DE45-4469-9A04-B963BF8E6F73}" type="datetime1">
              <a:rPr lang="zh-TW" altLang="en-US" smtClean="0"/>
              <a:t>2014/3/11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 </a:t>
            </a:r>
            <a:r>
              <a:rPr lang="en-US" altLang="zh-TW" sz="3100" dirty="0" smtClean="0"/>
              <a:t>Detecting Hidden Messages Using Higher-Order</a:t>
            </a:r>
            <a:br>
              <a:rPr lang="en-US" altLang="zh-TW" sz="3100" dirty="0" smtClean="0"/>
            </a:br>
            <a:r>
              <a:rPr lang="en-US" altLang="zh-TW" sz="3100" dirty="0" smtClean="0"/>
              <a:t>Statistics and Support Vector Machines</a:t>
            </a:r>
            <a:endParaRPr lang="zh-TW" altLang="en-US" sz="31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Siwei</a:t>
            </a:r>
            <a:r>
              <a:rPr lang="en-US" altLang="zh-TW" dirty="0" smtClean="0"/>
              <a:t> </a:t>
            </a:r>
            <a:r>
              <a:rPr lang="en-US" altLang="zh-TW" dirty="0" smtClean="0"/>
              <a:t>Lyu</a:t>
            </a:r>
            <a:r>
              <a:rPr lang="en-US" altLang="zh-TW" dirty="0" smtClean="0"/>
              <a:t> and </a:t>
            </a:r>
            <a:r>
              <a:rPr lang="en-US" altLang="zh-TW" dirty="0" smtClean="0"/>
              <a:t>Hany</a:t>
            </a:r>
            <a:r>
              <a:rPr lang="en-US" altLang="zh-TW" dirty="0" smtClean="0"/>
              <a:t> </a:t>
            </a:r>
            <a:r>
              <a:rPr lang="en-US" altLang="zh-TW" dirty="0" smtClean="0"/>
              <a:t>Farid</a:t>
            </a:r>
            <a:endParaRPr lang="en-US" altLang="zh-TW" dirty="0" smtClean="0"/>
          </a:p>
          <a:p>
            <a:r>
              <a:rPr lang="en-US" altLang="zh-TW" sz="2400" dirty="0" smtClean="0"/>
              <a:t>Department of Computer Science, Dartmouth College, Hanover, NH 03755, USA</a:t>
            </a:r>
            <a:endParaRPr lang="en-US" altLang="zh-TW" sz="2400" dirty="0" smtClean="0"/>
          </a:p>
          <a:p>
            <a:r>
              <a:rPr lang="en-US" altLang="zh-TW" sz="2000" dirty="0" smtClean="0"/>
              <a:t>IEEE International Conference on Image </a:t>
            </a:r>
            <a:r>
              <a:rPr lang="en-US" altLang="zh-TW" sz="2000" dirty="0" smtClean="0"/>
              <a:t>Processing,2002 </a:t>
            </a:r>
            <a:endParaRPr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log error in the linear predictor is then given by: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It </a:t>
            </a:r>
            <a:r>
              <a:rPr lang="en-US" altLang="zh-TW" dirty="0" smtClean="0"/>
              <a:t>is from this error that additional statistics are collected, namely the </a:t>
            </a:r>
            <a:r>
              <a:rPr lang="en-US" altLang="zh-TW" dirty="0" smtClean="0"/>
              <a:t>mean, variance,   </a:t>
            </a:r>
            <a:r>
              <a:rPr lang="en-US" altLang="zh-TW" dirty="0" err="1" smtClean="0"/>
              <a:t>skewness</a:t>
            </a:r>
            <a:r>
              <a:rPr lang="en-US" altLang="zh-TW" dirty="0" smtClean="0"/>
              <a:t> and </a:t>
            </a:r>
            <a:r>
              <a:rPr lang="en-US" altLang="zh-TW" dirty="0" smtClean="0"/>
              <a:t>kurtosis.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780928"/>
            <a:ext cx="3952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Classification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Linear Separable </a:t>
            </a:r>
            <a:r>
              <a:rPr lang="en-US" altLang="zh-TW" dirty="0" smtClean="0"/>
              <a:t>SVM </a:t>
            </a:r>
          </a:p>
          <a:p>
            <a:r>
              <a:rPr lang="en-US" altLang="zh-TW" dirty="0" smtClean="0"/>
              <a:t>Linear Non-Separable SVM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284984"/>
            <a:ext cx="6362700" cy="239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Classification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Non-Linear SVM</a:t>
            </a:r>
            <a:endParaRPr lang="zh-TW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780928"/>
            <a:ext cx="6667500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Use 640*480 pixel,</a:t>
            </a:r>
            <a:r>
              <a:rPr lang="pt-BR" altLang="zh-TW" dirty="0" smtClean="0"/>
              <a:t> message consists of </a:t>
            </a:r>
            <a:r>
              <a:rPr lang="pt-BR" altLang="zh-TW" dirty="0" smtClean="0"/>
              <a:t>a n*n </a:t>
            </a:r>
            <a:r>
              <a:rPr lang="en-US" altLang="zh-TW" dirty="0" smtClean="0"/>
              <a:t>pixel n= {32,64,128,256} ,pixel </a:t>
            </a:r>
            <a:r>
              <a:rPr lang="en-US" altLang="zh-TW" dirty="0" smtClean="0"/>
              <a:t>range [</a:t>
            </a:r>
            <a:r>
              <a:rPr lang="en-US" altLang="zh-TW" dirty="0" smtClean="0"/>
              <a:t>0,255</a:t>
            </a:r>
            <a:r>
              <a:rPr lang="en-US" altLang="zh-TW" dirty="0" smtClean="0"/>
              <a:t>].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13</a:t>
            </a:fld>
            <a:endParaRPr lang="zh-TW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809230"/>
            <a:ext cx="5022701" cy="4048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4322" y="2678254"/>
            <a:ext cx="4529678" cy="4179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These higher-order </a:t>
            </a:r>
            <a:r>
              <a:rPr lang="en-US" altLang="zh-TW" dirty="0" smtClean="0"/>
              <a:t>statistics appear </a:t>
            </a:r>
            <a:r>
              <a:rPr lang="en-US" altLang="zh-TW" dirty="0" smtClean="0"/>
              <a:t>to capture certain properties of </a:t>
            </a:r>
            <a:r>
              <a:rPr lang="en-US" altLang="zh-TW" dirty="0" smtClean="0"/>
              <a:t>“natural</a:t>
            </a:r>
            <a:r>
              <a:rPr lang="en-US" altLang="zh-TW" dirty="0" smtClean="0"/>
              <a:t>" images, and more importantly </a:t>
            </a:r>
            <a:r>
              <a:rPr lang="en-US" altLang="zh-TW" dirty="0" smtClean="0"/>
              <a:t>,these </a:t>
            </a:r>
            <a:r>
              <a:rPr lang="en-US" altLang="zh-TW" dirty="0" smtClean="0"/>
              <a:t>statistics are </a:t>
            </a:r>
            <a:r>
              <a:rPr lang="en-US" altLang="zh-TW" dirty="0" smtClean="0"/>
              <a:t>significantly </a:t>
            </a:r>
            <a:r>
              <a:rPr lang="en-US" altLang="zh-TW" dirty="0" smtClean="0"/>
              <a:t>altered when a message is embedded within </a:t>
            </a:r>
            <a:r>
              <a:rPr lang="en-US" altLang="zh-TW" dirty="0" smtClean="0"/>
              <a:t>an image</a:t>
            </a:r>
            <a:r>
              <a:rPr lang="en-US" altLang="zh-TW" dirty="0" smtClean="0"/>
              <a:t>.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To </a:t>
            </a:r>
            <a:r>
              <a:rPr lang="en-US" altLang="zh-TW" dirty="0" smtClean="0"/>
              <a:t>avoid detection, of course, one need only embed a small enough message that does not </a:t>
            </a:r>
            <a:r>
              <a:rPr lang="en-US" altLang="zh-TW" dirty="0" smtClean="0"/>
              <a:t>significantly </a:t>
            </a:r>
            <a:r>
              <a:rPr lang="en-US" altLang="zh-TW" dirty="0" smtClean="0"/>
              <a:t>disturb the image statistics.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000" dirty="0" smtClean="0"/>
              <a:t>H. </a:t>
            </a:r>
            <a:r>
              <a:rPr lang="en-US" altLang="zh-TW" sz="2000" dirty="0" err="1" smtClean="0"/>
              <a:t>Farid</a:t>
            </a:r>
            <a:r>
              <a:rPr lang="en-US" altLang="zh-TW" sz="2000" dirty="0" smtClean="0"/>
              <a:t>. Detecting hidden messages using higher-order statistical models. </a:t>
            </a:r>
            <a:r>
              <a:rPr lang="en-US" altLang="zh-TW" sz="2000" dirty="0" smtClean="0"/>
              <a:t>In International </a:t>
            </a:r>
            <a:r>
              <a:rPr lang="en-US" altLang="zh-TW" sz="2000" dirty="0" smtClean="0"/>
              <a:t>Conference on Image Processing, page (to appear), Rochester, </a:t>
            </a:r>
            <a:r>
              <a:rPr lang="en-US" altLang="zh-TW" sz="2000" dirty="0" smtClean="0"/>
              <a:t>New York</a:t>
            </a:r>
            <a:r>
              <a:rPr lang="en-US" altLang="zh-TW" sz="2000" dirty="0" smtClean="0"/>
              <a:t>, 2002</a:t>
            </a:r>
            <a:r>
              <a:rPr lang="en-US" altLang="zh-TW" sz="2000" dirty="0" smtClean="0"/>
              <a:t>.</a:t>
            </a:r>
          </a:p>
          <a:p>
            <a:endParaRPr lang="en-US" altLang="zh-TW" sz="2000" dirty="0" smtClean="0"/>
          </a:p>
          <a:p>
            <a:r>
              <a:rPr lang="en-US" altLang="zh-TW" sz="2000" dirty="0" smtClean="0"/>
              <a:t>M. </a:t>
            </a:r>
            <a:r>
              <a:rPr lang="en-US" altLang="zh-TW" sz="2000" dirty="0" err="1" smtClean="0"/>
              <a:t>Vetterli</a:t>
            </a:r>
            <a:r>
              <a:rPr lang="en-US" altLang="zh-TW" sz="2000" dirty="0" smtClean="0"/>
              <a:t>. A theory of </a:t>
            </a:r>
            <a:r>
              <a:rPr lang="en-US" altLang="zh-TW" sz="2000" dirty="0" err="1" smtClean="0"/>
              <a:t>multirate</a:t>
            </a:r>
            <a:r>
              <a:rPr lang="en-US" altLang="zh-TW" sz="2000" dirty="0" smtClean="0"/>
              <a:t> filter </a:t>
            </a:r>
            <a:r>
              <a:rPr lang="en-US" altLang="zh-TW" sz="2000" dirty="0" smtClean="0"/>
              <a:t>banks. IEEE </a:t>
            </a:r>
            <a:r>
              <a:rPr lang="en-US" altLang="zh-TW" sz="2000" dirty="0" err="1" smtClean="0"/>
              <a:t>Tr</a:t>
            </a:r>
            <a:r>
              <a:rPr lang="en-US" altLang="zh-TW" sz="2000" dirty="0" smtClean="0"/>
              <a:t> </a:t>
            </a:r>
            <a:r>
              <a:rPr lang="en-US" altLang="zh-TW" sz="2000" dirty="0" err="1" smtClean="0"/>
              <a:t>ansactions</a:t>
            </a:r>
            <a:r>
              <a:rPr lang="en-US" altLang="zh-TW" sz="2000" dirty="0" smtClean="0"/>
              <a:t> on ASSP,</a:t>
            </a:r>
            <a:endParaRPr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Image </a:t>
            </a:r>
            <a:r>
              <a:rPr lang="en-US" altLang="zh-TW" dirty="0" smtClean="0"/>
              <a:t>Statistics</a:t>
            </a:r>
          </a:p>
          <a:p>
            <a:r>
              <a:rPr lang="en-US" altLang="zh-TW" dirty="0" smtClean="0"/>
              <a:t>Classification</a:t>
            </a:r>
          </a:p>
          <a:p>
            <a:r>
              <a:rPr lang="en-US" altLang="zh-TW" dirty="0" smtClean="0"/>
              <a:t>Results</a:t>
            </a:r>
            <a:endParaRPr lang="en-US" altLang="zh-TW" dirty="0" smtClean="0"/>
          </a:p>
          <a:p>
            <a:r>
              <a:rPr lang="en-US" altLang="zh-TW" dirty="0" smtClean="0"/>
              <a:t>Conclusion</a:t>
            </a:r>
          </a:p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Although the presence of embedded messages </a:t>
            </a:r>
            <a:r>
              <a:rPr lang="en-US" altLang="zh-TW" sz="2800" dirty="0" smtClean="0"/>
              <a:t>is often imperceptible to the </a:t>
            </a:r>
            <a:r>
              <a:rPr lang="en-US" altLang="zh-TW" sz="2800" dirty="0" smtClean="0"/>
              <a:t>human eye</a:t>
            </a:r>
            <a:r>
              <a:rPr lang="en-US" altLang="zh-TW" sz="2800" dirty="0" smtClean="0"/>
              <a:t>, it may </a:t>
            </a:r>
            <a:r>
              <a:rPr lang="en-US" altLang="zh-TW" sz="2800" dirty="0" smtClean="0"/>
              <a:t>nevertheless disturb the statistics of </a:t>
            </a:r>
            <a:r>
              <a:rPr lang="en-US" altLang="zh-TW" sz="2800" dirty="0" smtClean="0"/>
              <a:t>an image</a:t>
            </a:r>
            <a:r>
              <a:rPr lang="en-US" altLang="zh-TW" dirty="0" smtClean="0"/>
              <a:t>.</a:t>
            </a:r>
          </a:p>
          <a:p>
            <a:endParaRPr lang="en-US" altLang="zh-TW" dirty="0" smtClean="0"/>
          </a:p>
          <a:p>
            <a:r>
              <a:rPr lang="en-US" altLang="zh-TW" sz="2800" dirty="0" smtClean="0"/>
              <a:t>The </a:t>
            </a:r>
            <a:r>
              <a:rPr lang="en-US" altLang="zh-TW" sz="2800" dirty="0" smtClean="0"/>
              <a:t>embedding of a message </a:t>
            </a:r>
            <a:r>
              <a:rPr lang="en-US" altLang="zh-TW" sz="2800" dirty="0" smtClean="0"/>
              <a:t>significantly </a:t>
            </a:r>
            <a:r>
              <a:rPr lang="en-US" altLang="zh-TW" sz="2800" dirty="0" smtClean="0"/>
              <a:t>alters these statistics </a:t>
            </a:r>
            <a:r>
              <a:rPr lang="en-US" altLang="zh-TW" sz="2800" dirty="0" smtClean="0"/>
              <a:t>and thus </a:t>
            </a:r>
            <a:r>
              <a:rPr lang="en-US" altLang="zh-TW" sz="2800" dirty="0" smtClean="0"/>
              <a:t>becomes detectable. </a:t>
            </a:r>
            <a:r>
              <a:rPr lang="en-US" altLang="zh-TW" sz="2800" dirty="0" smtClean="0"/>
              <a:t>Support </a:t>
            </a:r>
            <a:r>
              <a:rPr lang="en-US" altLang="zh-TW" sz="2800" dirty="0" smtClean="0"/>
              <a:t>vector machines (linear and non-linear) </a:t>
            </a:r>
            <a:r>
              <a:rPr lang="en-US" altLang="zh-TW" sz="2800" dirty="0" smtClean="0"/>
              <a:t>are employed </a:t>
            </a:r>
            <a:r>
              <a:rPr lang="en-US" altLang="zh-TW" sz="2800" dirty="0" smtClean="0"/>
              <a:t>to detect these statistical </a:t>
            </a:r>
            <a:r>
              <a:rPr lang="en-US" altLang="zh-TW" sz="2800" dirty="0" smtClean="0"/>
              <a:t>deviations.</a:t>
            </a:r>
            <a:endParaRPr lang="en-US" altLang="zh-TW" sz="28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Image Statistics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decomposition employed here is based on separable </a:t>
            </a:r>
            <a:r>
              <a:rPr lang="en-US" altLang="zh-TW" dirty="0" err="1" smtClean="0"/>
              <a:t>quadrature</a:t>
            </a:r>
            <a:r>
              <a:rPr lang="en-US" altLang="zh-TW" dirty="0" smtClean="0"/>
              <a:t> mirror filters (QMFs)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708920"/>
            <a:ext cx="3763541" cy="3651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Image Statistics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This is accomplished by applying </a:t>
            </a:r>
            <a:r>
              <a:rPr lang="en-US" altLang="zh-TW" dirty="0" smtClean="0"/>
              <a:t>separable  </a:t>
            </a:r>
            <a:r>
              <a:rPr lang="en-US" altLang="zh-TW" dirty="0" err="1" smtClean="0"/>
              <a:t>lowpass</a:t>
            </a:r>
            <a:r>
              <a:rPr lang="en-US" altLang="zh-TW" dirty="0" smtClean="0"/>
              <a:t>  and  </a:t>
            </a:r>
            <a:r>
              <a:rPr lang="en-US" altLang="zh-TW" dirty="0" err="1" smtClean="0"/>
              <a:t>highpass</a:t>
            </a:r>
            <a:r>
              <a:rPr lang="en-US" altLang="zh-TW" dirty="0" smtClean="0"/>
              <a:t> filters along the image  axes </a:t>
            </a:r>
            <a:r>
              <a:rPr lang="en-US" altLang="zh-TW" dirty="0" smtClean="0"/>
              <a:t>generating </a:t>
            </a:r>
            <a:r>
              <a:rPr lang="en-US" altLang="zh-TW" dirty="0" smtClean="0"/>
              <a:t>a vertical, horizontal, diagonal and </a:t>
            </a:r>
            <a:r>
              <a:rPr lang="en-US" altLang="zh-TW" dirty="0" err="1" smtClean="0"/>
              <a:t>lowpass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subband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933056"/>
            <a:ext cx="6217920" cy="225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Image Statistics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vertical, horizontal, and </a:t>
            </a:r>
            <a:r>
              <a:rPr lang="en-US" altLang="zh-TW" dirty="0" smtClean="0"/>
              <a:t>diagonal sub bands </a:t>
            </a:r>
            <a:r>
              <a:rPr lang="en-US" altLang="zh-TW" dirty="0" smtClean="0"/>
              <a:t>at scale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1, ..., n are denoted as </a:t>
            </a:r>
            <a:r>
              <a:rPr lang="en-US" altLang="zh-TW" dirty="0" smtClean="0"/>
              <a:t>V</a:t>
            </a:r>
            <a:r>
              <a:rPr lang="en-US" altLang="zh-TW" baseline="-25000" dirty="0" smtClean="0"/>
              <a:t>i</a:t>
            </a:r>
            <a:r>
              <a:rPr lang="en-US" altLang="zh-TW" dirty="0" smtClean="0"/>
              <a:t>(x, y</a:t>
            </a:r>
            <a:r>
              <a:rPr lang="en-US" altLang="zh-TW" dirty="0" smtClean="0"/>
              <a:t>), </a:t>
            </a:r>
            <a:r>
              <a:rPr lang="en-US" altLang="zh-TW" dirty="0" smtClean="0"/>
              <a:t>H</a:t>
            </a:r>
            <a:r>
              <a:rPr lang="en-US" altLang="zh-TW" baseline="-25000" dirty="0" smtClean="0"/>
              <a:t>i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x,y</a:t>
            </a:r>
            <a:r>
              <a:rPr lang="en-US" altLang="zh-TW" dirty="0" smtClean="0"/>
              <a:t>), </a:t>
            </a:r>
            <a:r>
              <a:rPr lang="en-US" altLang="zh-TW" dirty="0" smtClean="0"/>
              <a:t>and </a:t>
            </a:r>
            <a:r>
              <a:rPr lang="en-US" altLang="zh-TW" dirty="0" smtClean="0"/>
              <a:t>D</a:t>
            </a:r>
            <a:r>
              <a:rPr lang="en-US" altLang="zh-TW" baseline="-25000" dirty="0" smtClean="0"/>
              <a:t>i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x,y</a:t>
            </a:r>
            <a:r>
              <a:rPr lang="en-US" altLang="zh-TW" dirty="0" smtClean="0"/>
              <a:t>), </a:t>
            </a:r>
            <a:r>
              <a:rPr lang="en-US" altLang="zh-TW" dirty="0" smtClean="0"/>
              <a:t>respectively</a:t>
            </a:r>
            <a:endParaRPr lang="zh-TW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284984"/>
            <a:ext cx="3538688" cy="3305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Image Statistics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second set of statistics is based on the errors in </a:t>
            </a:r>
            <a:r>
              <a:rPr lang="en-US" altLang="zh-TW" dirty="0" smtClean="0"/>
              <a:t>an optimal </a:t>
            </a:r>
            <a:r>
              <a:rPr lang="en-US" altLang="zh-TW" dirty="0" smtClean="0"/>
              <a:t>linear predictor of coefficient magnitude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645024"/>
            <a:ext cx="65532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4653136"/>
            <a:ext cx="18192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Image Statistics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Where  denotes </a:t>
            </a:r>
            <a:r>
              <a:rPr lang="en-US" altLang="zh-TW" dirty="0" smtClean="0"/>
              <a:t>scalar weighting values. This linear relationship is </a:t>
            </a:r>
            <a:r>
              <a:rPr lang="en-US" altLang="zh-TW" dirty="0" smtClean="0"/>
              <a:t>expressed more compactly </a:t>
            </a:r>
            <a:r>
              <a:rPr lang="en-US" altLang="zh-TW" dirty="0" smtClean="0"/>
              <a:t>in matrix form </a:t>
            </a:r>
            <a:r>
              <a:rPr lang="en-US" altLang="zh-TW" dirty="0" smtClean="0"/>
              <a:t>as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The coefficients are determined by minimizing the quadratic error function: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5301208"/>
            <a:ext cx="34766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501008"/>
            <a:ext cx="2286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3356992"/>
            <a:ext cx="210623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Image Statistics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This error function is minimized by </a:t>
            </a:r>
            <a:r>
              <a:rPr lang="en-US" altLang="zh-TW" dirty="0" smtClean="0"/>
              <a:t>differentiating </a:t>
            </a:r>
            <a:r>
              <a:rPr lang="en-US" altLang="zh-TW" dirty="0" smtClean="0"/>
              <a:t>with respect to W</a:t>
            </a:r>
            <a:r>
              <a:rPr lang="en-US" altLang="zh-TW" dirty="0" smtClean="0"/>
              <a:t>: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Setting </a:t>
            </a:r>
            <a:r>
              <a:rPr lang="en-US" altLang="zh-TW" dirty="0" smtClean="0"/>
              <a:t>the result equal to zero, and solving for w to </a:t>
            </a:r>
            <a:r>
              <a:rPr lang="en-US" altLang="zh-TW" dirty="0" smtClean="0"/>
              <a:t>yield: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924944"/>
            <a:ext cx="53149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5157192"/>
            <a:ext cx="37338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433</Words>
  <Application>Microsoft Office PowerPoint</Application>
  <PresentationFormat>如螢幕大小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 Detecting Hidden Messages Using Higher-Order Statistics and Support Vector Machines</vt:lpstr>
      <vt:lpstr>Outline</vt:lpstr>
      <vt:lpstr>Introduction</vt:lpstr>
      <vt:lpstr>Image Statistics</vt:lpstr>
      <vt:lpstr>Image Statistics</vt:lpstr>
      <vt:lpstr>Image Statistics</vt:lpstr>
      <vt:lpstr>Image Statistics</vt:lpstr>
      <vt:lpstr>Image Statistics</vt:lpstr>
      <vt:lpstr>Image Statistics</vt:lpstr>
      <vt:lpstr>投影片 10</vt:lpstr>
      <vt:lpstr>Classification</vt:lpstr>
      <vt:lpstr>Classification</vt:lpstr>
      <vt:lpstr>Results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Steganalysis Using Color Wavelet Statistics and One-Class Support Vector Machines</dc:title>
  <dc:creator>Tedtsai</dc:creator>
  <cp:lastModifiedBy>Tedtsai</cp:lastModifiedBy>
  <cp:revision>60</cp:revision>
  <dcterms:created xsi:type="dcterms:W3CDTF">2014-03-10T04:17:44Z</dcterms:created>
  <dcterms:modified xsi:type="dcterms:W3CDTF">2014-03-11T13:39:03Z</dcterms:modified>
</cp:coreProperties>
</file>