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8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7B07-35F0-45D5-8A8C-8ED7E2946ADD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9AC6A-4813-4E44-B720-0C0CA1ED32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DD13-74EA-4959-B175-BFFC3CDF552F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45B3C-F191-4EE4-9FF8-108D39B689D2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3C1F-1FDB-4485-91FE-5637FBF49F86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3423-D7DA-4050-908F-4BFB868D2638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64ED-643F-47DB-AD81-6D395C138BE0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FCD4-7191-4B0F-8251-A21C8082A4D3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A9B9-30F5-491A-BB66-37E4FE855328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BBA0-B90B-4E27-A2B3-F09D8F35EC2A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A0B6-C66F-4D9D-8A7B-F2A68C9E7FFB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F44F-0A12-40B1-8920-4AB2C45464FB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B0A9-DF23-4774-BFF0-1F77073C6065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3332-E568-4628-9321-59ABF13A9451}" type="datetime1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Steganalysis</a:t>
            </a:r>
            <a:r>
              <a:rPr lang="en-US" altLang="zh-TW" dirty="0" smtClean="0"/>
              <a:t> of audio: attacking the </a:t>
            </a:r>
            <a:r>
              <a:rPr lang="en-US" altLang="zh-TW" dirty="0" err="1" smtClean="0"/>
              <a:t>Steghide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28092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err="1" smtClean="0"/>
              <a:t>Ru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Xue</a:t>
            </a:r>
            <a:r>
              <a:rPr lang="en-US" altLang="zh-TW" dirty="0" smtClean="0"/>
              <a:t>-Min, Hong-Juan Zhang, and Xiao Huang</a:t>
            </a:r>
          </a:p>
          <a:p>
            <a:r>
              <a:rPr lang="en-US" altLang="zh-TW" dirty="0" smtClean="0"/>
              <a:t>College of Computer Science, Zhejiang University, Hangzhou</a:t>
            </a:r>
          </a:p>
          <a:p>
            <a:r>
              <a:rPr lang="en-US" altLang="zh-TW" i="1" dirty="0" smtClean="0"/>
              <a:t>Machine Learning and Cybernetics, 2005. Proceedings of 2005 International Conference on</a:t>
            </a:r>
            <a:r>
              <a:rPr lang="en-US" altLang="zh-TW" dirty="0" smtClean="0"/>
              <a:t>. IEEE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Experimental Results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16832"/>
            <a:ext cx="54387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060848"/>
            <a:ext cx="33242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Experimental </a:t>
            </a:r>
            <a:r>
              <a:rPr lang="en-US" altLang="zh-TW" dirty="0" smtClean="0"/>
              <a:t>Results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60% </a:t>
            </a:r>
            <a:r>
              <a:rPr lang="en-US" altLang="zh-TW" dirty="0" err="1" smtClean="0"/>
              <a:t>steganographic</a:t>
            </a:r>
            <a:r>
              <a:rPr lang="en-US" altLang="zh-TW" dirty="0" smtClean="0"/>
              <a:t> capacity</a:t>
            </a:r>
          </a:p>
          <a:p>
            <a:r>
              <a:rPr lang="en-US" altLang="zh-TW" dirty="0" smtClean="0"/>
              <a:t>Trained at20</a:t>
            </a:r>
            <a:r>
              <a:rPr lang="en-US" altLang="zh-TW" dirty="0" smtClean="0"/>
              <a:t>% </a:t>
            </a:r>
            <a:r>
              <a:rPr lang="en-US" altLang="zh-TW" dirty="0" err="1" smtClean="0"/>
              <a:t>steganographic</a:t>
            </a:r>
            <a:r>
              <a:rPr lang="en-US" altLang="zh-TW" dirty="0" smtClean="0"/>
              <a:t> capacity.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96952"/>
            <a:ext cx="71628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Experimental results indicate that the messages embedded as small  as 5%of the </a:t>
            </a:r>
            <a:r>
              <a:rPr lang="en-US" altLang="zh-TW" dirty="0" err="1" smtClean="0"/>
              <a:t>steganographic</a:t>
            </a:r>
            <a:r>
              <a:rPr lang="en-US" altLang="zh-TW" dirty="0" smtClean="0"/>
              <a:t> capacity can be reliably detected.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sz="1600" dirty="0" err="1" smtClean="0"/>
              <a:t>Nehe</a:t>
            </a:r>
            <a:r>
              <a:rPr lang="en-US" altLang="zh-TW" sz="1600" dirty="0" smtClean="0"/>
              <a:t>, </a:t>
            </a:r>
            <a:r>
              <a:rPr lang="en-US" altLang="zh-TW" sz="1600" dirty="0" err="1" smtClean="0"/>
              <a:t>Navnath</a:t>
            </a:r>
            <a:r>
              <a:rPr lang="en-US" altLang="zh-TW" sz="1600" dirty="0" smtClean="0"/>
              <a:t> S., and </a:t>
            </a:r>
            <a:r>
              <a:rPr lang="en-US" altLang="zh-TW" sz="1600" dirty="0" err="1" smtClean="0"/>
              <a:t>Raghunath</a:t>
            </a:r>
            <a:r>
              <a:rPr lang="en-US" altLang="zh-TW" sz="1600" dirty="0" smtClean="0"/>
              <a:t> S. </a:t>
            </a:r>
            <a:r>
              <a:rPr lang="en-US" altLang="zh-TW" sz="1600" dirty="0" err="1" smtClean="0"/>
              <a:t>Holambe</a:t>
            </a:r>
            <a:r>
              <a:rPr lang="en-US" altLang="zh-TW" sz="1600" dirty="0" smtClean="0"/>
              <a:t>. "DWT and LPC based feature extraction methods for isolated word recognition." </a:t>
            </a:r>
            <a:r>
              <a:rPr lang="en-US" altLang="zh-TW" sz="1600" i="1" dirty="0" smtClean="0"/>
              <a:t>EURASIP Journal on Audio, Speech, and Music Processing</a:t>
            </a:r>
            <a:r>
              <a:rPr lang="en-US" altLang="zh-TW" sz="1600" dirty="0" smtClean="0"/>
              <a:t> 2012.1 (2012): 1-7</a:t>
            </a:r>
            <a:r>
              <a:rPr lang="en-US" altLang="zh-TW" sz="1600" dirty="0" smtClean="0"/>
              <a:t>.</a:t>
            </a:r>
          </a:p>
          <a:p>
            <a:endParaRPr lang="en-US" altLang="zh-TW" sz="1600" dirty="0" smtClean="0"/>
          </a:p>
          <a:p>
            <a:r>
              <a:rPr lang="en-US" altLang="zh-TW" sz="1600" dirty="0" smtClean="0"/>
              <a:t>Johnson, Micah K., </a:t>
            </a:r>
            <a:r>
              <a:rPr lang="en-US" altLang="zh-TW" sz="1600" dirty="0" err="1" smtClean="0"/>
              <a:t>Siwei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Lyu</a:t>
            </a:r>
            <a:r>
              <a:rPr lang="en-US" altLang="zh-TW" sz="1600" dirty="0" smtClean="0"/>
              <a:t>, and </a:t>
            </a:r>
            <a:r>
              <a:rPr lang="en-US" altLang="zh-TW" sz="1600" dirty="0" err="1" smtClean="0"/>
              <a:t>Hany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Farid</a:t>
            </a:r>
            <a:r>
              <a:rPr lang="en-US" altLang="zh-TW" sz="1600" dirty="0" smtClean="0"/>
              <a:t>. "</a:t>
            </a:r>
            <a:r>
              <a:rPr lang="en-US" altLang="zh-TW" sz="1600" dirty="0" err="1" smtClean="0"/>
              <a:t>Steganalysis</a:t>
            </a:r>
            <a:r>
              <a:rPr lang="en-US" altLang="zh-TW" sz="1600" dirty="0" smtClean="0"/>
              <a:t> of recorded speech." </a:t>
            </a:r>
            <a:r>
              <a:rPr lang="en-US" altLang="zh-TW" sz="1600" i="1" dirty="0" smtClean="0"/>
              <a:t>Electronic Imaging 2005</a:t>
            </a:r>
            <a:r>
              <a:rPr lang="en-US" altLang="zh-TW" sz="1600" dirty="0" smtClean="0"/>
              <a:t>. International Society for Optics and Photonics, 2005.</a:t>
            </a:r>
          </a:p>
          <a:p>
            <a:endParaRPr lang="zh-TW" altLang="en-US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Description </a:t>
            </a:r>
            <a:r>
              <a:rPr lang="en-US" altLang="zh-TW" dirty="0" smtClean="0"/>
              <a:t>of the </a:t>
            </a:r>
            <a:r>
              <a:rPr lang="en-US" altLang="zh-TW" dirty="0" smtClean="0"/>
              <a:t>Attack</a:t>
            </a:r>
          </a:p>
          <a:p>
            <a:pPr lvl="1"/>
            <a:r>
              <a:rPr lang="en-US" altLang="zh-TW" b="1" dirty="0" smtClean="0">
                <a:ea typeface="新細明體" pitchFamily="18" charset="-120"/>
              </a:rPr>
              <a:t>Discrete Wavelet </a:t>
            </a:r>
            <a:r>
              <a:rPr lang="en-US" altLang="zh-TW" b="1" dirty="0" smtClean="0">
                <a:ea typeface="新細明體" pitchFamily="18" charset="-120"/>
              </a:rPr>
              <a:t>Transform</a:t>
            </a:r>
          </a:p>
          <a:p>
            <a:pPr lvl="1"/>
            <a:r>
              <a:rPr lang="en-US" altLang="zh-TW" b="1" dirty="0" smtClean="0"/>
              <a:t>Linear predictive </a:t>
            </a:r>
            <a:r>
              <a:rPr lang="en-US" altLang="zh-TW" b="1" dirty="0" smtClean="0"/>
              <a:t>coding</a:t>
            </a:r>
          </a:p>
          <a:p>
            <a:pPr lvl="1"/>
            <a:r>
              <a:rPr lang="en-US" altLang="zh-TW" b="1" dirty="0" smtClean="0"/>
              <a:t>Support Vector  Machine </a:t>
            </a:r>
            <a:endParaRPr lang="en-US" altLang="zh-TW" dirty="0" smtClean="0"/>
          </a:p>
          <a:p>
            <a:r>
              <a:rPr lang="en-US" altLang="zh-TW" dirty="0" smtClean="0"/>
              <a:t>Experimental Results </a:t>
            </a:r>
          </a:p>
          <a:p>
            <a:r>
              <a:rPr lang="en-US" altLang="zh-TW" dirty="0" smtClean="0"/>
              <a:t>Conclusion</a:t>
            </a:r>
            <a:endParaRPr lang="en-US" altLang="zh-TW" dirty="0" smtClean="0"/>
          </a:p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Description of the </a:t>
            </a:r>
            <a:r>
              <a:rPr lang="en-US" altLang="zh-TW" dirty="0" smtClean="0"/>
              <a:t>Attack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smtClean="0"/>
              <a:t>schematic of this paper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5154648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Description of the Attack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ea typeface="新細明體" pitchFamily="18" charset="-120"/>
              </a:rPr>
              <a:t>Discrete Wavelet Transform (DWT)</a:t>
            </a:r>
            <a:endParaRPr lang="en-US" altLang="zh-TW" b="1" dirty="0">
              <a:ea typeface="新細明體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grpSp>
        <p:nvGrpSpPr>
          <p:cNvPr id="7" name="群組 6"/>
          <p:cNvGrpSpPr/>
          <p:nvPr/>
        </p:nvGrpSpPr>
        <p:grpSpPr>
          <a:xfrm>
            <a:off x="1043608" y="2492896"/>
            <a:ext cx="6302375" cy="2219325"/>
            <a:chOff x="214313" y="1714500"/>
            <a:chExt cx="6302375" cy="221932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580063" y="2420938"/>
              <a:ext cx="792162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x</a:t>
              </a:r>
              <a:r>
                <a:rPr lang="en-US" altLang="zh-TW" sz="2200" baseline="-25000">
                  <a:solidFill>
                    <a:srgbClr val="3333FF"/>
                  </a:solidFill>
                </a:rPr>
                <a:t>1,</a:t>
              </a:r>
              <a:r>
                <a:rPr lang="en-US" altLang="zh-TW" sz="2200" i="1" baseline="-25000">
                  <a:solidFill>
                    <a:srgbClr val="3333FF"/>
                  </a:solidFill>
                </a:rPr>
                <a:t>L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580063" y="3357563"/>
              <a:ext cx="936625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x</a:t>
              </a:r>
              <a:r>
                <a:rPr lang="en-US" altLang="zh-TW" sz="2200" baseline="-25000">
                  <a:solidFill>
                    <a:srgbClr val="3333FF"/>
                  </a:solidFill>
                </a:rPr>
                <a:t>1,</a:t>
              </a:r>
              <a:r>
                <a:rPr lang="en-US" altLang="zh-TW" sz="2200" i="1" baseline="-25000">
                  <a:solidFill>
                    <a:srgbClr val="3333FF"/>
                  </a:solidFill>
                </a:rPr>
                <a:t>H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92275" y="2347913"/>
              <a:ext cx="935038" cy="504825"/>
            </a:xfrm>
            <a:prstGeom prst="rect">
              <a:avLst/>
            </a:prstGeom>
            <a:noFill/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763713" y="2420938"/>
              <a:ext cx="792162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 g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68313" y="3068638"/>
              <a:ext cx="936625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x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692275" y="3500438"/>
              <a:ext cx="79216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 h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692275" y="3429000"/>
              <a:ext cx="935038" cy="504825"/>
            </a:xfrm>
            <a:prstGeom prst="rect">
              <a:avLst/>
            </a:prstGeom>
            <a:noFill/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427538" y="2420938"/>
              <a:ext cx="576262" cy="436562"/>
            </a:xfrm>
            <a:prstGeom prst="rect">
              <a:avLst/>
            </a:prstGeom>
            <a:noFill/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dirty="0">
                  <a:solidFill>
                    <a:srgbClr val="3333FF"/>
                  </a:solidFill>
                  <a:sym typeface="Symbol" pitchFamily="18" charset="2"/>
                </a:rPr>
                <a:t> 2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427538" y="3429000"/>
              <a:ext cx="576262" cy="436563"/>
            </a:xfrm>
            <a:prstGeom prst="rect">
              <a:avLst/>
            </a:prstGeom>
            <a:noFill/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>
                  <a:solidFill>
                    <a:srgbClr val="3333FF"/>
                  </a:solidFill>
                  <a:sym typeface="Symbol" pitchFamily="18" charset="2"/>
                </a:rPr>
                <a:t> 2</a:t>
              </a: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042988" y="3284538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258888" y="2636838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258888" y="3573463"/>
              <a:ext cx="4333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258888" y="2636838"/>
              <a:ext cx="4333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2627313" y="2636838"/>
              <a:ext cx="1800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2627313" y="3644900"/>
              <a:ext cx="1800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5003800" y="2636838"/>
              <a:ext cx="503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5003800" y="3644900"/>
              <a:ext cx="503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377950" y="1987550"/>
              <a:ext cx="16557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/>
                <a:t> lowpass filter</a:t>
              </a: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476375" y="3068638"/>
              <a:ext cx="18716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/>
                <a:t> highpass filter</a:t>
              </a: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924300" y="1916113"/>
              <a:ext cx="1943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dirty="0"/>
                <a:t> down sampling</a:t>
              </a: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3059113" y="2217738"/>
              <a:ext cx="792162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x</a:t>
              </a:r>
              <a:r>
                <a:rPr lang="en-US" altLang="zh-TW" sz="2200" i="1" baseline="-25000">
                  <a:solidFill>
                    <a:srgbClr val="3333FF"/>
                  </a:solidFill>
                </a:rPr>
                <a:t>L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3132138" y="3213100"/>
              <a:ext cx="936625" cy="42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i="1">
                  <a:solidFill>
                    <a:srgbClr val="3333FF"/>
                  </a:solidFill>
                </a:rPr>
                <a:t>x</a:t>
              </a:r>
              <a:r>
                <a:rPr lang="en-US" altLang="zh-TW" sz="2200" i="1" baseline="-25000">
                  <a:solidFill>
                    <a:srgbClr val="3333FF"/>
                  </a:solidFill>
                </a:rPr>
                <a:t>H</a:t>
              </a:r>
              <a:r>
                <a:rPr lang="en-US" altLang="zh-TW" sz="2200">
                  <a:solidFill>
                    <a:srgbClr val="3333FF"/>
                  </a:solidFill>
                </a:rPr>
                <a:t>[</a:t>
              </a:r>
              <a:r>
                <a:rPr lang="en-US" altLang="zh-TW" sz="2200" i="1">
                  <a:solidFill>
                    <a:srgbClr val="3333FF"/>
                  </a:solidFill>
                </a:rPr>
                <a:t>n</a:t>
              </a:r>
              <a:r>
                <a:rPr lang="en-US" altLang="zh-TW" sz="2200">
                  <a:solidFill>
                    <a:srgbClr val="3333FF"/>
                  </a:solidFill>
                </a:rPr>
                <a:t>]</a:t>
              </a: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924300" y="3068638"/>
              <a:ext cx="1943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/>
                <a:t> down sampling</a:t>
              </a:r>
            </a:p>
          </p:txBody>
        </p:sp>
        <p:sp>
          <p:nvSpPr>
            <p:cNvPr id="31" name="文字方塊 33"/>
            <p:cNvSpPr txBox="1">
              <a:spLocks noChangeArrowheads="1"/>
            </p:cNvSpPr>
            <p:nvPr/>
          </p:nvSpPr>
          <p:spPr bwMode="auto">
            <a:xfrm>
              <a:off x="214313" y="2786063"/>
              <a:ext cx="1143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i="1">
                  <a:solidFill>
                    <a:srgbClr val="B88C00"/>
                  </a:solidFill>
                </a:rPr>
                <a:t>N</a:t>
              </a:r>
              <a:r>
                <a:rPr lang="en-US" altLang="zh-TW">
                  <a:solidFill>
                    <a:srgbClr val="B88C00"/>
                  </a:solidFill>
                </a:rPr>
                <a:t>-points</a:t>
              </a:r>
            </a:p>
          </p:txBody>
        </p:sp>
        <p:sp>
          <p:nvSpPr>
            <p:cNvPr id="32" name="文字方塊 35"/>
            <p:cNvSpPr txBox="1">
              <a:spLocks noChangeArrowheads="1"/>
            </p:cNvSpPr>
            <p:nvPr/>
          </p:nvSpPr>
          <p:spPr bwMode="auto">
            <a:xfrm>
              <a:off x="1643063" y="1714500"/>
              <a:ext cx="1143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i="1" dirty="0">
                  <a:solidFill>
                    <a:srgbClr val="B88C00"/>
                  </a:solidFill>
                </a:rPr>
                <a:t>L-</a:t>
              </a:r>
              <a:r>
                <a:rPr lang="en-US" altLang="zh-TW" dirty="0">
                  <a:solidFill>
                    <a:srgbClr val="B88C00"/>
                  </a:solidFill>
                </a:rPr>
                <a:t>points</a:t>
              </a:r>
            </a:p>
          </p:txBody>
        </p:sp>
        <p:sp>
          <p:nvSpPr>
            <p:cNvPr id="33" name="文字方塊 36"/>
            <p:cNvSpPr txBox="1">
              <a:spLocks noChangeArrowheads="1"/>
            </p:cNvSpPr>
            <p:nvPr/>
          </p:nvSpPr>
          <p:spPr bwMode="auto">
            <a:xfrm>
              <a:off x="1671638" y="2814638"/>
              <a:ext cx="1143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i="1" dirty="0">
                  <a:solidFill>
                    <a:srgbClr val="B88C00"/>
                  </a:solidFill>
                </a:rPr>
                <a:t>L-</a:t>
              </a:r>
              <a:r>
                <a:rPr lang="en-US" altLang="zh-TW" dirty="0">
                  <a:solidFill>
                    <a:srgbClr val="B88C00"/>
                  </a:solidFill>
                </a:rPr>
                <a:t>points</a:t>
              </a:r>
            </a:p>
          </p:txBody>
        </p:sp>
      </p:grpSp>
      <p:graphicFrame>
        <p:nvGraphicFramePr>
          <p:cNvPr id="2052" name="Object 25"/>
          <p:cNvGraphicFramePr>
            <a:graphicFrameLocks noChangeAspect="1"/>
          </p:cNvGraphicFramePr>
          <p:nvPr/>
        </p:nvGraphicFramePr>
        <p:xfrm>
          <a:off x="1115616" y="5085184"/>
          <a:ext cx="2590800" cy="555625"/>
        </p:xfrm>
        <a:graphic>
          <a:graphicData uri="http://schemas.openxmlformats.org/presentationml/2006/ole">
            <p:oleObj spid="_x0000_s2052" name="Equation" r:id="rId3" imgW="2476440" imgH="533160" progId="">
              <p:embed/>
            </p:oleObj>
          </a:graphicData>
        </a:graphic>
      </p:graphicFrame>
      <p:graphicFrame>
        <p:nvGraphicFramePr>
          <p:cNvPr id="2053" name="Object 27"/>
          <p:cNvGraphicFramePr>
            <a:graphicFrameLocks noChangeAspect="1"/>
          </p:cNvGraphicFramePr>
          <p:nvPr/>
        </p:nvGraphicFramePr>
        <p:xfrm>
          <a:off x="1115616" y="5948784"/>
          <a:ext cx="2603500" cy="555625"/>
        </p:xfrm>
        <a:graphic>
          <a:graphicData uri="http://schemas.openxmlformats.org/presentationml/2006/ole">
            <p:oleObj spid="_x0000_s2053" name="Equation" r:id="rId4" imgW="2489040" imgH="533160" progId="">
              <p:embed/>
            </p:oleObj>
          </a:graphicData>
        </a:graphic>
      </p:graphicFrame>
      <p:graphicFrame>
        <p:nvGraphicFramePr>
          <p:cNvPr id="2054" name="Object 30"/>
          <p:cNvGraphicFramePr>
            <a:graphicFrameLocks noChangeAspect="1"/>
          </p:cNvGraphicFramePr>
          <p:nvPr/>
        </p:nvGraphicFramePr>
        <p:xfrm>
          <a:off x="4500166" y="5085184"/>
          <a:ext cx="2830512" cy="555625"/>
        </p:xfrm>
        <a:graphic>
          <a:graphicData uri="http://schemas.openxmlformats.org/presentationml/2006/ole">
            <p:oleObj spid="_x0000_s2054" name="Equation" r:id="rId5" imgW="2705040" imgH="533160" progId="">
              <p:embed/>
            </p:oleObj>
          </a:graphicData>
        </a:graphic>
      </p:graphicFrame>
      <p:graphicFrame>
        <p:nvGraphicFramePr>
          <p:cNvPr id="2055" name="Object 31"/>
          <p:cNvGraphicFramePr>
            <a:graphicFrameLocks noChangeAspect="1"/>
          </p:cNvGraphicFramePr>
          <p:nvPr/>
        </p:nvGraphicFramePr>
        <p:xfrm>
          <a:off x="4454128" y="5877347"/>
          <a:ext cx="2843213" cy="555625"/>
        </p:xfrm>
        <a:graphic>
          <a:graphicData uri="http://schemas.openxmlformats.org/presentationml/2006/ole">
            <p:oleObj spid="_x0000_s2055" name="Equation" r:id="rId6" imgW="2717640" imgH="533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Description of the Attack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err="1" smtClean="0"/>
              <a:t>Haar</a:t>
            </a:r>
            <a:r>
              <a:rPr lang="en-US" altLang="zh-TW" b="1" dirty="0" smtClean="0"/>
              <a:t> </a:t>
            </a:r>
            <a:r>
              <a:rPr lang="en-US" altLang="zh-TW" b="1" dirty="0" smtClean="0"/>
              <a:t>wavelet(</a:t>
            </a:r>
            <a:r>
              <a:rPr lang="en-US" altLang="zh-TW" dirty="0" smtClean="0"/>
              <a:t>2-point </a:t>
            </a:r>
            <a:r>
              <a:rPr lang="en-US" altLang="zh-TW" dirty="0" err="1" smtClean="0"/>
              <a:t>Haar</a:t>
            </a:r>
            <a:r>
              <a:rPr lang="en-US" altLang="zh-TW" dirty="0" smtClean="0"/>
              <a:t> </a:t>
            </a:r>
            <a:r>
              <a:rPr lang="en-US" altLang="zh-TW" dirty="0" smtClean="0"/>
              <a:t>wavelet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779912" y="177281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99592" y="2420888"/>
            <a:ext cx="258237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 dirty="0" smtClean="0"/>
              <a:t> g</a:t>
            </a:r>
            <a:r>
              <a:rPr lang="en-US" altLang="zh-TW" dirty="0" smtClean="0"/>
              <a:t>[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] = 1/2 for 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 = </a:t>
            </a:r>
            <a:r>
              <a:rPr lang="en-US" altLang="zh-TW" dirty="0" smtClean="0">
                <a:cs typeface="Times New Roman" pitchFamily="18" charset="0"/>
              </a:rPr>
              <a:t>−</a:t>
            </a:r>
            <a:r>
              <a:rPr lang="en-US" altLang="zh-TW" dirty="0" smtClean="0"/>
              <a:t>1, 0</a:t>
            </a:r>
          </a:p>
          <a:p>
            <a:pPr>
              <a:spcBef>
                <a:spcPct val="50000"/>
              </a:spcBef>
            </a:pPr>
            <a:r>
              <a:rPr lang="en-US" altLang="zh-TW" dirty="0" smtClean="0"/>
              <a:t>             </a:t>
            </a:r>
            <a:r>
              <a:rPr lang="en-US" altLang="zh-TW" i="1" dirty="0" smtClean="0">
                <a:ea typeface="新細明體" pitchFamily="18" charset="-120"/>
              </a:rPr>
              <a:t>g</a:t>
            </a:r>
            <a:r>
              <a:rPr lang="en-US" altLang="zh-TW" dirty="0" smtClean="0">
                <a:ea typeface="新細明體" pitchFamily="18" charset="-120"/>
              </a:rPr>
              <a:t>[</a:t>
            </a:r>
            <a:r>
              <a:rPr lang="en-US" altLang="zh-TW" i="1" dirty="0" smtClean="0">
                <a:ea typeface="新細明體" pitchFamily="18" charset="-120"/>
              </a:rPr>
              <a:t>n</a:t>
            </a:r>
            <a:r>
              <a:rPr lang="en-US" altLang="zh-TW" dirty="0" smtClean="0">
                <a:ea typeface="新細明體" pitchFamily="18" charset="-120"/>
              </a:rPr>
              <a:t>] = 0 otherwise</a:t>
            </a:r>
            <a:endParaRPr lang="zh-TW" alt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283968" y="2348880"/>
            <a:ext cx="38163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 dirty="0"/>
              <a:t>h</a:t>
            </a:r>
            <a:r>
              <a:rPr lang="en-US" altLang="zh-TW" dirty="0"/>
              <a:t>[0] = 1/2,   </a:t>
            </a:r>
            <a:r>
              <a:rPr lang="en-US" altLang="zh-TW" i="1" dirty="0">
                <a:ea typeface="新細明體" pitchFamily="18" charset="-120"/>
              </a:rPr>
              <a:t>h</a:t>
            </a:r>
            <a:r>
              <a:rPr lang="en-US" altLang="zh-TW" dirty="0">
                <a:ea typeface="新細明體" pitchFamily="18" charset="-120"/>
              </a:rPr>
              <a:t>[−1] = −1/2,</a:t>
            </a:r>
            <a:endParaRPr lang="en-US" altLang="zh-TW" dirty="0"/>
          </a:p>
          <a:p>
            <a:pPr>
              <a:spcBef>
                <a:spcPct val="50000"/>
              </a:spcBef>
            </a:pPr>
            <a:r>
              <a:rPr lang="en-US" altLang="zh-TW" i="1" dirty="0">
                <a:ea typeface="新細明體" pitchFamily="18" charset="-120"/>
              </a:rPr>
              <a:t>h</a:t>
            </a:r>
            <a:r>
              <a:rPr lang="en-US" altLang="zh-TW" dirty="0">
                <a:ea typeface="新細明體" pitchFamily="18" charset="-120"/>
              </a:rPr>
              <a:t>[</a:t>
            </a:r>
            <a:r>
              <a:rPr lang="en-US" altLang="zh-TW" i="1" dirty="0">
                <a:ea typeface="新細明體" pitchFamily="18" charset="-120"/>
              </a:rPr>
              <a:t>n</a:t>
            </a:r>
            <a:r>
              <a:rPr lang="en-US" altLang="zh-TW" dirty="0">
                <a:ea typeface="新細明體" pitchFamily="18" charset="-120"/>
              </a:rPr>
              <a:t>] = 0 otherwise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611560" y="3501008"/>
            <a:ext cx="3455987" cy="1476375"/>
            <a:chOff x="900113" y="2708275"/>
            <a:chExt cx="3455987" cy="1476375"/>
          </a:xfrm>
        </p:grpSpPr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900113" y="3787775"/>
              <a:ext cx="3311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1547813" y="37147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116013" y="37147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3749675" y="37147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317875" y="37147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000250" y="3138488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2433638" y="3138488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2878138" y="37147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2051050" y="3211513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2484438" y="3211513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3924300" y="3714750"/>
              <a:ext cx="431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>
                  <a:ea typeface="新細明體" pitchFamily="18" charset="-120"/>
                </a:rPr>
                <a:t>n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900113" y="2852738"/>
              <a:ext cx="863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>
                  <a:ea typeface="新細明體" pitchFamily="18" charset="-120"/>
                </a:rPr>
                <a:t> g</a:t>
              </a:r>
              <a:r>
                <a:rPr lang="en-US" altLang="zh-TW">
                  <a:ea typeface="新細明體" pitchFamily="18" charset="-120"/>
                </a:rPr>
                <a:t>[</a:t>
              </a:r>
              <a:r>
                <a:rPr lang="en-US" altLang="zh-TW" i="1">
                  <a:ea typeface="新細明體" pitchFamily="18" charset="-120"/>
                </a:rPr>
                <a:t>n</a:t>
              </a:r>
              <a:r>
                <a:rPr lang="en-US" altLang="zh-TW">
                  <a:ea typeface="新細明體" pitchFamily="18" charset="-120"/>
                </a:rPr>
                <a:t>]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966788" y="3787775"/>
              <a:ext cx="30241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dirty="0">
                  <a:ea typeface="新細明體" pitchFamily="18" charset="-120"/>
                </a:rPr>
                <a:t>-3   -2    -1    0     1     2     3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1835150" y="2708275"/>
              <a:ext cx="1295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ea typeface="新細明體" pitchFamily="18" charset="-120"/>
                </a:rPr>
                <a:t>½       ½ </a:t>
              </a:r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4644008" y="3284984"/>
            <a:ext cx="3455987" cy="1763713"/>
            <a:chOff x="4643438" y="2781300"/>
            <a:chExt cx="3455987" cy="1763713"/>
          </a:xfrm>
        </p:grpSpPr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4643438" y="3775075"/>
              <a:ext cx="3311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5291138" y="37020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27" name="Oval 22"/>
            <p:cNvSpPr>
              <a:spLocks noChangeArrowheads="1"/>
            </p:cNvSpPr>
            <p:nvPr/>
          </p:nvSpPr>
          <p:spPr bwMode="auto">
            <a:xfrm>
              <a:off x="4859338" y="37020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28" name="Oval 23"/>
            <p:cNvSpPr>
              <a:spLocks noChangeArrowheads="1"/>
            </p:cNvSpPr>
            <p:nvPr/>
          </p:nvSpPr>
          <p:spPr bwMode="auto">
            <a:xfrm>
              <a:off x="7493000" y="37020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29" name="Oval 24"/>
            <p:cNvSpPr>
              <a:spLocks noChangeArrowheads="1"/>
            </p:cNvSpPr>
            <p:nvPr/>
          </p:nvSpPr>
          <p:spPr bwMode="auto">
            <a:xfrm>
              <a:off x="7061200" y="37020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5745163" y="431800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auto">
            <a:xfrm>
              <a:off x="6176963" y="3125788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32" name="Oval 27"/>
            <p:cNvSpPr>
              <a:spLocks noChangeArrowheads="1"/>
            </p:cNvSpPr>
            <p:nvPr/>
          </p:nvSpPr>
          <p:spPr bwMode="auto">
            <a:xfrm>
              <a:off x="6621463" y="3702050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5795963" y="3787775"/>
              <a:ext cx="0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6227763" y="3198813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7667625" y="3702050"/>
              <a:ext cx="431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>
                  <a:ea typeface="新細明體" pitchFamily="18" charset="-120"/>
                </a:rPr>
                <a:t>n</a:t>
              </a:r>
            </a:p>
          </p:txBody>
        </p:sp>
        <p:sp>
          <p:nvSpPr>
            <p:cNvPr id="36" name="Text Box 31"/>
            <p:cNvSpPr txBox="1">
              <a:spLocks noChangeArrowheads="1"/>
            </p:cNvSpPr>
            <p:nvPr/>
          </p:nvSpPr>
          <p:spPr bwMode="auto">
            <a:xfrm>
              <a:off x="5076825" y="2852738"/>
              <a:ext cx="863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 dirty="0">
                  <a:ea typeface="新細明體" pitchFamily="18" charset="-120"/>
                </a:rPr>
                <a:t> h</a:t>
              </a:r>
              <a:r>
                <a:rPr lang="en-US" altLang="zh-TW" dirty="0">
                  <a:ea typeface="新細明體" pitchFamily="18" charset="-120"/>
                </a:rPr>
                <a:t>[</a:t>
              </a:r>
              <a:r>
                <a:rPr lang="en-US" altLang="zh-TW" i="1" dirty="0">
                  <a:ea typeface="新細明體" pitchFamily="18" charset="-120"/>
                </a:rPr>
                <a:t>n</a:t>
              </a:r>
              <a:r>
                <a:rPr lang="en-US" altLang="zh-TW" dirty="0">
                  <a:ea typeface="新細明體" pitchFamily="18" charset="-120"/>
                </a:rPr>
                <a:t>]</a:t>
              </a:r>
            </a:p>
          </p:txBody>
        </p: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4710113" y="3775075"/>
              <a:ext cx="30241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ea typeface="新細明體" pitchFamily="18" charset="-120"/>
                </a:rPr>
                <a:t>-3   -2    -1    0     1     2     3</a:t>
              </a:r>
            </a:p>
          </p:txBody>
        </p:sp>
        <p:sp>
          <p:nvSpPr>
            <p:cNvPr id="38" name="Text Box 33"/>
            <p:cNvSpPr txBox="1">
              <a:spLocks noChangeArrowheads="1"/>
            </p:cNvSpPr>
            <p:nvPr/>
          </p:nvSpPr>
          <p:spPr bwMode="auto">
            <a:xfrm>
              <a:off x="6011863" y="2781300"/>
              <a:ext cx="431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ea typeface="新細明體" pitchFamily="18" charset="-120"/>
                </a:rPr>
                <a:t>½ </a:t>
              </a:r>
            </a:p>
          </p:txBody>
        </p:sp>
        <p:sp>
          <p:nvSpPr>
            <p:cNvPr id="39" name="Text Box 34"/>
            <p:cNvSpPr txBox="1">
              <a:spLocks noChangeArrowheads="1"/>
            </p:cNvSpPr>
            <p:nvPr/>
          </p:nvSpPr>
          <p:spPr bwMode="auto">
            <a:xfrm>
              <a:off x="5829300" y="4148138"/>
              <a:ext cx="720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ea typeface="新細明體" pitchFamily="18" charset="-120"/>
                </a:rPr>
                <a:t>-½ </a:t>
              </a:r>
            </a:p>
          </p:txBody>
        </p:sp>
      </p:grpSp>
      <p:graphicFrame>
        <p:nvGraphicFramePr>
          <p:cNvPr id="3075" name="Object 36"/>
          <p:cNvGraphicFramePr>
            <a:graphicFrameLocks noChangeAspect="1"/>
          </p:cNvGraphicFramePr>
          <p:nvPr/>
        </p:nvGraphicFramePr>
        <p:xfrm>
          <a:off x="1043608" y="5517232"/>
          <a:ext cx="2817813" cy="687388"/>
        </p:xfrm>
        <a:graphic>
          <a:graphicData uri="http://schemas.openxmlformats.org/presentationml/2006/ole">
            <p:oleObj spid="_x0000_s3075" name="Equation" r:id="rId3" imgW="2692080" imgH="660240" progId="">
              <p:embed/>
            </p:oleObj>
          </a:graphicData>
        </a:graphic>
      </p:graphicFrame>
      <p:graphicFrame>
        <p:nvGraphicFramePr>
          <p:cNvPr id="3076" name="Object 37"/>
          <p:cNvGraphicFramePr>
            <a:graphicFrameLocks noChangeAspect="1"/>
          </p:cNvGraphicFramePr>
          <p:nvPr/>
        </p:nvGraphicFramePr>
        <p:xfrm>
          <a:off x="4715496" y="5517232"/>
          <a:ext cx="2871787" cy="687388"/>
        </p:xfrm>
        <a:graphic>
          <a:graphicData uri="http://schemas.openxmlformats.org/presentationml/2006/ole">
            <p:oleObj spid="_x0000_s3076" name="Equation" r:id="rId4" imgW="2743200" imgH="66024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Description of the Attack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Linear predictive coding (LPC</a:t>
            </a:r>
            <a:r>
              <a:rPr lang="en-US" altLang="zh-TW" b="1" dirty="0" smtClean="0"/>
              <a:t>)</a:t>
            </a:r>
          </a:p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013176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字方塊 9"/>
          <p:cNvSpPr txBox="1"/>
          <p:nvPr/>
        </p:nvSpPr>
        <p:spPr>
          <a:xfrm>
            <a:off x="2627784" y="3789040"/>
            <a:ext cx="5498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 is the </a:t>
            </a:r>
            <a:r>
              <a:rPr lang="en-US" altLang="zh-TW" sz="2800" dirty="0" smtClean="0"/>
              <a:t>predicted wavelet </a:t>
            </a:r>
            <a:r>
              <a:rPr lang="en-US" altLang="zh-TW" sz="2800" dirty="0" smtClean="0"/>
              <a:t>coefficients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699792" y="4437112"/>
            <a:ext cx="3002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the previous values</a:t>
            </a:r>
            <a:endParaRPr lang="zh-TW" altLang="en-US" sz="2800" dirty="0" smtClean="0"/>
          </a:p>
        </p:txBody>
      </p:sp>
      <p:sp>
        <p:nvSpPr>
          <p:cNvPr id="12" name="文字方塊 11"/>
          <p:cNvSpPr txBox="1"/>
          <p:nvPr/>
        </p:nvSpPr>
        <p:spPr>
          <a:xfrm>
            <a:off x="2699792" y="5013176"/>
            <a:ext cx="384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the predictor coefficients</a:t>
            </a:r>
            <a:endParaRPr lang="zh-TW" altLang="en-US" sz="2800" dirty="0" smtClean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492896"/>
            <a:ext cx="30099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573016"/>
            <a:ext cx="847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4437112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Description of the Attack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      can </a:t>
            </a:r>
            <a:r>
              <a:rPr lang="en-US" altLang="zh-TW" dirty="0" smtClean="0"/>
              <a:t>be calculated using the efficient Levinson-Durbin recursive </a:t>
            </a:r>
            <a:r>
              <a:rPr lang="en-US" altLang="zh-TW" dirty="0" smtClean="0"/>
              <a:t>procedure.</a:t>
            </a:r>
          </a:p>
          <a:p>
            <a:r>
              <a:rPr lang="en-US" altLang="zh-TW" dirty="0" smtClean="0"/>
              <a:t>We extract </a:t>
            </a:r>
            <a:r>
              <a:rPr lang="en-US" altLang="zh-TW" dirty="0" smtClean="0"/>
              <a:t>mean, variance, </a:t>
            </a:r>
            <a:r>
              <a:rPr lang="en-US" altLang="zh-TW" dirty="0" err="1" smtClean="0"/>
              <a:t>skewness</a:t>
            </a:r>
            <a:r>
              <a:rPr lang="en-US" altLang="zh-TW" dirty="0" smtClean="0"/>
              <a:t> and kurtosis of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55530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852936"/>
            <a:ext cx="771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字方塊 9"/>
          <p:cNvSpPr txBox="1"/>
          <p:nvPr/>
        </p:nvSpPr>
        <p:spPr>
          <a:xfrm>
            <a:off x="2195736" y="2852936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is the </a:t>
            </a:r>
            <a:r>
              <a:rPr lang="en-US" altLang="zh-TW" sz="2800" dirty="0" smtClean="0"/>
              <a:t>true wavelet </a:t>
            </a:r>
            <a:r>
              <a:rPr lang="en-US" altLang="zh-TW" sz="2800" dirty="0" smtClean="0"/>
              <a:t>coefficient value</a:t>
            </a:r>
            <a:endParaRPr lang="zh-TW" altLang="en-US" sz="2800" dirty="0" smtClean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005064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589240"/>
            <a:ext cx="10287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Description of the Attack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our work, we used  the freely available  </a:t>
            </a:r>
            <a:r>
              <a:rPr lang="en-US" altLang="zh-TW" dirty="0" smtClean="0"/>
              <a:t>package LIBSVM. We selected </a:t>
            </a:r>
            <a:r>
              <a:rPr lang="en-US" altLang="zh-TW" dirty="0" smtClean="0"/>
              <a:t>a </a:t>
            </a:r>
            <a:r>
              <a:rPr lang="en-US" altLang="zh-TW" dirty="0" smtClean="0"/>
              <a:t>non-linear with 40 input </a:t>
            </a:r>
            <a:r>
              <a:rPr lang="en-US" altLang="zh-TW" dirty="0" smtClean="0"/>
              <a:t>features consisting of two </a:t>
            </a:r>
            <a:r>
              <a:rPr lang="en-US" altLang="zh-TW" dirty="0" smtClean="0"/>
              <a:t>set of </a:t>
            </a:r>
            <a:r>
              <a:rPr lang="en-US" altLang="zh-TW" dirty="0" smtClean="0"/>
              <a:t>statistical features </a:t>
            </a:r>
            <a:r>
              <a:rPr lang="en-US" altLang="zh-TW" dirty="0" smtClean="0"/>
              <a:t> extracted from above </a:t>
            </a:r>
            <a:r>
              <a:rPr lang="en-US" altLang="zh-TW" dirty="0" smtClean="0"/>
              <a:t>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Experimental Results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Embedded messages by </a:t>
            </a:r>
            <a:r>
              <a:rPr lang="en-US" altLang="zh-TW" dirty="0" err="1" smtClean="0"/>
              <a:t>steghide</a:t>
            </a:r>
            <a:r>
              <a:rPr lang="en-US" altLang="zh-TW" dirty="0" smtClean="0"/>
              <a:t> at </a:t>
            </a:r>
            <a:r>
              <a:rPr lang="en-US" altLang="zh-TW" dirty="0" smtClean="0"/>
              <a:t>five different </a:t>
            </a:r>
            <a:r>
              <a:rPr lang="en-US" altLang="zh-TW" dirty="0" smtClean="0"/>
              <a:t>capacities:5</a:t>
            </a:r>
            <a:r>
              <a:rPr lang="en-US" altLang="zh-TW" dirty="0" smtClean="0"/>
              <a:t>%,10%, 20%, 40%, and 60% </a:t>
            </a:r>
            <a:r>
              <a:rPr lang="en-US" altLang="zh-TW" dirty="0" err="1" smtClean="0"/>
              <a:t>steganographic</a:t>
            </a:r>
            <a:r>
              <a:rPr lang="en-US" altLang="zh-TW" dirty="0" smtClean="0"/>
              <a:t> capacity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Half files </a:t>
            </a:r>
            <a:r>
              <a:rPr lang="en-US" altLang="zh-TW" dirty="0" smtClean="0"/>
              <a:t>in each type are </a:t>
            </a:r>
            <a:r>
              <a:rPr lang="en-US" altLang="zh-TW" dirty="0" smtClean="0"/>
              <a:t>for </a:t>
            </a:r>
            <a:r>
              <a:rPr lang="en-US" altLang="zh-TW" dirty="0" smtClean="0"/>
              <a:t>training the </a:t>
            </a:r>
            <a:r>
              <a:rPr lang="en-US" altLang="zh-TW" dirty="0" smtClean="0"/>
              <a:t>SVM, </a:t>
            </a:r>
            <a:r>
              <a:rPr lang="en-US" altLang="zh-TW" dirty="0" smtClean="0"/>
              <a:t>and the files </a:t>
            </a:r>
            <a:r>
              <a:rPr lang="en-US" altLang="zh-TW" dirty="0" smtClean="0"/>
              <a:t>left for </a:t>
            </a:r>
            <a:r>
              <a:rPr lang="en-US" altLang="zh-TW" dirty="0" smtClean="0"/>
              <a:t>test.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439</Words>
  <Application>Microsoft Office PowerPoint</Application>
  <PresentationFormat>如螢幕大小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Office 佈景主題</vt:lpstr>
      <vt:lpstr>Equation</vt:lpstr>
      <vt:lpstr>Steganalysis of audio: attacking the Steghide</vt:lpstr>
      <vt:lpstr>Outline</vt:lpstr>
      <vt:lpstr>Description of the Attack</vt:lpstr>
      <vt:lpstr>Description of the Attack</vt:lpstr>
      <vt:lpstr>Description of the Attack</vt:lpstr>
      <vt:lpstr>Description of the Attack</vt:lpstr>
      <vt:lpstr>Description of the Attack</vt:lpstr>
      <vt:lpstr>Description of the Attack</vt:lpstr>
      <vt:lpstr>Experimental Results </vt:lpstr>
      <vt:lpstr>Experimental Results </vt:lpstr>
      <vt:lpstr>Experimental Results 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Steganalysis of audio: attacking the Steghide</dc:title>
  <dc:creator>Tedtsai</dc:creator>
  <cp:lastModifiedBy>Tedtsai</cp:lastModifiedBy>
  <cp:revision>32</cp:revision>
  <dcterms:created xsi:type="dcterms:W3CDTF">2014-04-14T10:21:04Z</dcterms:created>
  <dcterms:modified xsi:type="dcterms:W3CDTF">2014-04-15T09:09:25Z</dcterms:modified>
</cp:coreProperties>
</file>