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5" r:id="rId4"/>
    <p:sldId id="271" r:id="rId5"/>
    <p:sldId id="276" r:id="rId6"/>
    <p:sldId id="260" r:id="rId7"/>
    <p:sldId id="266" r:id="rId8"/>
    <p:sldId id="272" r:id="rId9"/>
    <p:sldId id="273" r:id="rId10"/>
    <p:sldId id="274" r:id="rId11"/>
    <p:sldId id="261" r:id="rId12"/>
    <p:sldId id="262" r:id="rId13"/>
    <p:sldId id="277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79003A1B-64D7-4A49-A2E7-ACDB40020538}">
          <p14:sldIdLst>
            <p14:sldId id="256"/>
            <p14:sldId id="257"/>
            <p14:sldId id="275"/>
            <p14:sldId id="271"/>
            <p14:sldId id="276"/>
            <p14:sldId id="260"/>
            <p14:sldId id="266"/>
            <p14:sldId id="272"/>
            <p14:sldId id="273"/>
            <p14:sldId id="274"/>
            <p14:sldId id="261"/>
            <p14:sldId id="262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C31D2C-DDFC-4D44-8B77-2704C051C2E3}" type="datetimeFigureOut">
              <a:rPr lang="zh-TW" altLang="en-US" smtClean="0"/>
              <a:t>2014/5/6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1E093-044F-4CAC-A0EA-F937D939FC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8553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10110-D099-4B5D-8394-EF333634CCF6}" type="datetime1">
              <a:rPr lang="zh-TW" altLang="en-US" smtClean="0"/>
              <a:t>2014/5/6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0086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9C719-7432-40FE-A69C-DA3EE79C201A}" type="datetime1">
              <a:rPr lang="zh-TW" altLang="en-US" smtClean="0"/>
              <a:t>2014/5/6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5122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1628F-8E29-4F88-82B6-2171D49CD36C}" type="datetime1">
              <a:rPr lang="zh-TW" altLang="en-US" smtClean="0"/>
              <a:t>2014/5/6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3895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5B047-23CD-4F6C-BF3A-B7681408BEBA}" type="datetime1">
              <a:rPr lang="zh-TW" altLang="en-US" smtClean="0"/>
              <a:t>2014/5/6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71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C9F6A-54E7-4BEE-A30D-D1C6E1FC811C}" type="datetime1">
              <a:rPr lang="zh-TW" altLang="en-US" smtClean="0"/>
              <a:t>2014/5/6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668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5D87-9337-49E4-BB5E-CF1F579CC02D}" type="datetime1">
              <a:rPr lang="zh-TW" altLang="en-US" smtClean="0"/>
              <a:t>2014/5/6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997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F33BD-7D4B-4C9D-ACA4-49C2FE138ABD}" type="datetime1">
              <a:rPr lang="zh-TW" altLang="en-US" smtClean="0"/>
              <a:t>2014/5/6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0230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CD84C-32A4-477E-9711-2E0EC10AC022}" type="datetime1">
              <a:rPr lang="zh-TW" altLang="en-US" smtClean="0"/>
              <a:t>2014/5/6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4134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02CF-B1CE-4C35-87AB-2302049AFC7E}" type="datetime1">
              <a:rPr lang="zh-TW" altLang="en-US" smtClean="0"/>
              <a:t>2014/5/6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672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9D32-28F7-44DF-B0BA-6C269B3FC513}" type="datetime1">
              <a:rPr lang="zh-TW" altLang="en-US" smtClean="0"/>
              <a:t>2014/5/6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6333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7868-8F6E-4C80-BFF4-76038C3EDEC5}" type="datetime1">
              <a:rPr lang="zh-TW" altLang="en-US" smtClean="0"/>
              <a:t>2014/5/6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9351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29FE2-94CC-43A9-A875-CFD1A3B68121}" type="datetime1">
              <a:rPr lang="zh-TW" altLang="en-US" smtClean="0"/>
              <a:t>2014/5/6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A863D-59B0-40C3-887E-3BDBB8EB3B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7109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/>
              <a:t> </a:t>
            </a:r>
            <a:r>
              <a:rPr lang="en-US" altLang="zh-TW" b="1" dirty="0"/>
              <a:t>Resource-Aware Video</a:t>
            </a:r>
            <a:br>
              <a:rPr lang="en-US" altLang="zh-TW" b="1" dirty="0"/>
            </a:br>
            <a:r>
              <a:rPr lang="en-US" altLang="zh-TW" b="1" dirty="0"/>
              <a:t>Multicasting via Access Gateways</a:t>
            </a:r>
            <a:br>
              <a:rPr lang="en-US" altLang="zh-TW" b="1" dirty="0"/>
            </a:br>
            <a:r>
              <a:rPr lang="en-US" altLang="zh-TW" b="1" dirty="0"/>
              <a:t>in Wireless Mesh Networks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974978"/>
          </a:xfrm>
        </p:spPr>
        <p:txBody>
          <a:bodyPr>
            <a:noAutofit/>
          </a:bodyPr>
          <a:lstStyle/>
          <a:p>
            <a:r>
              <a:rPr lang="fr-FR" altLang="zh-TW" sz="2000" dirty="0"/>
              <a:t>IEEE Transactions on Mobile </a:t>
            </a:r>
            <a:r>
              <a:rPr lang="fr-FR" altLang="zh-TW" sz="2000" dirty="0" smtClean="0"/>
              <a:t>Computing,</a:t>
            </a:r>
            <a:r>
              <a:rPr lang="en-US" altLang="zh-TW" sz="2000" dirty="0" smtClean="0"/>
              <a:t>Volume 11,Number 6</a:t>
            </a:r>
            <a:r>
              <a:rPr lang="en-US" altLang="zh-TW" sz="2000" dirty="0"/>
              <a:t>,</a:t>
            </a:r>
            <a:r>
              <a:rPr lang="en-US" altLang="zh-TW" sz="2000" dirty="0" smtClean="0"/>
              <a:t>June </a:t>
            </a:r>
            <a:r>
              <a:rPr lang="en-US" altLang="zh-TW" sz="2000" dirty="0"/>
              <a:t>2012</a:t>
            </a:r>
            <a:r>
              <a:rPr lang="en-US" altLang="zh-TW" sz="2000" b="1" dirty="0" smtClean="0"/>
              <a:t/>
            </a:r>
            <a:br>
              <a:rPr lang="en-US" altLang="zh-TW" sz="2000" b="1" dirty="0" smtClean="0"/>
            </a:br>
            <a:endParaRPr lang="zh-TW" altLang="en-US" sz="2000" b="1" dirty="0"/>
          </a:p>
          <a:p>
            <a:r>
              <a:rPr lang="en-US" altLang="zh-TW" sz="2000" b="1" dirty="0"/>
              <a:t>Authors : </a:t>
            </a:r>
            <a:r>
              <a:rPr lang="en-US" altLang="zh-TW" sz="2000" b="1" dirty="0" smtClean="0"/>
              <a:t> </a:t>
            </a:r>
            <a:r>
              <a:rPr lang="en-US" altLang="zh-TW" sz="2000" dirty="0" err="1"/>
              <a:t>Wanqing</a:t>
            </a:r>
            <a:r>
              <a:rPr lang="en-US" altLang="zh-TW" sz="2000" dirty="0"/>
              <a:t> </a:t>
            </a:r>
            <a:r>
              <a:rPr lang="en-US" altLang="zh-TW" sz="2000" dirty="0" err="1" smtClean="0"/>
              <a:t>Tu</a:t>
            </a:r>
            <a:r>
              <a:rPr lang="zh-TW" altLang="en-US" sz="2000" dirty="0" smtClean="0"/>
              <a:t> </a:t>
            </a:r>
            <a:endParaRPr lang="en-US" altLang="zh-TW" sz="2000" dirty="0" smtClean="0"/>
          </a:p>
          <a:p>
            <a:r>
              <a:rPr lang="en-US" altLang="zh-TW" sz="2000" dirty="0" smtClean="0"/>
              <a:t>Sch</a:t>
            </a:r>
            <a:r>
              <a:rPr lang="en-US" altLang="zh-TW" sz="2000" dirty="0"/>
              <a:t>. of </a:t>
            </a:r>
            <a:r>
              <a:rPr lang="en-US" altLang="zh-TW" sz="2000" dirty="0" err="1"/>
              <a:t>Comput</a:t>
            </a:r>
            <a:r>
              <a:rPr lang="en-US" altLang="zh-TW" sz="2000" dirty="0"/>
              <a:t>. &amp; </a:t>
            </a:r>
            <a:r>
              <a:rPr lang="en-US" altLang="zh-TW" sz="2000" dirty="0" err="1"/>
              <a:t>Commun</a:t>
            </a:r>
            <a:r>
              <a:rPr lang="en-US" altLang="zh-TW" sz="2000" dirty="0"/>
              <a:t>. Technol., Glyndwr Univ., </a:t>
            </a:r>
            <a:r>
              <a:rPr lang="en-US" altLang="zh-TW" sz="2000" dirty="0" err="1"/>
              <a:t>Wrexham</a:t>
            </a:r>
            <a:r>
              <a:rPr lang="en-US" altLang="zh-TW" sz="2000" dirty="0"/>
              <a:t>, UK </a:t>
            </a:r>
            <a:endParaRPr lang="en-US" altLang="zh-TW" sz="2000" dirty="0" smtClean="0"/>
          </a:p>
          <a:p>
            <a:r>
              <a:rPr lang="en-US" altLang="zh-TW" sz="2000" dirty="0" smtClean="0"/>
              <a:t>IEEE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Member</a:t>
            </a:r>
            <a:r>
              <a:rPr lang="en-US" altLang="zh-TW" sz="2000" dirty="0"/>
              <a:t/>
            </a:r>
            <a:br>
              <a:rPr lang="en-US" altLang="zh-TW" sz="2000" dirty="0"/>
            </a:br>
            <a:r>
              <a:rPr lang="en-US" altLang="zh-TW" sz="2000" dirty="0" err="1"/>
              <a:t>Sreenan</a:t>
            </a:r>
            <a:r>
              <a:rPr lang="en-US" altLang="zh-TW" sz="2000" dirty="0"/>
              <a:t>, C.J. ; Chun Tung Chou ; </a:t>
            </a:r>
            <a:r>
              <a:rPr lang="en-US" altLang="zh-TW" sz="2000" dirty="0" err="1"/>
              <a:t>Misra</a:t>
            </a:r>
            <a:r>
              <a:rPr lang="en-US" altLang="zh-TW" sz="2000" dirty="0"/>
              <a:t>, A. ; </a:t>
            </a:r>
            <a:r>
              <a:rPr lang="en-US" altLang="zh-TW" sz="2000" dirty="0" err="1"/>
              <a:t>Jha</a:t>
            </a:r>
            <a:r>
              <a:rPr lang="en-US" altLang="zh-TW" sz="2000" dirty="0"/>
              <a:t>, S.K.</a:t>
            </a: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endParaRPr lang="zh-TW" altLang="en-US" sz="20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154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Two-tier integrated architecture 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1080" y="1825625"/>
            <a:ext cx="7869839" cy="4351338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7194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Link-controlled routing </a:t>
            </a:r>
            <a:r>
              <a:rPr lang="en-US" altLang="zh-TW" b="1" dirty="0" smtClean="0"/>
              <a:t>tree 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8369" y="1926771"/>
            <a:ext cx="10280822" cy="4114800"/>
          </a:xfrm>
          <a:prstGeom prst="rect">
            <a:avLst/>
          </a:prstGeom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105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Conclusion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paper described and studied a resource-aware multi </a:t>
            </a:r>
            <a:r>
              <a:rPr lang="en-US" altLang="zh-TW" dirty="0" smtClean="0"/>
              <a:t>gateway video </a:t>
            </a:r>
            <a:r>
              <a:rPr lang="en-US" altLang="zh-TW" dirty="0"/>
              <a:t>multicasting framework for WMNs </a:t>
            </a:r>
            <a:r>
              <a:rPr lang="en-US" altLang="zh-TW" dirty="0" smtClean="0"/>
              <a:t>that reduces </a:t>
            </a:r>
            <a:r>
              <a:rPr lang="en-US" altLang="zh-TW" dirty="0"/>
              <a:t>the negative impacts of multiple wireless hops </a:t>
            </a:r>
            <a:r>
              <a:rPr lang="en-US" altLang="zh-TW" dirty="0" smtClean="0"/>
              <a:t>by judiciously </a:t>
            </a:r>
            <a:r>
              <a:rPr lang="en-US" altLang="zh-TW" dirty="0"/>
              <a:t>employing high-capacity wired Internet shortcuts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The two-tier integrated architecture algorithm chooses </a:t>
            </a:r>
            <a:r>
              <a:rPr lang="en-US" altLang="zh-TW" dirty="0" smtClean="0"/>
              <a:t>communication paths—</a:t>
            </a:r>
            <a:r>
              <a:rPr lang="en-US" altLang="zh-TW" dirty="0" err="1" smtClean="0"/>
              <a:t>intramesh</a:t>
            </a:r>
            <a:r>
              <a:rPr lang="en-US" altLang="zh-TW" dirty="0" smtClean="0"/>
              <a:t> </a:t>
            </a:r>
            <a:r>
              <a:rPr lang="en-US" altLang="zh-TW" dirty="0"/>
              <a:t>paths or integrated paths—between </a:t>
            </a:r>
            <a:r>
              <a:rPr lang="en-US" altLang="zh-TW" dirty="0" smtClean="0"/>
              <a:t>nodes by </a:t>
            </a:r>
            <a:r>
              <a:rPr lang="en-US" altLang="zh-TW" dirty="0"/>
              <a:t>organizing them into a clustered and layered </a:t>
            </a:r>
            <a:r>
              <a:rPr lang="en-US" altLang="zh-TW" dirty="0" smtClean="0"/>
              <a:t>architecture.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6570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Conclusion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L</a:t>
            </a:r>
            <a:r>
              <a:rPr lang="en-US" altLang="zh-TW" dirty="0" smtClean="0"/>
              <a:t>ink-controlled </a:t>
            </a:r>
            <a:r>
              <a:rPr lang="en-US" altLang="zh-TW" dirty="0"/>
              <a:t>routing tree </a:t>
            </a:r>
            <a:r>
              <a:rPr lang="en-US" altLang="zh-TW" dirty="0" smtClean="0"/>
              <a:t>algorithm decreases </a:t>
            </a:r>
            <a:r>
              <a:rPr lang="en-US" altLang="zh-TW" dirty="0"/>
              <a:t>interference from parallel multicasting by </a:t>
            </a:r>
            <a:r>
              <a:rPr lang="en-US" altLang="zh-TW" dirty="0" smtClean="0"/>
              <a:t>constructing a </a:t>
            </a:r>
            <a:r>
              <a:rPr lang="en-US" altLang="zh-TW" dirty="0"/>
              <a:t>multicast tree with the least number </a:t>
            </a:r>
            <a:r>
              <a:rPr lang="en-US" altLang="zh-TW" dirty="0" smtClean="0"/>
              <a:t>of forwarders </a:t>
            </a:r>
            <a:r>
              <a:rPr lang="en-US" altLang="zh-TW" dirty="0"/>
              <a:t>in each access area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9117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Outline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</a:p>
          <a:p>
            <a:r>
              <a:rPr lang="en-US" altLang="zh-TW" b="1" dirty="0"/>
              <a:t>Wireless </a:t>
            </a:r>
            <a:r>
              <a:rPr lang="en-US" altLang="zh-TW" b="1" dirty="0" smtClean="0"/>
              <a:t>Mesh </a:t>
            </a:r>
            <a:r>
              <a:rPr lang="en-US" altLang="zh-TW" b="1" dirty="0"/>
              <a:t>N</a:t>
            </a:r>
            <a:r>
              <a:rPr lang="en-US" altLang="zh-TW" b="1" dirty="0" smtClean="0"/>
              <a:t>etworks </a:t>
            </a:r>
            <a:endParaRPr lang="en-US" altLang="zh-TW" b="1" dirty="0" smtClean="0"/>
          </a:p>
          <a:p>
            <a:r>
              <a:rPr lang="en-US" altLang="zh-TW" b="1" dirty="0" smtClean="0"/>
              <a:t>Problem</a:t>
            </a:r>
          </a:p>
          <a:p>
            <a:r>
              <a:rPr lang="en-US" altLang="zh-TW" b="1" dirty="0"/>
              <a:t>T</a:t>
            </a:r>
            <a:r>
              <a:rPr lang="en-US" altLang="zh-TW" b="1" dirty="0" smtClean="0"/>
              <a:t>wo-tier </a:t>
            </a:r>
            <a:r>
              <a:rPr lang="en-US" altLang="zh-TW" b="1" dirty="0"/>
              <a:t>integrated architecture</a:t>
            </a:r>
            <a:r>
              <a:rPr lang="en-US" altLang="zh-TW" b="1" dirty="0" smtClean="0"/>
              <a:t> </a:t>
            </a:r>
            <a:endParaRPr lang="en-US" altLang="zh-TW" b="1" dirty="0"/>
          </a:p>
          <a:p>
            <a:r>
              <a:rPr lang="en-US" altLang="zh-TW" b="1" dirty="0"/>
              <a:t>L</a:t>
            </a:r>
            <a:r>
              <a:rPr lang="en-US" altLang="zh-TW" b="1" dirty="0" smtClean="0"/>
              <a:t>ink-controlled </a:t>
            </a:r>
            <a:r>
              <a:rPr lang="en-US" altLang="zh-TW" b="1" dirty="0"/>
              <a:t>routing </a:t>
            </a:r>
            <a:r>
              <a:rPr lang="en-US" altLang="zh-TW" b="1" dirty="0" smtClean="0"/>
              <a:t>tree</a:t>
            </a:r>
            <a:endParaRPr lang="en-US" altLang="zh-TW" b="1" dirty="0"/>
          </a:p>
          <a:p>
            <a:r>
              <a:rPr lang="en-US" altLang="zh-TW" b="1" dirty="0" smtClean="0"/>
              <a:t>Conclusion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00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Introduction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Video </a:t>
            </a:r>
            <a:r>
              <a:rPr lang="en-US" altLang="zh-TW" dirty="0"/>
              <a:t>streaming represents one of the fastest </a:t>
            </a:r>
            <a:r>
              <a:rPr lang="en-US" altLang="zh-TW" dirty="0" smtClean="0"/>
              <a:t>growing</a:t>
            </a:r>
            <a:r>
              <a:rPr lang="zh-TW" altLang="en-US" dirty="0" smtClean="0"/>
              <a:t> </a:t>
            </a:r>
            <a:r>
              <a:rPr lang="en-US" altLang="zh-TW" dirty="0" smtClean="0"/>
              <a:t>segments </a:t>
            </a:r>
            <a:r>
              <a:rPr lang="en-US" altLang="zh-TW" dirty="0"/>
              <a:t>of traffic in the Internet </a:t>
            </a:r>
            <a:r>
              <a:rPr lang="en-US" altLang="zh-TW" dirty="0" smtClean="0"/>
              <a:t>today.</a:t>
            </a:r>
          </a:p>
          <a:p>
            <a:r>
              <a:rPr lang="en-US" altLang="zh-TW" dirty="0" smtClean="0"/>
              <a:t>Multicasting of </a:t>
            </a:r>
            <a:r>
              <a:rPr lang="en-US" altLang="zh-TW" dirty="0"/>
              <a:t>video over wireless networks is a challenging </a:t>
            </a:r>
            <a:r>
              <a:rPr lang="en-US" altLang="zh-TW" dirty="0" smtClean="0"/>
              <a:t>problem, due </a:t>
            </a:r>
            <a:r>
              <a:rPr lang="en-US" altLang="zh-TW" dirty="0"/>
              <a:t>to the combination of high data rates (relative </a:t>
            </a:r>
            <a:r>
              <a:rPr lang="en-US" altLang="zh-TW" dirty="0" smtClean="0"/>
              <a:t>to wireless </a:t>
            </a:r>
            <a:r>
              <a:rPr lang="en-US" altLang="zh-TW" dirty="0"/>
              <a:t>capacity) and low-latency constraints and the </a:t>
            </a:r>
            <a:r>
              <a:rPr lang="en-US" altLang="zh-TW" dirty="0" smtClean="0"/>
              <a:t>need to </a:t>
            </a:r>
            <a:r>
              <a:rPr lang="en-US" altLang="zh-TW" dirty="0"/>
              <a:t>support multiple receivers with time-varying </a:t>
            </a:r>
            <a:r>
              <a:rPr lang="en-US" altLang="zh-TW" dirty="0" smtClean="0"/>
              <a:t>link quality</a:t>
            </a:r>
            <a:r>
              <a:rPr lang="en-US" altLang="zh-TW" dirty="0"/>
              <a:t>.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2643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Wireless </a:t>
            </a:r>
            <a:r>
              <a:rPr lang="en-US" altLang="zh-TW" b="1" dirty="0" smtClean="0"/>
              <a:t>Mesh Networks 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Wireless mesh networks (WMNs) offer an </a:t>
            </a:r>
            <a:r>
              <a:rPr lang="en-US" altLang="zh-TW" dirty="0" smtClean="0"/>
              <a:t>attractive solution </a:t>
            </a:r>
            <a:r>
              <a:rPr lang="en-US" altLang="zh-TW" dirty="0"/>
              <a:t>for low-cost connectivity over large urban areas. </a:t>
            </a:r>
            <a:endParaRPr lang="en-US" altLang="zh-TW" dirty="0" smtClean="0"/>
          </a:p>
          <a:p>
            <a:r>
              <a:rPr lang="en-US" altLang="zh-TW" dirty="0" smtClean="0"/>
              <a:t>A WMN </a:t>
            </a:r>
            <a:r>
              <a:rPr lang="en-US" altLang="zh-TW" dirty="0"/>
              <a:t>consists of a set of mesh nodes offering </a:t>
            </a:r>
            <a:r>
              <a:rPr lang="en-US" altLang="zh-TW" dirty="0" smtClean="0"/>
              <a:t>connectivity to </a:t>
            </a:r>
            <a:r>
              <a:rPr lang="en-US" altLang="zh-TW" dirty="0"/>
              <a:t>end user devices; the mesh nodes form a relatively </a:t>
            </a:r>
            <a:r>
              <a:rPr lang="en-US" altLang="zh-TW" dirty="0" smtClean="0"/>
              <a:t>static, multi-hop </a:t>
            </a:r>
            <a:r>
              <a:rPr lang="en-US" altLang="zh-TW" dirty="0"/>
              <a:t>wireless backbone.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4409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Problem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5</a:t>
            </a:fld>
            <a:endParaRPr lang="zh-TW" altLang="en-US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7541" y="2151403"/>
            <a:ext cx="7826829" cy="3228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65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Problem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6</a:t>
            </a:fld>
            <a:endParaRPr lang="zh-TW" altLang="en-US"/>
          </a:p>
        </p:txBody>
      </p:sp>
      <p:pic>
        <p:nvPicPr>
          <p:cNvPr id="9" name="內容版面配置區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6148" y="1825625"/>
            <a:ext cx="6959703" cy="4351338"/>
          </a:xfrm>
          <a:prstGeom prst="rect">
            <a:avLst/>
          </a:prstGeom>
        </p:spPr>
      </p:pic>
      <p:cxnSp>
        <p:nvCxnSpPr>
          <p:cNvPr id="11" name="直線單箭頭接點 10"/>
          <p:cNvCxnSpPr/>
          <p:nvPr/>
        </p:nvCxnSpPr>
        <p:spPr>
          <a:xfrm>
            <a:off x="3864429" y="3875314"/>
            <a:ext cx="369820" cy="33422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 flipV="1">
            <a:off x="4399005" y="3875314"/>
            <a:ext cx="321276" cy="424838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直線單箭頭接點 15"/>
          <p:cNvCxnSpPr/>
          <p:nvPr/>
        </p:nvCxnSpPr>
        <p:spPr>
          <a:xfrm>
            <a:off x="4720281" y="3875314"/>
            <a:ext cx="510746" cy="16946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/>
          <p:nvPr/>
        </p:nvCxnSpPr>
        <p:spPr>
          <a:xfrm>
            <a:off x="5231027" y="4044778"/>
            <a:ext cx="667265" cy="10709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/>
          <p:nvPr/>
        </p:nvCxnSpPr>
        <p:spPr>
          <a:xfrm flipV="1">
            <a:off x="5898292" y="4003589"/>
            <a:ext cx="1087394" cy="164757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/>
          <p:nvPr/>
        </p:nvCxnSpPr>
        <p:spPr>
          <a:xfrm flipV="1">
            <a:off x="7076303" y="3995352"/>
            <a:ext cx="757881" cy="345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1" name="矩形 30"/>
          <p:cNvSpPr/>
          <p:nvPr/>
        </p:nvSpPr>
        <p:spPr>
          <a:xfrm>
            <a:off x="5766486" y="4481384"/>
            <a:ext cx="263611" cy="2965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矩形 34"/>
          <p:cNvSpPr/>
          <p:nvPr/>
        </p:nvSpPr>
        <p:spPr>
          <a:xfrm>
            <a:off x="3237471" y="4777946"/>
            <a:ext cx="5132172" cy="4695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1874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Two-tier integrated architecture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7</a:t>
            </a:fld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4090" y="1825625"/>
            <a:ext cx="6963820" cy="435133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5766486" y="4481384"/>
            <a:ext cx="263611" cy="2965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3237471" y="4777946"/>
            <a:ext cx="5132172" cy="4695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1744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Two-tier integrated architecture 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9457" y="1825625"/>
            <a:ext cx="7553086" cy="4351338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8885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Two-tier integrated architecture 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4612" y="1896269"/>
            <a:ext cx="6962775" cy="4210050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9</a:t>
            </a:fld>
            <a:endParaRPr lang="zh-TW" altLang="en-US"/>
          </a:p>
        </p:txBody>
      </p:sp>
      <p:cxnSp>
        <p:nvCxnSpPr>
          <p:cNvPr id="7" name="直線單箭頭接點 6"/>
          <p:cNvCxnSpPr/>
          <p:nvPr/>
        </p:nvCxnSpPr>
        <p:spPr>
          <a:xfrm>
            <a:off x="3220995" y="2520778"/>
            <a:ext cx="799070" cy="716692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文字方塊 8"/>
          <p:cNvSpPr txBox="1"/>
          <p:nvPr/>
        </p:nvSpPr>
        <p:spPr>
          <a:xfrm>
            <a:off x="1894702" y="2023858"/>
            <a:ext cx="2013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Uploading Gateway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77553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240</Words>
  <Application>Microsoft Office PowerPoint</Application>
  <PresentationFormat>寬螢幕</PresentationFormat>
  <Paragraphs>44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8" baseType="lpstr">
      <vt:lpstr>新細明體</vt:lpstr>
      <vt:lpstr>Arial</vt:lpstr>
      <vt:lpstr>Calibri</vt:lpstr>
      <vt:lpstr>Calibri Light</vt:lpstr>
      <vt:lpstr>Office 佈景主題</vt:lpstr>
      <vt:lpstr>  Resource-Aware Video Multicasting via Access Gateways in Wireless Mesh Networks</vt:lpstr>
      <vt:lpstr>Outline</vt:lpstr>
      <vt:lpstr>Introduction </vt:lpstr>
      <vt:lpstr>Wireless Mesh Networks </vt:lpstr>
      <vt:lpstr>Problem</vt:lpstr>
      <vt:lpstr>Problem</vt:lpstr>
      <vt:lpstr>Two-tier integrated architecture </vt:lpstr>
      <vt:lpstr>Two-tier integrated architecture </vt:lpstr>
      <vt:lpstr>Two-tier integrated architecture </vt:lpstr>
      <vt:lpstr>Two-tier integrated architecture </vt:lpstr>
      <vt:lpstr>Link-controlled routing tree </vt:lpstr>
      <vt:lpstr>Conclusion </vt:lpstr>
      <vt:lpstr>Conclusion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dawei</dc:creator>
  <cp:lastModifiedBy>dawei-lab</cp:lastModifiedBy>
  <cp:revision>25</cp:revision>
  <dcterms:created xsi:type="dcterms:W3CDTF">2014-02-25T08:18:48Z</dcterms:created>
  <dcterms:modified xsi:type="dcterms:W3CDTF">2014-05-06T12:11:35Z</dcterms:modified>
</cp:coreProperties>
</file>