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6" r:id="rId3"/>
  </p:sldMasterIdLst>
  <p:sldIdLst>
    <p:sldId id="256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1" r:id="rId13"/>
    <p:sldId id="262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87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" name="Rectangle 1053"/>
          <p:cNvSpPr>
            <a:spLocks noChangeArrowheads="1"/>
          </p:cNvSpPr>
          <p:nvPr/>
        </p:nvSpPr>
        <p:spPr bwMode="auto">
          <a:xfrm>
            <a:off x="8534400" y="898525"/>
            <a:ext cx="455613" cy="320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3F719573-0161-40E4-B85F-88FD93E101FA}" type="slidenum">
              <a:rPr lang="en-US" altLang="zh-TW" b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zh-TW" b="1">
              <a:solidFill>
                <a:srgbClr val="FFFFFF"/>
              </a:solidFill>
            </a:endParaRPr>
          </a:p>
        </p:txBody>
      </p:sp>
      <p:pic>
        <p:nvPicPr>
          <p:cNvPr id="8" name="Picture 1055" descr="寬3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6324600"/>
            <a:ext cx="146208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681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16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22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38925" y="277813"/>
            <a:ext cx="2058988" cy="58816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29325" cy="58816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069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8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9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4696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3970338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428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6586538"/>
            <a:ext cx="9178926" cy="298450"/>
            <a:chOff x="-5" y="-17"/>
            <a:chExt cx="5782" cy="188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7" name="Picture 8" descr="epaper-logo1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9" descr="epaper-logo2"/>
              <p:cNvPicPr>
                <a:picLocks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9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Arial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2636838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8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6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30B50-7DDA-4381-94C8-34E36FD50E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608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C47F-A185-444F-A5AE-1BB81EBA72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2120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354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137025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85FFE-765B-4623-A1C1-9D2469AD84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9525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C0E1-984F-468C-AC7E-02A962B8EC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5928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8F21-08B8-4851-A516-8300EFB1C5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79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691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9BF83-54E7-4296-91A0-B1A9F462BB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80850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42B5B-823D-47E3-86B8-4EF0C322A8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3485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>
                <a:sym typeface="Monotype Sorts" pitchFamily="2" charset="2"/>
              </a:rPr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D71D6-46BF-4B67-A56E-6DC22F9458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202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1E7A4-3A0F-414B-8A70-5AECC4E88C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93354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3688" y="44450"/>
            <a:ext cx="2105025" cy="64801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850" y="44450"/>
            <a:ext cx="6167438" cy="64801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2082D-6BD9-4FFD-9849-C6F2D9C67A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01930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6586538"/>
            <a:ext cx="9178926" cy="298450"/>
            <a:chOff x="-5" y="-17"/>
            <a:chExt cx="5782" cy="188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7" name="Picture 8" descr="epaper-logo1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" name="Picture 9" descr="epaper-logo2"/>
              <p:cNvPicPr>
                <a:picLocks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9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Arial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2636838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813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04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D5C59-CF1E-44D7-ADC3-0755E6514A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5303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14926-1AB5-4B4C-A344-021AF9E0AB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26950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125538"/>
            <a:ext cx="4135438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137025" cy="5399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980EF-F50A-4165-8C27-2EEFB2F54A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70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9E732-30C5-4D6E-85BF-E39A72EE85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345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0417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AA0C1-4DA3-4177-86B8-98A74C92EAA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47877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1A4F7-D65F-459C-A0D8-491D41F5D8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91415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DACFB-4911-41F0-979F-1ED7DCD563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98729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>
                <a:sym typeface="Monotype Sorts" pitchFamily="2" charset="2"/>
              </a:rPr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73505-59E4-4EC9-B381-78210A187B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16666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BD09C-13D1-411E-8998-AE61995EDE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43199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3688" y="44450"/>
            <a:ext cx="2105025" cy="64801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850" y="44450"/>
            <a:ext cx="6167438" cy="64801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7A8C-52D4-4B1F-B494-2ED2BAE060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937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03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0412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63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76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73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73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2000">
                <a:latin typeface="+mj-lt"/>
                <a:ea typeface="+mn-ea"/>
              </a:defRPr>
            </a:lvl1pPr>
          </a:lstStyle>
          <a:p>
            <a:fld id="{5BBEAD13-0566-4C6C-97E7-55F17F24B09F}" type="datetimeFigureOut">
              <a:rPr lang="zh-TW" altLang="en-US" smtClean="0"/>
              <a:t>2014/5/7</a:t>
            </a:fld>
            <a:endParaRPr lang="zh-TW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latin typeface="+mj-lt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2054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  <p:sp>
        <p:nvSpPr>
          <p:cNvPr id="2056" name="Rectangle 1053"/>
          <p:cNvSpPr>
            <a:spLocks noChangeArrowheads="1"/>
          </p:cNvSpPr>
          <p:nvPr/>
        </p:nvSpPr>
        <p:spPr bwMode="auto">
          <a:xfrm>
            <a:off x="457200" y="6154738"/>
            <a:ext cx="455613" cy="320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A9AA9980-942D-46AA-A34A-71677A0CA02A}" type="slidenum">
              <a:rPr lang="en-US" altLang="zh-TW" b="1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altLang="zh-TW" b="1">
              <a:solidFill>
                <a:srgbClr val="FFFFFF"/>
              </a:solidFill>
            </a:endParaRPr>
          </a:p>
        </p:txBody>
      </p:sp>
      <p:pic>
        <p:nvPicPr>
          <p:cNvPr id="2057" name="Picture 1055" descr="寬35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67600" y="6324600"/>
            <a:ext cx="146208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542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2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kumimoji="1" sz="24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章前頁(彩)-3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725"/>
            <a:ext cx="918051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0" y="1052513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24863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>
                <a:sym typeface="Monotype Sorts" pitchFamily="2" charset="2"/>
              </a:rPr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2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66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1ADC43-2D54-4A18-B310-B35D365546AF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  <p:sp>
        <p:nvSpPr>
          <p:cNvPr id="242697" name="Text Box 9"/>
          <p:cNvSpPr txBox="1">
            <a:spLocks noChangeArrowheads="1"/>
          </p:cNvSpPr>
          <p:nvPr/>
        </p:nvSpPr>
        <p:spPr bwMode="auto">
          <a:xfrm>
            <a:off x="6710363" y="-63500"/>
            <a:ext cx="243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2000">
                <a:solidFill>
                  <a:srgbClr val="000000"/>
                </a:solidFill>
              </a:rPr>
              <a:t>公開金鑰密碼系統</a:t>
            </a:r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-7938" y="6586538"/>
            <a:ext cx="9151938" cy="298450"/>
            <a:chOff x="-5" y="-17"/>
            <a:chExt cx="5765" cy="188"/>
          </a:xfrm>
        </p:grpSpPr>
        <p:grpSp>
          <p:nvGrpSpPr>
            <p:cNvPr id="2060" name="Group 11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2062" name="Picture 12" descr="epaper-logo1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3" descr="epaper-logo2"/>
              <p:cNvPicPr>
                <a:picLocks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2702" name="Rectangle 14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21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Book Antiqua" pitchFamily="18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30988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400">
                <a:solidFill>
                  <a:srgbClr val="3333CC"/>
                </a:solidFill>
                <a:latin typeface="Arial" charset="0"/>
              </a:rPr>
              <a:t>Page </a:t>
            </a:r>
            <a:fld id="{EF453B15-2A69-4195-9D0B-872F1499C78B}" type="slidenum">
              <a:rPr kumimoji="1" lang="en-US" altLang="zh-TW" sz="1400">
                <a:solidFill>
                  <a:srgbClr val="3333CC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sz="1400">
              <a:solidFill>
                <a:srgbClr val="33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17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  <a:sym typeface="Monotype Sorts" pitchFamily="2" charset="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章前頁(彩)-3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725"/>
            <a:ext cx="918051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0" y="1052513"/>
            <a:ext cx="9144000" cy="71437"/>
          </a:xfrm>
          <a:prstGeom prst="rect">
            <a:avLst/>
          </a:prstGeom>
          <a:gradFill rotWithShape="1">
            <a:gsLst>
              <a:gs pos="0">
                <a:srgbClr val="EAEAEA">
                  <a:alpha val="4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44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424863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>
                <a:sym typeface="Monotype Sorts" pitchFamily="2" charset="2"/>
              </a:rPr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2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242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CC66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A92519-DD14-411D-A53B-15C234A0594B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  <p:sp>
        <p:nvSpPr>
          <p:cNvPr id="242697" name="Text Box 9"/>
          <p:cNvSpPr txBox="1">
            <a:spLocks noChangeArrowheads="1"/>
          </p:cNvSpPr>
          <p:nvPr/>
        </p:nvSpPr>
        <p:spPr bwMode="auto">
          <a:xfrm>
            <a:off x="6710363" y="-63500"/>
            <a:ext cx="2433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2000">
                <a:solidFill>
                  <a:srgbClr val="000000"/>
                </a:solidFill>
              </a:rPr>
              <a:t>公開金鑰密碼系統</a:t>
            </a:r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-7938" y="6586538"/>
            <a:ext cx="9151938" cy="298450"/>
            <a:chOff x="-5" y="-17"/>
            <a:chExt cx="5765" cy="188"/>
          </a:xfrm>
        </p:grpSpPr>
        <p:grpSp>
          <p:nvGrpSpPr>
            <p:cNvPr id="2060" name="Group 11"/>
            <p:cNvGrpSpPr>
              <a:grpSpLocks/>
            </p:cNvGrpSpPr>
            <p:nvPr userDrawn="1"/>
          </p:nvGrpSpPr>
          <p:grpSpPr bwMode="auto">
            <a:xfrm>
              <a:off x="-5" y="-17"/>
              <a:ext cx="5765" cy="180"/>
              <a:chOff x="0" y="0"/>
              <a:chExt cx="5765" cy="180"/>
            </a:xfrm>
          </p:grpSpPr>
          <p:pic>
            <p:nvPicPr>
              <p:cNvPr id="2062" name="Picture 12" descr="epaper-logo1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235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3" descr="epaper-logo2"/>
              <p:cNvPicPr>
                <a:picLocks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2" y="0"/>
                <a:ext cx="3423" cy="1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2702" name="Rectangle 14"/>
            <p:cNvSpPr>
              <a:spLocks noChangeArrowheads="1"/>
            </p:cNvSpPr>
            <p:nvPr userDrawn="1"/>
          </p:nvSpPr>
          <p:spPr bwMode="auto">
            <a:xfrm>
              <a:off x="3782" y="0"/>
              <a:ext cx="1921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TW" sz="1200" b="1" i="1">
                  <a:solidFill>
                    <a:srgbClr val="3333CC"/>
                  </a:solidFill>
                  <a:latin typeface="Book Antiqua" pitchFamily="18" charset="0"/>
                  <a:ea typeface="新細明體" pitchFamily="18" charset="-120"/>
                </a:rPr>
                <a:t>© The McGraw-Hill Companies, Inc., 2008</a:t>
              </a:r>
            </a:p>
          </p:txBody>
        </p:sp>
      </p:grp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3098800" y="65722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1400">
                <a:solidFill>
                  <a:srgbClr val="3333CC"/>
                </a:solidFill>
                <a:latin typeface="Arial" charset="0"/>
              </a:rPr>
              <a:t>Page </a:t>
            </a:r>
            <a:fld id="{9A618893-34BD-4705-9709-2DAF1731D602}" type="slidenum">
              <a:rPr kumimoji="1" lang="en-US" altLang="zh-TW" sz="1400">
                <a:solidFill>
                  <a:srgbClr val="3333CC"/>
                </a:solidFill>
                <a:latin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sz="1400">
              <a:solidFill>
                <a:srgbClr val="33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3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  <a:sym typeface="Monotype Sorts" pitchFamily="2" charset="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s12.voip.edu.tw/~yijun0426/ncnu-research/presentation/JPEG_concept_application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12.voip.edu.tw/~yijun0426/ncnu-research/presentation/jpeg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12.voip.edu.tw/~yijun0426/ncnu-research/presentation/F5_implement_flow.tx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8410128" cy="2337048"/>
          </a:xfrm>
        </p:spPr>
        <p:txBody>
          <a:bodyPr/>
          <a:lstStyle/>
          <a:p>
            <a:r>
              <a:rPr lang="en-US" altLang="zh-TW" sz="4000" dirty="0" smtClean="0"/>
              <a:t>F5 </a:t>
            </a:r>
            <a:r>
              <a:rPr lang="zh-TW" altLang="en-US" sz="4000" dirty="0" smtClean="0"/>
              <a:t>─ </a:t>
            </a:r>
            <a:r>
              <a:rPr lang="en-US" altLang="zh-TW" sz="4000" dirty="0" smtClean="0"/>
              <a:t>A </a:t>
            </a:r>
            <a:r>
              <a:rPr lang="en-US" altLang="zh-TW" sz="4000" dirty="0" err="1" smtClean="0"/>
              <a:t>Steganographic</a:t>
            </a:r>
            <a:r>
              <a:rPr lang="en-US" altLang="zh-TW" sz="4000" dirty="0" smtClean="0"/>
              <a:t> Algorithm</a:t>
            </a:r>
            <a:br>
              <a:rPr lang="en-US" altLang="zh-TW" sz="4000" dirty="0" smtClean="0"/>
            </a:br>
            <a:r>
              <a:rPr lang="en-US" altLang="zh-TW" sz="2800" dirty="0" smtClean="0"/>
              <a:t>High Capacity Despite Better </a:t>
            </a:r>
            <a:r>
              <a:rPr lang="en-US" altLang="zh-TW" sz="2800" dirty="0" err="1" smtClean="0"/>
              <a:t>Steganalysis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200" dirty="0" smtClean="0">
                <a:effectLst/>
              </a:rPr>
              <a:t>Andreas </a:t>
            </a:r>
            <a:r>
              <a:rPr lang="en-US" altLang="zh-TW" sz="2200" dirty="0" err="1" smtClean="0">
                <a:effectLst/>
              </a:rPr>
              <a:t>Westfeld</a:t>
            </a:r>
            <a:r>
              <a:rPr lang="en-US" altLang="zh-TW" sz="2200" dirty="0">
                <a:effectLst/>
              </a:rPr>
              <a:t>, </a:t>
            </a:r>
            <a:r>
              <a:rPr lang="en-US" altLang="zh-TW" sz="2200" dirty="0" smtClean="0">
                <a:effectLst/>
              </a:rPr>
              <a:t>University at </a:t>
            </a:r>
            <a:r>
              <a:rPr lang="en-US" altLang="zh-TW" sz="2200" dirty="0">
                <a:effectLst/>
              </a:rPr>
              <a:t>Dresden, </a:t>
            </a:r>
            <a:r>
              <a:rPr lang="en-US" altLang="zh-TW" sz="2200" dirty="0" smtClean="0">
                <a:effectLst/>
              </a:rPr>
              <a:t/>
            </a:r>
            <a:br>
              <a:rPr lang="en-US" altLang="zh-TW" sz="2200" dirty="0" smtClean="0">
                <a:effectLst/>
              </a:rPr>
            </a:br>
            <a:r>
              <a:rPr lang="en-US" altLang="zh-TW" sz="2200" dirty="0" smtClean="0">
                <a:effectLst/>
              </a:rPr>
              <a:t>Institute </a:t>
            </a:r>
            <a:r>
              <a:rPr lang="en-US" altLang="zh-TW" sz="2200" dirty="0">
                <a:effectLst/>
              </a:rPr>
              <a:t>for System </a:t>
            </a:r>
            <a:r>
              <a:rPr lang="en-US" altLang="zh-TW" sz="2200" dirty="0" smtClean="0">
                <a:effectLst/>
              </a:rPr>
              <a:t>Architecture D-01062 </a:t>
            </a:r>
            <a:r>
              <a:rPr lang="en-US" altLang="zh-TW" sz="2200" dirty="0">
                <a:effectLst/>
              </a:rPr>
              <a:t>Dresden, Germany</a:t>
            </a:r>
            <a:endParaRPr lang="zh-TW" altLang="en-US" sz="2200" dirty="0">
              <a:effectLst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07704" y="4077072"/>
            <a:ext cx="6553200" cy="1752600"/>
          </a:xfrm>
        </p:spPr>
        <p:txBody>
          <a:bodyPr/>
          <a:lstStyle/>
          <a:p>
            <a:r>
              <a:rPr lang="en-US" altLang="zh-TW" dirty="0" smtClean="0"/>
              <a:t>Student: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陳奕君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Presentation date:2014/05/07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08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Conclusion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66" y="980728"/>
            <a:ext cx="5760640" cy="271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650" y="4037796"/>
            <a:ext cx="6048672" cy="191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72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32859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TW" sz="1600" dirty="0" smtClean="0"/>
              <a:t>Ron </a:t>
            </a:r>
            <a:r>
              <a:rPr lang="en-US" altLang="zh-TW" sz="1600" dirty="0"/>
              <a:t>Crandall: Some Notes on Steganography. Posted on Steganography </a:t>
            </a:r>
            <a:r>
              <a:rPr lang="en-US" altLang="zh-TW" sz="1600" dirty="0" smtClean="0"/>
              <a:t>Mailing List</a:t>
            </a:r>
            <a:r>
              <a:rPr lang="en-US" altLang="zh-TW" sz="1600" dirty="0"/>
              <a:t>, 1998. http://os.inf.tu-dresden.de/˜</a:t>
            </a:r>
            <a:r>
              <a:rPr lang="en-US" altLang="zh-TW" sz="1600" dirty="0" err="1"/>
              <a:t>westfeld</a:t>
            </a:r>
            <a:r>
              <a:rPr lang="en-US" altLang="zh-TW" sz="1600" dirty="0"/>
              <a:t>/crandall.pdf </a:t>
            </a:r>
            <a:r>
              <a:rPr lang="en-US" altLang="zh-TW" sz="1600" dirty="0">
                <a:solidFill>
                  <a:srgbClr val="FF0000"/>
                </a:solidFill>
              </a:rPr>
              <a:t>297</a:t>
            </a:r>
          </a:p>
          <a:p>
            <a:pPr>
              <a:buFont typeface="+mj-lt"/>
              <a:buAutoNum type="arabicPeriod"/>
            </a:pPr>
            <a:r>
              <a:rPr lang="en-US" altLang="zh-TW" sz="1600" dirty="0" smtClean="0"/>
              <a:t>Andy </a:t>
            </a:r>
            <a:r>
              <a:rPr lang="en-US" altLang="zh-TW" sz="1600" dirty="0"/>
              <a:t>C. Hung: PVRG-JPEG Codec 1.1, Stanford University, </a:t>
            </a:r>
            <a:r>
              <a:rPr lang="en-US" altLang="zh-TW" sz="1600" dirty="0" smtClean="0"/>
              <a:t>1993. http</a:t>
            </a:r>
            <a:r>
              <a:rPr lang="en-US" altLang="zh-TW" sz="1600" dirty="0"/>
              <a:t>://archiv.leo.org/pub/comp/os/unix/graphics/jpeg/PVRG </a:t>
            </a:r>
            <a:r>
              <a:rPr lang="en-US" altLang="zh-TW" sz="1600" dirty="0">
                <a:solidFill>
                  <a:srgbClr val="FF0000"/>
                </a:solidFill>
              </a:rPr>
              <a:t>291</a:t>
            </a:r>
          </a:p>
          <a:p>
            <a:pPr>
              <a:buFont typeface="+mj-lt"/>
              <a:buAutoNum type="arabicPeriod"/>
            </a:pPr>
            <a:r>
              <a:rPr lang="en-US" altLang="zh-TW" sz="1600" dirty="0" smtClean="0"/>
              <a:t>Fabien </a:t>
            </a:r>
            <a:r>
              <a:rPr lang="en-US" altLang="zh-TW" sz="1600" dirty="0" err="1"/>
              <a:t>Petitcolas</a:t>
            </a:r>
            <a:r>
              <a:rPr lang="en-US" altLang="zh-TW" sz="1600" dirty="0"/>
              <a:t>: MP3Stego, </a:t>
            </a:r>
            <a:r>
              <a:rPr lang="en-US" altLang="zh-TW" sz="1600" dirty="0" smtClean="0"/>
              <a:t>1998. http</a:t>
            </a:r>
            <a:r>
              <a:rPr lang="en-US" altLang="zh-TW" sz="1600" dirty="0"/>
              <a:t>://www.cl.cam.ac.uk/˜fapp2/steganography/mp3stego </a:t>
            </a:r>
            <a:r>
              <a:rPr lang="en-US" altLang="zh-TW" sz="1600" dirty="0">
                <a:solidFill>
                  <a:srgbClr val="FF0000"/>
                </a:solidFill>
              </a:rPr>
              <a:t>289</a:t>
            </a:r>
          </a:p>
          <a:p>
            <a:pPr>
              <a:buFont typeface="+mj-lt"/>
              <a:buAutoNum type="arabicPeriod"/>
            </a:pPr>
            <a:r>
              <a:rPr lang="en-US" altLang="zh-TW" sz="1600" dirty="0" smtClean="0"/>
              <a:t>Derek </a:t>
            </a:r>
            <a:r>
              <a:rPr lang="en-US" altLang="zh-TW" sz="1600" dirty="0" err="1"/>
              <a:t>Upham</a:t>
            </a:r>
            <a:r>
              <a:rPr lang="en-US" altLang="zh-TW" sz="1600" dirty="0"/>
              <a:t>: </a:t>
            </a:r>
            <a:r>
              <a:rPr lang="en-US" altLang="zh-TW" sz="1600" dirty="0" err="1"/>
              <a:t>Jsteg</a:t>
            </a:r>
            <a:r>
              <a:rPr lang="en-US" altLang="zh-TW" sz="1600" dirty="0"/>
              <a:t>, 1997, e. g. http://www.tiac.net/users/korejwa/jsteg.htm </a:t>
            </a:r>
            <a:r>
              <a:rPr lang="en-US" altLang="zh-TW" sz="1600" dirty="0">
                <a:solidFill>
                  <a:srgbClr val="FF0000"/>
                </a:solidFill>
              </a:rPr>
              <a:t>289</a:t>
            </a:r>
          </a:p>
          <a:p>
            <a:pPr>
              <a:buFont typeface="+mj-lt"/>
              <a:buAutoNum type="arabicPeriod"/>
            </a:pPr>
            <a:r>
              <a:rPr lang="en-US" altLang="zh-TW" sz="1600" dirty="0" smtClean="0"/>
              <a:t>Andreas </a:t>
            </a:r>
            <a:r>
              <a:rPr lang="en-US" altLang="zh-TW" sz="1600" dirty="0" err="1"/>
              <a:t>Westfeld</a:t>
            </a:r>
            <a:r>
              <a:rPr lang="en-US" altLang="zh-TW" sz="1600" dirty="0"/>
              <a:t>, Andreas </a:t>
            </a:r>
            <a:r>
              <a:rPr lang="en-US" altLang="zh-TW" sz="1600" dirty="0" err="1"/>
              <a:t>Pﬁtzmann</a:t>
            </a:r>
            <a:r>
              <a:rPr lang="en-US" altLang="zh-TW" sz="1600" dirty="0"/>
              <a:t>: Attacks on </a:t>
            </a:r>
            <a:r>
              <a:rPr lang="en-US" altLang="zh-TW" sz="1600" dirty="0" err="1"/>
              <a:t>Steganographic</a:t>
            </a:r>
            <a:r>
              <a:rPr lang="en-US" altLang="zh-TW" sz="1600" dirty="0"/>
              <a:t> Systems, in </a:t>
            </a:r>
            <a:r>
              <a:rPr lang="en-US" altLang="zh-TW" sz="1600" dirty="0" smtClean="0"/>
              <a:t>Andreas </a:t>
            </a:r>
            <a:r>
              <a:rPr lang="en-US" altLang="zh-TW" sz="1600" dirty="0" err="1"/>
              <a:t>Pﬁtzmann</a:t>
            </a:r>
            <a:r>
              <a:rPr lang="en-US" altLang="zh-TW" sz="1600" dirty="0"/>
              <a:t> (Ed.): Information Hiding. Third International Workshop, </a:t>
            </a:r>
            <a:r>
              <a:rPr lang="en-US" altLang="zh-TW" sz="1600" dirty="0" smtClean="0"/>
              <a:t>LNCS 1768</a:t>
            </a:r>
            <a:r>
              <a:rPr lang="en-US" altLang="zh-TW" sz="1600" dirty="0"/>
              <a:t>, Springer-</a:t>
            </a:r>
            <a:r>
              <a:rPr lang="en-US" altLang="zh-TW" sz="1600" dirty="0" err="1"/>
              <a:t>Verlag</a:t>
            </a:r>
            <a:r>
              <a:rPr lang="en-US" altLang="zh-TW" sz="1600" dirty="0"/>
              <a:t> Berlin Heidelberg 2000. pp. 61–76. </a:t>
            </a:r>
            <a:r>
              <a:rPr lang="en-US" altLang="zh-TW" sz="1600" dirty="0">
                <a:solidFill>
                  <a:srgbClr val="FF0000"/>
                </a:solidFill>
              </a:rPr>
              <a:t>289</a:t>
            </a:r>
            <a:r>
              <a:rPr lang="en-US" altLang="zh-TW" sz="1600" dirty="0"/>
              <a:t>, </a:t>
            </a:r>
            <a:r>
              <a:rPr lang="en-US" altLang="zh-TW" sz="1600" dirty="0">
                <a:solidFill>
                  <a:srgbClr val="FF0000"/>
                </a:solidFill>
              </a:rPr>
              <a:t>291</a:t>
            </a:r>
            <a:r>
              <a:rPr lang="en-US" altLang="zh-TW" sz="1600" dirty="0"/>
              <a:t>, </a:t>
            </a:r>
            <a:r>
              <a:rPr lang="en-US" altLang="zh-TW" sz="1600" dirty="0">
                <a:solidFill>
                  <a:srgbClr val="FF0000"/>
                </a:solidFill>
              </a:rPr>
              <a:t>293</a:t>
            </a:r>
            <a:r>
              <a:rPr lang="en-US" altLang="zh-TW" sz="1600" dirty="0"/>
              <a:t>, </a:t>
            </a:r>
            <a:r>
              <a:rPr lang="en-US" altLang="zh-TW" sz="1600" dirty="0">
                <a:solidFill>
                  <a:srgbClr val="FF0000"/>
                </a:solidFill>
              </a:rPr>
              <a:t>299</a:t>
            </a:r>
          </a:p>
          <a:p>
            <a:pPr>
              <a:buFont typeface="+mj-lt"/>
              <a:buAutoNum type="arabicPeriod"/>
            </a:pPr>
            <a:r>
              <a:rPr lang="en-US" altLang="zh-TW" sz="1600" dirty="0" smtClean="0"/>
              <a:t>Andreas </a:t>
            </a:r>
            <a:r>
              <a:rPr lang="en-US" altLang="zh-TW" sz="1600" dirty="0" err="1"/>
              <a:t>Westfeld</a:t>
            </a:r>
            <a:r>
              <a:rPr lang="en-US" altLang="zh-TW" sz="1600" dirty="0"/>
              <a:t>, </a:t>
            </a:r>
            <a:r>
              <a:rPr lang="en-US" altLang="zh-TW" sz="1600" dirty="0" err="1"/>
              <a:t>Gritta</a:t>
            </a:r>
            <a:r>
              <a:rPr lang="en-US" altLang="zh-TW" sz="1600" dirty="0"/>
              <a:t> Wolf: Steganography in a Video Conferencing </a:t>
            </a:r>
            <a:r>
              <a:rPr lang="en-US" altLang="zh-TW" sz="1600" dirty="0" smtClean="0"/>
              <a:t>System, in </a:t>
            </a:r>
            <a:r>
              <a:rPr lang="en-US" altLang="zh-TW" sz="1600" dirty="0"/>
              <a:t>David </a:t>
            </a:r>
            <a:r>
              <a:rPr lang="en-US" altLang="zh-TW" sz="1600" dirty="0" err="1"/>
              <a:t>Aucsmith</a:t>
            </a:r>
            <a:r>
              <a:rPr lang="en-US" altLang="zh-TW" sz="1600" dirty="0"/>
              <a:t> (Ed.): Information Hiding, LNCS 1525, Springer-</a:t>
            </a:r>
            <a:r>
              <a:rPr lang="en-US" altLang="zh-TW" sz="1600" dirty="0" err="1"/>
              <a:t>Verlag</a:t>
            </a:r>
            <a:r>
              <a:rPr lang="en-US" altLang="zh-TW" sz="1600" dirty="0"/>
              <a:t> </a:t>
            </a:r>
            <a:r>
              <a:rPr lang="en-US" altLang="zh-TW" sz="1600" dirty="0" smtClean="0"/>
              <a:t>Berlin Heidelberg </a:t>
            </a:r>
            <a:r>
              <a:rPr lang="en-US" altLang="zh-TW" sz="1600" dirty="0"/>
              <a:t>1998. pp. 32–47. </a:t>
            </a:r>
            <a:r>
              <a:rPr lang="en-US" altLang="zh-TW" sz="1600" dirty="0">
                <a:solidFill>
                  <a:srgbClr val="FF0000"/>
                </a:solidFill>
              </a:rPr>
              <a:t>289</a:t>
            </a:r>
          </a:p>
          <a:p>
            <a:pPr>
              <a:buFont typeface="+mj-lt"/>
              <a:buAutoNum type="arabicPeriod"/>
            </a:pPr>
            <a:r>
              <a:rPr lang="en-US" altLang="zh-TW" sz="1600" dirty="0" smtClean="0"/>
              <a:t>Andreas </a:t>
            </a:r>
            <a:r>
              <a:rPr lang="en-US" altLang="zh-TW" sz="1600" dirty="0" err="1"/>
              <a:t>Westfeld</a:t>
            </a:r>
            <a:r>
              <a:rPr lang="en-US" altLang="zh-TW" sz="1600" dirty="0"/>
              <a:t>: The </a:t>
            </a:r>
            <a:r>
              <a:rPr lang="en-US" altLang="zh-TW" sz="1600" dirty="0" err="1"/>
              <a:t>Steganographic</a:t>
            </a:r>
            <a:r>
              <a:rPr lang="en-US" altLang="zh-TW" sz="1600" dirty="0"/>
              <a:t> Algorithm F5, </a:t>
            </a:r>
            <a:r>
              <a:rPr lang="en-US" altLang="zh-TW" sz="1600" dirty="0" smtClean="0"/>
              <a:t>1999. http</a:t>
            </a:r>
            <a:r>
              <a:rPr lang="en-US" altLang="zh-TW" sz="1600" dirty="0"/>
              <a:t>://</a:t>
            </a:r>
            <a:r>
              <a:rPr lang="en-US" altLang="zh-TW" sz="1600" dirty="0" smtClean="0"/>
              <a:t>wwwrn.inf.tudresden.de</a:t>
            </a:r>
            <a:r>
              <a:rPr lang="en-US" altLang="zh-TW" sz="1600" dirty="0"/>
              <a:t>/˜</a:t>
            </a:r>
            <a:r>
              <a:rPr lang="en-US" altLang="zh-TW" sz="1600" dirty="0" err="1"/>
              <a:t>westfeld</a:t>
            </a:r>
            <a:r>
              <a:rPr lang="en-US" altLang="zh-TW" sz="1600" dirty="0"/>
              <a:t>/f5.html </a:t>
            </a:r>
            <a:r>
              <a:rPr lang="en-US" altLang="zh-TW" sz="1600" dirty="0">
                <a:solidFill>
                  <a:srgbClr val="FF0000"/>
                </a:solidFill>
              </a:rPr>
              <a:t>301</a:t>
            </a:r>
          </a:p>
          <a:p>
            <a:pPr>
              <a:buFont typeface="+mj-lt"/>
              <a:buAutoNum type="arabicPeriod"/>
            </a:pPr>
            <a:r>
              <a:rPr lang="en-US" altLang="zh-TW" sz="1600" dirty="0" smtClean="0"/>
              <a:t>Jan </a:t>
            </a:r>
            <a:r>
              <a:rPr lang="en-US" altLang="zh-TW" sz="1600" dirty="0" err="1"/>
              <a:t>Z¨ollner</a:t>
            </a:r>
            <a:r>
              <a:rPr lang="en-US" altLang="zh-TW" sz="1600" dirty="0"/>
              <a:t>, Hannes </a:t>
            </a:r>
            <a:r>
              <a:rPr lang="en-US" altLang="zh-TW" sz="1600" dirty="0" err="1"/>
              <a:t>Federrath</a:t>
            </a:r>
            <a:r>
              <a:rPr lang="en-US" altLang="zh-TW" sz="1600" dirty="0"/>
              <a:t>, Herbert </a:t>
            </a:r>
            <a:r>
              <a:rPr lang="en-US" altLang="zh-TW" sz="1600" dirty="0" err="1"/>
              <a:t>Klimant</a:t>
            </a:r>
            <a:r>
              <a:rPr lang="en-US" altLang="zh-TW" sz="1600" dirty="0"/>
              <a:t>, Andreas </a:t>
            </a:r>
            <a:r>
              <a:rPr lang="en-US" altLang="zh-TW" sz="1600" dirty="0" err="1"/>
              <a:t>Pﬁtzmann</a:t>
            </a:r>
            <a:r>
              <a:rPr lang="en-US" altLang="zh-TW" sz="1600" dirty="0"/>
              <a:t>, Rudi </a:t>
            </a:r>
            <a:r>
              <a:rPr lang="en-US" altLang="zh-TW" sz="1600" dirty="0" err="1" smtClean="0"/>
              <a:t>Piotraschke</a:t>
            </a:r>
            <a:r>
              <a:rPr lang="en-US" altLang="zh-TW" sz="1600" dirty="0"/>
              <a:t>, Andreas </a:t>
            </a:r>
            <a:r>
              <a:rPr lang="en-US" altLang="zh-TW" sz="1600" dirty="0" err="1"/>
              <a:t>Westfeld</a:t>
            </a:r>
            <a:r>
              <a:rPr lang="en-US" altLang="zh-TW" sz="1600" dirty="0"/>
              <a:t>, </a:t>
            </a:r>
            <a:r>
              <a:rPr lang="en-US" altLang="zh-TW" sz="1600" dirty="0" err="1"/>
              <a:t>Guntram</a:t>
            </a:r>
            <a:r>
              <a:rPr lang="en-US" altLang="zh-TW" sz="1600" dirty="0"/>
              <a:t> </a:t>
            </a:r>
            <a:r>
              <a:rPr lang="en-US" altLang="zh-TW" sz="1600" dirty="0" err="1"/>
              <a:t>Wicke</a:t>
            </a:r>
            <a:r>
              <a:rPr lang="en-US" altLang="zh-TW" sz="1600" dirty="0"/>
              <a:t>, </a:t>
            </a:r>
            <a:r>
              <a:rPr lang="en-US" altLang="zh-TW" sz="1600" dirty="0" err="1"/>
              <a:t>Gritta</a:t>
            </a:r>
            <a:r>
              <a:rPr lang="en-US" altLang="zh-TW" sz="1600" dirty="0"/>
              <a:t> Wolf: Modeling the </a:t>
            </a:r>
            <a:r>
              <a:rPr lang="en-US" altLang="zh-TW" sz="1600" dirty="0" smtClean="0"/>
              <a:t>Security of </a:t>
            </a:r>
            <a:r>
              <a:rPr lang="en-US" altLang="zh-TW" sz="1600" dirty="0" err="1"/>
              <a:t>Steganographic</a:t>
            </a:r>
            <a:r>
              <a:rPr lang="en-US" altLang="zh-TW" sz="1600" dirty="0"/>
              <a:t> Systems, in David </a:t>
            </a:r>
            <a:r>
              <a:rPr lang="en-US" altLang="zh-TW" sz="1600" dirty="0" err="1"/>
              <a:t>Aucsmith</a:t>
            </a:r>
            <a:r>
              <a:rPr lang="en-US" altLang="zh-TW" sz="1600" dirty="0"/>
              <a:t> (Ed.): Information Hiding, </a:t>
            </a:r>
            <a:r>
              <a:rPr lang="en-US" altLang="zh-TW" sz="1600" dirty="0" smtClean="0"/>
              <a:t>LNCS 1525</a:t>
            </a:r>
            <a:r>
              <a:rPr lang="en-US" altLang="zh-TW" sz="1600" dirty="0"/>
              <a:t>, Springer-</a:t>
            </a:r>
            <a:r>
              <a:rPr lang="en-US" altLang="zh-TW" sz="1600" dirty="0" err="1"/>
              <a:t>Verlag</a:t>
            </a:r>
            <a:r>
              <a:rPr lang="en-US" altLang="zh-TW" sz="1600" dirty="0"/>
              <a:t> Berlin Heidelberg 1998. pp. 344–354. </a:t>
            </a:r>
            <a:r>
              <a:rPr lang="en-US" altLang="zh-TW" sz="1600" dirty="0">
                <a:solidFill>
                  <a:srgbClr val="FF0000"/>
                </a:solidFill>
              </a:rPr>
              <a:t>289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JPEG File Interchange Format</a:t>
            </a:r>
          </a:p>
          <a:p>
            <a:r>
              <a:rPr lang="en-US" altLang="zh-TW" dirty="0" smtClean="0"/>
              <a:t>F5 Algorithm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11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Lossy</a:t>
            </a:r>
            <a:r>
              <a:rPr lang="en-US" altLang="zh-TW" dirty="0" smtClean="0"/>
              <a:t> compressed carrier media (JEPG, MP3, …) are originally adaptive and immune against visual attacks.</a:t>
            </a:r>
          </a:p>
          <a:p>
            <a:r>
              <a:rPr lang="en-US" altLang="zh-TW" dirty="0" smtClean="0"/>
              <a:t>The </a:t>
            </a:r>
            <a:r>
              <a:rPr lang="en-US" altLang="zh-TW" dirty="0" err="1" smtClean="0"/>
              <a:t>steganographic</a:t>
            </a:r>
            <a:r>
              <a:rPr lang="en-US" altLang="zh-TW" dirty="0" smtClean="0"/>
              <a:t> tool </a:t>
            </a:r>
            <a:r>
              <a:rPr lang="en-US" altLang="zh-TW" dirty="0" err="1" smtClean="0"/>
              <a:t>Jsteg</a:t>
            </a:r>
            <a:r>
              <a:rPr lang="en-US" altLang="zh-TW" dirty="0" smtClean="0"/>
              <a:t> embeds messages in JEPG file.</a:t>
            </a:r>
          </a:p>
          <a:p>
            <a:r>
              <a:rPr lang="en-US" altLang="zh-TW" dirty="0" smtClean="0"/>
              <a:t>MP3Stego</a:t>
            </a:r>
          </a:p>
          <a:p>
            <a:r>
              <a:rPr lang="en-US" altLang="zh-TW" dirty="0" smtClean="0"/>
              <a:t>IVS-</a:t>
            </a:r>
            <a:r>
              <a:rPr lang="en-US" altLang="zh-TW" dirty="0" err="1" smtClean="0"/>
              <a:t>Steg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907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JPEG File Interchange Format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file format defined by the Joint Photographic Expert Group (JEPG) stores image data in </a:t>
            </a:r>
            <a:r>
              <a:rPr lang="en-US" altLang="zh-TW" dirty="0" err="1" smtClean="0"/>
              <a:t>lossy</a:t>
            </a:r>
            <a:r>
              <a:rPr lang="en-US" altLang="zh-TW" dirty="0" smtClean="0"/>
              <a:t> compressed form as </a:t>
            </a:r>
            <a:r>
              <a:rPr lang="en-US" altLang="zh-TW" dirty="0" err="1" smtClean="0"/>
              <a:t>quantised</a:t>
            </a:r>
            <a:r>
              <a:rPr lang="en-US" altLang="zh-TW" dirty="0" smtClean="0"/>
              <a:t> frequency coefficients.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6" y="3212976"/>
            <a:ext cx="636620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838472" y="5546996"/>
            <a:ext cx="7189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hlinkClick r:id="rId3"/>
              </a:rPr>
              <a:t>JEPG</a:t>
            </a:r>
            <a:r>
              <a:rPr lang="zh-TW" altLang="en-US" dirty="0" smtClean="0">
                <a:hlinkClick r:id="rId3"/>
              </a:rPr>
              <a:t>原理與應用</a:t>
            </a:r>
            <a:r>
              <a:rPr lang="zh-TW" altLang="en-US" dirty="0" smtClean="0"/>
              <a:t> </a:t>
            </a:r>
            <a:r>
              <a:rPr lang="en-US" altLang="zh-TW" dirty="0" smtClean="0"/>
              <a:t>		</a:t>
            </a:r>
            <a:r>
              <a:rPr lang="zh-TW" altLang="en-US" dirty="0" smtClean="0">
                <a:hlinkClick r:id="rId4"/>
              </a:rPr>
              <a:t>資料壓縮課程 </a:t>
            </a:r>
            <a:r>
              <a:rPr lang="en-US" altLang="zh-TW" dirty="0" smtClean="0">
                <a:hlinkClick r:id="rId4"/>
              </a:rPr>
              <a:t>JPEG</a:t>
            </a:r>
            <a:r>
              <a:rPr lang="zh-TW" altLang="en-US" dirty="0" smtClean="0">
                <a:hlinkClick r:id="rId4"/>
              </a:rPr>
              <a:t>講義</a:t>
            </a:r>
            <a:r>
              <a:rPr lang="zh-TW" altLang="en-US" dirty="0" smtClean="0"/>
              <a:t>                    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73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F5 Algorithm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530725"/>
          </a:xfrm>
        </p:spPr>
        <p:txBody>
          <a:bodyPr/>
          <a:lstStyle/>
          <a:p>
            <a:r>
              <a:rPr lang="en-US" altLang="zh-TW" dirty="0"/>
              <a:t>To prevent </a:t>
            </a:r>
            <a:r>
              <a:rPr lang="en-US" altLang="zh-TW" dirty="0" smtClean="0"/>
              <a:t>attacks, the </a:t>
            </a:r>
            <a:r>
              <a:rPr lang="en-US" altLang="zh-TW" dirty="0"/>
              <a:t>embedding density should be the same everywhere.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60848"/>
            <a:ext cx="5876876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891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F5 Algorithm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4530725"/>
          </a:xfrm>
        </p:spPr>
        <p:txBody>
          <a:bodyPr/>
          <a:lstStyle/>
          <a:p>
            <a:r>
              <a:rPr lang="en-US" altLang="zh-TW" sz="2000" dirty="0" smtClean="0"/>
              <a:t>Embed two </a:t>
            </a:r>
            <a:r>
              <a:rPr lang="en-US" altLang="zh-TW" sz="2000" dirty="0"/>
              <a:t>bits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x</a:t>
            </a:r>
            <a:r>
              <a:rPr lang="en-US" altLang="zh-TW" sz="2000" b="1" baseline="-25000" dirty="0" smtClean="0">
                <a:solidFill>
                  <a:srgbClr val="0070C0"/>
                </a:solidFill>
              </a:rPr>
              <a:t>1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, x</a:t>
            </a:r>
            <a:r>
              <a:rPr lang="en-US" altLang="zh-TW" sz="2000" b="1" baseline="-25000" dirty="0" smtClean="0">
                <a:solidFill>
                  <a:srgbClr val="0070C0"/>
                </a:solidFill>
              </a:rPr>
              <a:t>2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/>
              <a:t>in three modiﬁable </a:t>
            </a:r>
            <a:r>
              <a:rPr lang="en-US" altLang="zh-TW" sz="2000" dirty="0" smtClean="0"/>
              <a:t>bit places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a</a:t>
            </a:r>
            <a:r>
              <a:rPr lang="en-US" altLang="zh-TW" sz="2000" b="1" baseline="-25000" dirty="0" smtClean="0">
                <a:solidFill>
                  <a:srgbClr val="0070C0"/>
                </a:solidFill>
              </a:rPr>
              <a:t>1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, a</a:t>
            </a:r>
            <a:r>
              <a:rPr lang="en-US" altLang="zh-TW" sz="2000" b="1" baseline="-25000" dirty="0" smtClean="0">
                <a:solidFill>
                  <a:srgbClr val="0070C0"/>
                </a:solidFill>
              </a:rPr>
              <a:t>2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, a</a:t>
            </a:r>
            <a:r>
              <a:rPr lang="en-US" altLang="zh-TW" sz="2000" b="1" baseline="-25000" dirty="0" smtClean="0">
                <a:solidFill>
                  <a:srgbClr val="0070C0"/>
                </a:solidFill>
              </a:rPr>
              <a:t>3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/>
              <a:t>changing one place </a:t>
            </a:r>
            <a:r>
              <a:rPr lang="en-US" altLang="zh-TW" sz="2000" dirty="0" smtClean="0"/>
              <a:t>at most</a:t>
            </a:r>
            <a:r>
              <a:rPr lang="en-US" altLang="zh-TW" sz="2000" dirty="0"/>
              <a:t>. We may encounter these four cases:</a:t>
            </a:r>
            <a:br>
              <a:rPr lang="en-US" altLang="zh-TW" sz="2000" dirty="0"/>
            </a:b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dirty="0"/>
              <a:t> Matrix encoding enables us </a:t>
            </a:r>
            <a:r>
              <a:rPr lang="en-US" altLang="zh-TW" sz="2000" dirty="0" smtClean="0"/>
              <a:t>to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ﬁnd </a:t>
            </a:r>
            <a:r>
              <a:rPr lang="en-US" altLang="zh-TW" sz="2000" dirty="0"/>
              <a:t>a suitable modiﬁed code </a:t>
            </a:r>
            <a:r>
              <a:rPr lang="en-US" altLang="zh-TW" sz="2000" dirty="0" smtClean="0"/>
              <a:t>word</a:t>
            </a:r>
            <a:r>
              <a:rPr lang="zh-TW" altLang="en-US" sz="2000" dirty="0" smtClean="0"/>
              <a:t>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a</a:t>
            </a:r>
            <a:r>
              <a:rPr lang="en-US" altLang="zh-TW" sz="2000" b="1" i="1" dirty="0">
                <a:solidFill>
                  <a:srgbClr val="0070C0"/>
                </a:solidFill>
              </a:rPr>
              <a:t>' </a:t>
            </a:r>
            <a:r>
              <a:rPr lang="en-US" altLang="zh-TW" sz="2000" dirty="0" smtClean="0"/>
              <a:t> for every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a</a:t>
            </a:r>
            <a:r>
              <a:rPr lang="en-US" altLang="zh-TW" sz="2000" dirty="0" smtClean="0"/>
              <a:t> and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x</a:t>
            </a:r>
            <a:r>
              <a:rPr lang="en-US" altLang="zh-TW" sz="2000" dirty="0" smtClean="0"/>
              <a:t> with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x</a:t>
            </a:r>
            <a:r>
              <a:rPr lang="en-US" altLang="zh-TW" sz="2000" dirty="0" smtClean="0">
                <a:solidFill>
                  <a:srgbClr val="0070C0"/>
                </a:solidFill>
              </a:rPr>
              <a:t> </a:t>
            </a:r>
            <a:r>
              <a:rPr lang="en-US" altLang="zh-TW" sz="2000" dirty="0">
                <a:solidFill>
                  <a:srgbClr val="0070C0"/>
                </a:solidFill>
              </a:rPr>
              <a:t>= </a:t>
            </a:r>
            <a:r>
              <a:rPr lang="en-US" altLang="zh-TW" sz="2000" dirty="0" smtClean="0">
                <a:solidFill>
                  <a:srgbClr val="0070C0"/>
                </a:solidFill>
              </a:rPr>
              <a:t>f(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a</a:t>
            </a:r>
            <a:r>
              <a:rPr lang="en-US" altLang="zh-TW" sz="2000" b="1" i="1" dirty="0">
                <a:solidFill>
                  <a:srgbClr val="0070C0"/>
                </a:solidFill>
              </a:rPr>
              <a:t>' </a:t>
            </a:r>
            <a:r>
              <a:rPr lang="en-US" altLang="zh-TW" sz="2000" i="1" dirty="0">
                <a:solidFill>
                  <a:srgbClr val="0070C0"/>
                </a:solidFill>
              </a:rPr>
              <a:t> </a:t>
            </a:r>
            <a:r>
              <a:rPr lang="en-US" altLang="zh-TW" sz="2000" dirty="0" smtClean="0">
                <a:solidFill>
                  <a:srgbClr val="0070C0"/>
                </a:solidFill>
              </a:rPr>
              <a:t>)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endParaRPr lang="en-US" altLang="zh-TW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44824"/>
            <a:ext cx="5193013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68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39825"/>
          </a:xfrm>
        </p:spPr>
        <p:txBody>
          <a:bodyPr/>
          <a:lstStyle/>
          <a:p>
            <a:r>
              <a:rPr lang="en-US" altLang="zh-TW" dirty="0"/>
              <a:t>F5 Algorithm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836712"/>
            <a:ext cx="8496944" cy="5184576"/>
          </a:xfrm>
        </p:spPr>
        <p:txBody>
          <a:bodyPr/>
          <a:lstStyle/>
          <a:p>
            <a:r>
              <a:rPr lang="en-US" altLang="zh-TW" sz="2400" dirty="0"/>
              <a:t>For (1, n, k), the code words have the </a:t>
            </a:r>
            <a:r>
              <a:rPr lang="en-US" altLang="zh-TW" sz="2400" dirty="0" smtClean="0"/>
              <a:t>length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n </a:t>
            </a:r>
            <a:r>
              <a:rPr lang="en-US" altLang="zh-TW" sz="2400" dirty="0"/>
              <a:t>= </a:t>
            </a:r>
            <a:r>
              <a:rPr lang="en-US" altLang="zh-TW" sz="2400" dirty="0" smtClean="0"/>
              <a:t>2</a:t>
            </a:r>
            <a:r>
              <a:rPr lang="en-US" altLang="zh-TW" sz="2400" baseline="30000" dirty="0" smtClean="0"/>
              <a:t>k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− 1. Neglecting shrinkage, we get a change </a:t>
            </a:r>
            <a:r>
              <a:rPr lang="en-US" altLang="zh-TW" sz="2400" dirty="0" smtClean="0"/>
              <a:t>density</a:t>
            </a:r>
            <a:br>
              <a:rPr lang="en-US" altLang="zh-TW" sz="2400" dirty="0" smtClean="0"/>
            </a:b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endParaRPr lang="en-US" altLang="zh-TW" sz="2400" dirty="0"/>
          </a:p>
          <a:p>
            <a:r>
              <a:rPr lang="en-US" altLang="zh-TW" sz="2400" dirty="0" smtClean="0"/>
              <a:t>an </a:t>
            </a:r>
            <a:r>
              <a:rPr lang="en-US" altLang="zh-TW" sz="2400" dirty="0"/>
              <a:t>embedding </a:t>
            </a:r>
            <a:r>
              <a:rPr lang="en-US" altLang="zh-TW" sz="2400" dirty="0" smtClean="0"/>
              <a:t>rate</a:t>
            </a:r>
            <a:br>
              <a:rPr lang="en-US" altLang="zh-TW" sz="2400" dirty="0" smtClean="0"/>
            </a:b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endParaRPr lang="en-US" altLang="zh-TW" sz="2400" dirty="0" smtClean="0"/>
          </a:p>
          <a:p>
            <a:r>
              <a:rPr lang="en-US" altLang="zh-TW" sz="2400" dirty="0" smtClean="0"/>
              <a:t>the embedding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eﬃciency </a:t>
            </a:r>
            <a:r>
              <a:rPr lang="en-US" altLang="zh-TW" sz="2400" dirty="0"/>
              <a:t>W (k). It indicates the average number of bits we can embed per change</a:t>
            </a:r>
            <a:r>
              <a:rPr lang="en-US" altLang="zh-TW" sz="2400" dirty="0" smtClean="0"/>
              <a:t>:</a:t>
            </a:r>
            <a:br>
              <a:rPr lang="en-US" altLang="zh-TW" sz="2400" dirty="0" smtClean="0"/>
            </a:b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endParaRPr lang="en-US" altLang="zh-TW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866" y="1700807"/>
            <a:ext cx="2160240" cy="632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319" y="2888527"/>
            <a:ext cx="3897335" cy="61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171" y="4530049"/>
            <a:ext cx="2959633" cy="648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806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1196" y="188640"/>
            <a:ext cx="8229600" cy="1139825"/>
          </a:xfrm>
        </p:spPr>
        <p:txBody>
          <a:bodyPr/>
          <a:lstStyle/>
          <a:p>
            <a:r>
              <a:rPr lang="en-US" altLang="zh-TW" dirty="0"/>
              <a:t>F5 Algorithm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908720"/>
            <a:ext cx="8496944" cy="5184576"/>
          </a:xfrm>
        </p:spPr>
        <p:txBody>
          <a:bodyPr/>
          <a:lstStyle/>
          <a:p>
            <a:r>
              <a:rPr lang="en-US" altLang="zh-TW" sz="2400" dirty="0"/>
              <a:t>We ﬁnd the bit </a:t>
            </a:r>
            <a:r>
              <a:rPr lang="en-US" altLang="zh-TW" sz="2400" dirty="0" smtClean="0"/>
              <a:t>place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s </a:t>
            </a:r>
            <a:r>
              <a:rPr lang="en-US" altLang="zh-TW" sz="2400" dirty="0"/>
              <a:t>= </a:t>
            </a:r>
            <a:r>
              <a:rPr lang="en-US" altLang="zh-TW" sz="2400" dirty="0" smtClean="0"/>
              <a:t>x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⊕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f(a)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that </a:t>
            </a:r>
            <a:r>
              <a:rPr lang="en-US" altLang="zh-TW" sz="2400" dirty="0"/>
              <a:t>we have to change</a:t>
            </a:r>
            <a:r>
              <a:rPr lang="en-US" altLang="zh-TW" sz="2400" dirty="0" smtClean="0"/>
              <a:t>.</a:t>
            </a:r>
            <a:br>
              <a:rPr lang="en-US" altLang="zh-TW" sz="2400" dirty="0" smtClean="0"/>
            </a:br>
            <a:endParaRPr lang="en-US" altLang="zh-TW" sz="2400" dirty="0" smtClean="0"/>
          </a:p>
          <a:p>
            <a:r>
              <a:rPr lang="en-US" altLang="zh-TW" sz="2400" dirty="0"/>
              <a:t>The changed code word results </a:t>
            </a:r>
            <a:r>
              <a:rPr lang="en-US" altLang="zh-TW" sz="2400" dirty="0" smtClean="0"/>
              <a:t>in</a:t>
            </a:r>
            <a:br>
              <a:rPr lang="en-US" altLang="zh-TW" sz="2400" dirty="0" smtClean="0"/>
            </a:b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endParaRPr lang="en-US" altLang="zh-TW" sz="2400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20888"/>
            <a:ext cx="6018251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13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1196" y="188641"/>
            <a:ext cx="8229600" cy="792088"/>
          </a:xfrm>
        </p:spPr>
        <p:txBody>
          <a:bodyPr/>
          <a:lstStyle/>
          <a:p>
            <a:r>
              <a:rPr lang="en-US" altLang="zh-TW" dirty="0"/>
              <a:t>F5 </a:t>
            </a:r>
            <a:r>
              <a:rPr lang="en-US" altLang="zh-TW" dirty="0" smtClean="0"/>
              <a:t>Algorithm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implementation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184576"/>
          </a:xfrm>
        </p:spPr>
        <p:txBody>
          <a:bodyPr/>
          <a:lstStyle/>
          <a:p>
            <a:endParaRPr lang="en-US" altLang="zh-TW" sz="24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24744"/>
            <a:ext cx="5688632" cy="193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282" y="3429000"/>
            <a:ext cx="5465428" cy="17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115616" y="5589240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hlinkClick r:id="rId4"/>
              </a:rPr>
              <a:t>I</a:t>
            </a:r>
            <a:r>
              <a:rPr lang="en-US" altLang="zh-TW" dirty="0" smtClean="0">
                <a:hlinkClick r:id="rId4"/>
              </a:rPr>
              <a:t>mplementation detail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091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2">
  <a:themeElements>
    <a:clrScheme name="簡報6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簡報6">
      <a:majorFont>
        <a:latin typeface="Garamond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簡報6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6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6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6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投影片設計範本">
  <a:themeElements>
    <a:clrScheme name="投影片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投影片設計範本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投影片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投影片設計範本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投影片設計範本">
  <a:themeElements>
    <a:clrScheme name="投影片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投影片設計範本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投影片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投影片設計範本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投影片設計範本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佈景主題2</Template>
  <TotalTime>1570</TotalTime>
  <Words>404</Words>
  <Application>Microsoft Office PowerPoint</Application>
  <PresentationFormat>如螢幕大小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11</vt:i4>
      </vt:variant>
    </vt:vector>
  </HeadingPairs>
  <TitlesOfParts>
    <vt:vector size="14" baseType="lpstr">
      <vt:lpstr>佈景主題2</vt:lpstr>
      <vt:lpstr>投影片設計範本</vt:lpstr>
      <vt:lpstr>1_投影片設計範本</vt:lpstr>
      <vt:lpstr>F5 ─ A Steganographic Algorithm High Capacity Despite Better Steganalysis  Andreas Westfeld, University at Dresden,  Institute for System Architecture D-01062 Dresden, Germany</vt:lpstr>
      <vt:lpstr>Outline</vt:lpstr>
      <vt:lpstr>Introduction</vt:lpstr>
      <vt:lpstr>JPEG File Interchange Format </vt:lpstr>
      <vt:lpstr>F5 Algorithm </vt:lpstr>
      <vt:lpstr>F5 Algorithm </vt:lpstr>
      <vt:lpstr>F5 Algorithm </vt:lpstr>
      <vt:lpstr>F5 Algorithm </vt:lpstr>
      <vt:lpstr>F5 Algorithm ─ implementation </vt:lpstr>
      <vt:lpstr>Conclusion 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F5 ─ A Steganographic Algorithm </dc:title>
  <dc:creator>Lily</dc:creator>
  <cp:lastModifiedBy>Lily</cp:lastModifiedBy>
  <cp:revision>31</cp:revision>
  <dcterms:created xsi:type="dcterms:W3CDTF">2014-05-05T07:26:45Z</dcterms:created>
  <dcterms:modified xsi:type="dcterms:W3CDTF">2014-05-06T23:03:12Z</dcterms:modified>
</cp:coreProperties>
</file>