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6" r:id="rId4"/>
    <p:sldId id="258" r:id="rId5"/>
    <p:sldId id="259" r:id="rId6"/>
    <p:sldId id="260" r:id="rId7"/>
    <p:sldId id="267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05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08953-E03C-498C-8BE7-A44769886D1B}" type="datetimeFigureOut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8AD87-DA57-4CB0-B88E-12EC7656102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5DBED8-B0CF-4BBC-8453-8C02AD7786D2}" type="datetimeFigureOut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919EC8-4A89-493E-AA9A-96EC61D983B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EEC6-8F05-4432-8E9C-4F2A47EF8F6B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C3FBF-74C1-49CD-9CFD-8C5B40E23DF5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9DA33-309E-445B-BB2A-50443DB4B8B1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E5CB0-CFFE-45D0-B019-0DA10A45E4D7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5447-8C4D-4171-859B-E27D33AD31AC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BC5C-4E50-429D-80AD-7744A77BD064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7A86B-FDC5-460E-BA34-C1269C25D8B5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400BC-8DD4-4677-95F1-6BB82AE789F5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DECC0-3A12-47A4-91F8-C7B0837A5843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7604-54F5-4725-BBD9-0E5B7AD33894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8C537-5638-4E79-8FAD-6A4E7ECAFAAA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9D7DF-38B5-4C39-B556-130BA5278910}" type="datetime1">
              <a:rPr lang="zh-TW" altLang="en-US" smtClean="0"/>
              <a:t>2014/5/20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Mel-</a:t>
            </a:r>
            <a:r>
              <a:rPr lang="en-US" altLang="zh-TW" dirty="0" err="1" smtClean="0"/>
              <a:t>Cepstrum</a:t>
            </a:r>
            <a:r>
              <a:rPr lang="en-US" altLang="zh-TW" dirty="0" smtClean="0"/>
              <a:t> Based </a:t>
            </a:r>
            <a:r>
              <a:rPr lang="en-US" altLang="zh-TW" dirty="0" err="1" smtClean="0"/>
              <a:t>Steganalysis</a:t>
            </a:r>
            <a:r>
              <a:rPr lang="en-US" altLang="zh-TW" dirty="0" smtClean="0"/>
              <a:t> for VoIP-</a:t>
            </a:r>
            <a:r>
              <a:rPr lang="en-US" altLang="zh-TW" dirty="0" err="1" smtClean="0"/>
              <a:t>Steganography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dirty="0" smtClean="0"/>
              <a:t>Christian </a:t>
            </a:r>
            <a:r>
              <a:rPr lang="en-US" altLang="zh-TW" dirty="0" err="1" smtClean="0"/>
              <a:t>Kraetzer</a:t>
            </a:r>
            <a:r>
              <a:rPr lang="en-US" altLang="zh-TW" dirty="0" smtClean="0"/>
              <a:t> and </a:t>
            </a:r>
            <a:r>
              <a:rPr lang="en-US" altLang="zh-TW" dirty="0" smtClean="0"/>
              <a:t>Jana </a:t>
            </a:r>
            <a:r>
              <a:rPr lang="en-US" altLang="zh-TW" dirty="0" err="1" smtClean="0"/>
              <a:t>Dittmann</a:t>
            </a:r>
            <a:endParaRPr lang="en-US" altLang="zh-TW" dirty="0" smtClean="0"/>
          </a:p>
          <a:p>
            <a:r>
              <a:rPr lang="en-US" altLang="zh-TW" i="1" dirty="0" smtClean="0"/>
              <a:t>Electronic Imaging 2007</a:t>
            </a:r>
            <a:r>
              <a:rPr lang="en-US" altLang="zh-TW" dirty="0" smtClean="0"/>
              <a:t>. International Society for Optics and Photonics, 2007</a:t>
            </a:r>
            <a:endParaRPr lang="en-US" altLang="zh-TW" dirty="0" smtClean="0"/>
          </a:p>
          <a:p>
            <a:r>
              <a:rPr lang="en-US" altLang="zh-TW" dirty="0" smtClean="0"/>
              <a:t>Research </a:t>
            </a:r>
            <a:r>
              <a:rPr lang="en-US" altLang="zh-TW" dirty="0" smtClean="0"/>
              <a:t>Group Multimedia and Security, Department of Computer Science,</a:t>
            </a:r>
          </a:p>
          <a:p>
            <a:r>
              <a:rPr lang="en-US" altLang="zh-TW" dirty="0" smtClean="0"/>
              <a:t>Otto-von-Guericke-University of Magdeburg, Germany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Test scenario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</a:t>
            </a:r>
            <a:r>
              <a:rPr lang="en-US" altLang="zh-TW" sz="2400" dirty="0" smtClean="0"/>
              <a:t>s1</a:t>
            </a:r>
            <a:r>
              <a:rPr lang="en-US" altLang="zh-TW" dirty="0" smtClean="0"/>
              <a:t>- LSB	</a:t>
            </a:r>
          </a:p>
          <a:p>
            <a:r>
              <a:rPr lang="en-US" altLang="zh-TW" dirty="0" smtClean="0"/>
              <a:t>A</a:t>
            </a:r>
            <a:r>
              <a:rPr lang="en-US" altLang="zh-TW" sz="2400" dirty="0" smtClean="0"/>
              <a:t>S2</a:t>
            </a:r>
            <a:r>
              <a:rPr lang="en-US" altLang="zh-TW" dirty="0" smtClean="0"/>
              <a:t>- </a:t>
            </a:r>
            <a:r>
              <a:rPr lang="en-US" altLang="zh-TW" dirty="0" err="1" smtClean="0"/>
              <a:t>Publima</a:t>
            </a:r>
            <a:endParaRPr lang="en-US" altLang="zh-TW" dirty="0" smtClean="0"/>
          </a:p>
          <a:p>
            <a:r>
              <a:rPr lang="en-US" altLang="zh-TW" dirty="0" smtClean="0"/>
              <a:t>A</a:t>
            </a:r>
            <a:r>
              <a:rPr lang="en-US" altLang="zh-TW" sz="2400" dirty="0" smtClean="0"/>
              <a:t>S</a:t>
            </a:r>
            <a:r>
              <a:rPr lang="en-US" altLang="zh-TW" dirty="0" smtClean="0"/>
              <a:t>3- </a:t>
            </a:r>
            <a:r>
              <a:rPr lang="en-US" altLang="zh-TW" dirty="0" err="1" smtClean="0"/>
              <a:t>WaSpStego</a:t>
            </a:r>
            <a:r>
              <a:rPr lang="en-US" altLang="zh-TW" dirty="0" smtClean="0"/>
              <a:t> </a:t>
            </a:r>
            <a:endParaRPr lang="en-US" altLang="zh-TW" dirty="0" smtClean="0"/>
          </a:p>
          <a:p>
            <a:r>
              <a:rPr lang="en-US" altLang="zh-TW" dirty="0" smtClean="0"/>
              <a:t>A</a:t>
            </a:r>
            <a:r>
              <a:rPr lang="en-US" altLang="zh-TW" sz="2400" dirty="0" smtClean="0"/>
              <a:t>S</a:t>
            </a:r>
            <a:r>
              <a:rPr lang="en-US" altLang="zh-TW" dirty="0" smtClean="0"/>
              <a:t>4- </a:t>
            </a:r>
            <a:r>
              <a:rPr lang="en-US" altLang="zh-TW" dirty="0" err="1" smtClean="0"/>
              <a:t>Steghide</a:t>
            </a:r>
            <a:endParaRPr lang="en-US" altLang="zh-TW" dirty="0" smtClean="0"/>
          </a:p>
          <a:p>
            <a:r>
              <a:rPr lang="en-US" altLang="zh-TW" dirty="0" smtClean="0"/>
              <a:t>A</a:t>
            </a:r>
            <a:r>
              <a:rPr lang="en-US" altLang="zh-TW" sz="2400" dirty="0" smtClean="0"/>
              <a:t>S</a:t>
            </a:r>
            <a:r>
              <a:rPr lang="en-US" altLang="zh-TW" dirty="0" smtClean="0"/>
              <a:t>5- </a:t>
            </a:r>
            <a:r>
              <a:rPr lang="en-US" altLang="zh-TW" dirty="0" err="1" smtClean="0"/>
              <a:t>Steghide</a:t>
            </a: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85184"/>
            <a:ext cx="9264724" cy="110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內容版面配置區 2"/>
          <p:cNvSpPr txBox="1">
            <a:spLocks/>
          </p:cNvSpPr>
          <p:nvPr/>
        </p:nvSpPr>
        <p:spPr>
          <a:xfrm>
            <a:off x="4067944" y="15567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w1</a:t>
            </a:r>
            <a:r>
              <a:rPr lang="en-US" altLang="zh-TW" sz="3200" dirty="0" smtClean="0"/>
              <a:t>- </a:t>
            </a:r>
            <a:r>
              <a:rPr lang="en-US" altLang="zh-TW" sz="3200" dirty="0" smtClean="0"/>
              <a:t>Spread Spectrum </a:t>
            </a: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altLang="zh-TW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altLang="zh-TW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w2</a:t>
            </a:r>
            <a:r>
              <a:rPr lang="en-US" altLang="zh-TW" sz="3200" dirty="0" smtClean="0"/>
              <a:t>- </a:t>
            </a:r>
            <a:r>
              <a:rPr lang="en-US" altLang="zh-TW" sz="3200" dirty="0" smtClean="0"/>
              <a:t>2A2W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3200" dirty="0" smtClean="0"/>
              <a:t>A</a:t>
            </a:r>
            <a:r>
              <a:rPr lang="en-US" altLang="zh-TW" sz="2400" dirty="0" smtClean="0"/>
              <a:t>w</a:t>
            </a:r>
            <a:r>
              <a:rPr lang="en-US" altLang="zh-TW" sz="3200" dirty="0" smtClean="0"/>
              <a:t>3- </a:t>
            </a:r>
            <a:r>
              <a:rPr lang="en-US" altLang="zh-TW" sz="3200" dirty="0" smtClean="0"/>
              <a:t>Least Significant Bit</a:t>
            </a: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TW" sz="3200" dirty="0" smtClean="0"/>
              <a:t>A</a:t>
            </a:r>
            <a:r>
              <a:rPr lang="en-US" altLang="zh-TW" sz="2400" dirty="0" smtClean="0"/>
              <a:t>w</a:t>
            </a:r>
            <a:r>
              <a:rPr lang="en-US" altLang="zh-TW" sz="3200" dirty="0" smtClean="0"/>
              <a:t>4- </a:t>
            </a:r>
            <a:r>
              <a:rPr lang="en-US" altLang="zh-TW" sz="3200" dirty="0" smtClean="0"/>
              <a:t>VAWW</a:t>
            </a:r>
            <a:endParaRPr kumimoji="0" lang="zh-TW" alt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altLang="zh-TW" dirty="0" smtClean="0"/>
          </a:p>
          <a:p>
            <a:r>
              <a:rPr lang="en-US" altLang="zh-TW" dirty="0" smtClean="0"/>
              <a:t>first a reliable detection of a hidden channel constructed using </a:t>
            </a:r>
            <a:r>
              <a:rPr lang="en-US" altLang="zh-TW" dirty="0" smtClean="0"/>
              <a:t>LSB within </a:t>
            </a:r>
            <a:r>
              <a:rPr lang="en-US" altLang="zh-TW" dirty="0" smtClean="0"/>
              <a:t>the defined application scenario of VoIP </a:t>
            </a:r>
            <a:r>
              <a:rPr lang="en-US" altLang="zh-TW" dirty="0" err="1" smtClean="0"/>
              <a:t>steganography</a:t>
            </a:r>
            <a:r>
              <a:rPr lang="en-US" altLang="zh-TW" dirty="0" smtClean="0"/>
              <a:t>,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second the demonstration of the general applicability of </a:t>
            </a:r>
            <a:r>
              <a:rPr lang="en-US" altLang="zh-TW" dirty="0" smtClean="0"/>
              <a:t>our approach </a:t>
            </a:r>
            <a:r>
              <a:rPr lang="en-US" altLang="zh-TW" dirty="0" smtClean="0"/>
              <a:t>and the Mel-</a:t>
            </a:r>
            <a:r>
              <a:rPr lang="en-US" altLang="zh-TW" dirty="0" err="1" smtClean="0"/>
              <a:t>cepstral</a:t>
            </a:r>
            <a:r>
              <a:rPr lang="en-US" altLang="zh-TW" dirty="0" smtClean="0"/>
              <a:t> based features in speech and audio </a:t>
            </a:r>
            <a:r>
              <a:rPr lang="en-US" altLang="zh-TW" dirty="0" err="1" smtClean="0"/>
              <a:t>steganalysis</a:t>
            </a:r>
            <a:r>
              <a:rPr lang="en-US" altLang="zh-TW" dirty="0" smtClean="0"/>
              <a:t> have been successfully reached.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1400" dirty="0" smtClean="0"/>
              <a:t> J. </a:t>
            </a:r>
            <a:r>
              <a:rPr lang="en-US" altLang="zh-TW" sz="1400" dirty="0" err="1" smtClean="0"/>
              <a:t>Dittmann</a:t>
            </a:r>
            <a:r>
              <a:rPr lang="en-US" altLang="zh-TW" sz="1400" dirty="0" smtClean="0"/>
              <a:t>, D. </a:t>
            </a:r>
            <a:r>
              <a:rPr lang="en-US" altLang="zh-TW" sz="1400" dirty="0" err="1" smtClean="0"/>
              <a:t>Hesse</a:t>
            </a:r>
            <a:r>
              <a:rPr lang="en-US" altLang="zh-TW" sz="1400" dirty="0" smtClean="0"/>
              <a:t>, and R. </a:t>
            </a:r>
            <a:r>
              <a:rPr lang="en-US" altLang="zh-TW" sz="1400" dirty="0" err="1" smtClean="0"/>
              <a:t>Hillert</a:t>
            </a:r>
            <a:r>
              <a:rPr lang="en-US" altLang="zh-TW" sz="1400" dirty="0" smtClean="0"/>
              <a:t>, “</a:t>
            </a:r>
            <a:r>
              <a:rPr lang="en-US" altLang="zh-TW" sz="1400" dirty="0" err="1" smtClean="0"/>
              <a:t>Steganography</a:t>
            </a:r>
            <a:r>
              <a:rPr lang="en-US" altLang="zh-TW" sz="1400" dirty="0" smtClean="0"/>
              <a:t> and </a:t>
            </a:r>
            <a:r>
              <a:rPr lang="en-US" altLang="zh-TW" sz="1400" dirty="0" err="1" smtClean="0"/>
              <a:t>steganalysis</a:t>
            </a:r>
            <a:r>
              <a:rPr lang="en-US" altLang="zh-TW" sz="1400" dirty="0" smtClean="0"/>
              <a:t> in Voice-over IP scenarios: operational aspects and </a:t>
            </a:r>
            <a:r>
              <a:rPr lang="en-US" altLang="zh-TW" sz="1400" dirty="0" err="1" smtClean="0"/>
              <a:t>firstexperiences</a:t>
            </a:r>
            <a:r>
              <a:rPr lang="en-US" altLang="zh-TW" sz="1400" dirty="0" smtClean="0"/>
              <a:t> </a:t>
            </a:r>
            <a:r>
              <a:rPr lang="en-US" altLang="zh-TW" sz="1400" dirty="0" smtClean="0"/>
              <a:t>with a new </a:t>
            </a:r>
            <a:r>
              <a:rPr lang="en-US" altLang="zh-TW" sz="1400" dirty="0" err="1" smtClean="0"/>
              <a:t>steganalysis</a:t>
            </a:r>
            <a:r>
              <a:rPr lang="en-US" altLang="zh-TW" sz="1400" dirty="0" smtClean="0"/>
              <a:t> tool set,” in Security, </a:t>
            </a:r>
            <a:r>
              <a:rPr lang="en-US" altLang="zh-TW" sz="1400" dirty="0" err="1" smtClean="0"/>
              <a:t>Steganography</a:t>
            </a:r>
            <a:r>
              <a:rPr lang="en-US" altLang="zh-TW" sz="1400" dirty="0" smtClean="0"/>
              <a:t>, and Watermarking of Multimedia Contents VII, SPIE </a:t>
            </a:r>
            <a:r>
              <a:rPr lang="en-US" altLang="zh-TW" sz="1400" dirty="0" smtClean="0"/>
              <a:t>Vol.5681</a:t>
            </a:r>
            <a:r>
              <a:rPr lang="en-US" altLang="zh-TW" sz="1400" dirty="0" smtClean="0"/>
              <a:t>, P. W. Wong and E. J. </a:t>
            </a:r>
            <a:r>
              <a:rPr lang="en-US" altLang="zh-TW" sz="1400" dirty="0" err="1" smtClean="0"/>
              <a:t>Delp</a:t>
            </a:r>
            <a:r>
              <a:rPr lang="en-US" altLang="zh-TW" sz="1400" dirty="0" smtClean="0"/>
              <a:t>, eds., SPIE and IS&amp;T Proceedings, pp. 607–618, (San Jose, California USA), Jan. 2005</a:t>
            </a:r>
            <a:r>
              <a:rPr lang="en-US" altLang="zh-TW" sz="1400" dirty="0" smtClean="0"/>
              <a:t>.</a:t>
            </a:r>
          </a:p>
          <a:p>
            <a:endParaRPr lang="en-US" altLang="zh-TW" sz="1400" dirty="0" smtClean="0"/>
          </a:p>
          <a:p>
            <a:endParaRPr lang="en-US" altLang="zh-TW" sz="1400" dirty="0" smtClean="0"/>
          </a:p>
          <a:p>
            <a:r>
              <a:rPr lang="en-US" altLang="zh-TW" sz="2000" dirty="0" smtClean="0"/>
              <a:t>M. K. Johnson, S. </a:t>
            </a:r>
            <a:r>
              <a:rPr lang="en-US" altLang="zh-TW" sz="2000" dirty="0" err="1" smtClean="0"/>
              <a:t>Lyu</a:t>
            </a:r>
            <a:r>
              <a:rPr lang="en-US" altLang="zh-TW" sz="2000" dirty="0" smtClean="0"/>
              <a:t>, and H. </a:t>
            </a:r>
            <a:r>
              <a:rPr lang="en-US" altLang="zh-TW" sz="2000" dirty="0" err="1" smtClean="0"/>
              <a:t>Farid</a:t>
            </a:r>
            <a:r>
              <a:rPr lang="en-US" altLang="zh-TW" sz="2000" dirty="0" smtClean="0"/>
              <a:t>, “</a:t>
            </a:r>
            <a:r>
              <a:rPr lang="en-US" altLang="zh-TW" sz="2000" dirty="0" err="1" smtClean="0"/>
              <a:t>Steganalysis</a:t>
            </a:r>
            <a:r>
              <a:rPr lang="en-US" altLang="zh-TW" sz="2000" dirty="0" smtClean="0"/>
              <a:t> of recorded speech,” in in Proc. SPIE, vol. 5681, Mar. 2005, pp. 664–672, 2005.</a:t>
            </a:r>
          </a:p>
          <a:p>
            <a:endParaRPr lang="en-US" altLang="zh-TW" sz="1400" dirty="0" smtClean="0"/>
          </a:p>
          <a:p>
            <a:r>
              <a:rPr lang="zh-TW" altLang="en-US" sz="2000" dirty="0" smtClean="0"/>
              <a:t>王小川  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語音訊號</a:t>
            </a:r>
            <a:r>
              <a:rPr lang="zh-TW" altLang="en-US" sz="2000" dirty="0" smtClean="0"/>
              <a:t>處理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修訂二版</a:t>
            </a:r>
            <a:r>
              <a:rPr lang="en-US" altLang="zh-TW" sz="2000" dirty="0" smtClean="0"/>
              <a:t>,2009</a:t>
            </a:r>
            <a:endParaRPr lang="en-US" altLang="zh-TW" sz="2000" dirty="0" smtClean="0"/>
          </a:p>
          <a:p>
            <a:endParaRPr lang="en-US" altLang="zh-TW" sz="1400" dirty="0" smtClean="0"/>
          </a:p>
          <a:p>
            <a:endParaRPr lang="zh-TW" altLang="en-US" sz="1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proposed </a:t>
            </a:r>
            <a:r>
              <a:rPr lang="en-US" altLang="zh-TW" dirty="0" err="1" smtClean="0"/>
              <a:t>steganalyser</a:t>
            </a:r>
            <a:endParaRPr lang="en-US" altLang="zh-TW" dirty="0" smtClean="0"/>
          </a:p>
          <a:p>
            <a:r>
              <a:rPr lang="en-US" altLang="zh-TW" dirty="0" smtClean="0"/>
              <a:t>The </a:t>
            </a:r>
            <a:r>
              <a:rPr lang="en-US" altLang="zh-TW" dirty="0" err="1" smtClean="0"/>
              <a:t>cepstrum</a:t>
            </a:r>
            <a:r>
              <a:rPr lang="en-US" altLang="zh-TW" dirty="0" smtClean="0"/>
              <a:t> </a:t>
            </a:r>
            <a:endParaRPr lang="en-US" altLang="zh-TW" dirty="0" smtClean="0"/>
          </a:p>
          <a:p>
            <a:r>
              <a:rPr lang="en-US" altLang="zh-TW" dirty="0" smtClean="0"/>
              <a:t>Mel-frequency </a:t>
            </a:r>
            <a:r>
              <a:rPr lang="en-US" altLang="zh-TW" dirty="0" err="1" smtClean="0"/>
              <a:t>cepstrum</a:t>
            </a:r>
            <a:endParaRPr lang="en-US" altLang="zh-TW" dirty="0" smtClean="0"/>
          </a:p>
          <a:p>
            <a:r>
              <a:rPr lang="en-US" altLang="zh-TW" dirty="0" smtClean="0"/>
              <a:t>Test scenario</a:t>
            </a:r>
          </a:p>
          <a:p>
            <a:r>
              <a:rPr lang="en-US" altLang="zh-TW" dirty="0" smtClean="0"/>
              <a:t>Conclusion</a:t>
            </a:r>
          </a:p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proposed </a:t>
            </a:r>
            <a:r>
              <a:rPr lang="en-US" altLang="zh-TW" dirty="0" err="1" smtClean="0"/>
              <a:t>steganalyser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pre-processing of the audio/speech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feature extraction from the signal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post-processing of the resulting feature vectors 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analysis (classification for </a:t>
            </a:r>
            <a:r>
              <a:rPr lang="en-US" altLang="zh-TW" dirty="0" err="1" smtClean="0"/>
              <a:t>steganalysis</a:t>
            </a:r>
            <a:r>
              <a:rPr lang="en-US" altLang="zh-TW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 err="1" smtClean="0"/>
              <a:t>cepstrum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Basically a </a:t>
            </a:r>
            <a:r>
              <a:rPr lang="en-US" altLang="zh-TW" dirty="0" err="1" smtClean="0"/>
              <a:t>cepstrum</a:t>
            </a:r>
            <a:r>
              <a:rPr lang="en-US" altLang="zh-TW" dirty="0" smtClean="0"/>
              <a:t> is the result of taking the Fourier transform (FT) or short-time </a:t>
            </a:r>
            <a:r>
              <a:rPr lang="en-US" altLang="zh-TW" dirty="0" smtClean="0"/>
              <a:t>Fourier Analysis of </a:t>
            </a:r>
            <a:r>
              <a:rPr lang="en-US" altLang="zh-TW" dirty="0" smtClean="0"/>
              <a:t>the decibel spectrum as if it were a </a:t>
            </a:r>
            <a:r>
              <a:rPr lang="en-US" altLang="zh-TW" dirty="0" smtClean="0"/>
              <a:t>signal.</a:t>
            </a:r>
            <a:endParaRPr lang="en-US" altLang="zh-TW" dirty="0" smtClean="0"/>
          </a:p>
          <a:p>
            <a:r>
              <a:rPr lang="en-US" altLang="zh-TW" dirty="0" smtClean="0"/>
              <a:t> </a:t>
            </a:r>
            <a:r>
              <a:rPr lang="en-US" altLang="zh-TW" dirty="0" smtClean="0"/>
              <a:t>It was originally invented for </a:t>
            </a:r>
            <a:r>
              <a:rPr lang="en-US" altLang="zh-TW" dirty="0" err="1" smtClean="0"/>
              <a:t>characterising</a:t>
            </a:r>
            <a:r>
              <a:rPr lang="en-US" altLang="zh-TW" dirty="0" smtClean="0"/>
              <a:t> seismic </a:t>
            </a:r>
            <a:r>
              <a:rPr lang="en-US" altLang="zh-TW" dirty="0" smtClean="0"/>
              <a:t>echoes resulting </a:t>
            </a:r>
            <a:r>
              <a:rPr lang="en-US" altLang="zh-TW" dirty="0" smtClean="0"/>
              <a:t>from earthquakes and bomb explosions</a:t>
            </a:r>
            <a:r>
              <a:rPr lang="en-US" altLang="zh-TW" dirty="0" smtClean="0"/>
              <a:t>.</a:t>
            </a:r>
          </a:p>
          <a:p>
            <a:r>
              <a:rPr lang="en-US" altLang="zh-TW" dirty="0" smtClean="0"/>
              <a:t>FT → abs() → log → IFT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Mel-frequency </a:t>
            </a:r>
            <a:r>
              <a:rPr lang="en-US" altLang="zh-TW" dirty="0" err="1" smtClean="0"/>
              <a:t>cepstrum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Mel-</a:t>
            </a:r>
            <a:r>
              <a:rPr lang="en-US" altLang="zh-TW" dirty="0" err="1" smtClean="0"/>
              <a:t>cepstrum</a:t>
            </a:r>
            <a:r>
              <a:rPr lang="en-US" altLang="zh-TW" dirty="0" smtClean="0"/>
              <a:t> can be used in speaker identification and the general description of the Human Auditory </a:t>
            </a:r>
            <a:r>
              <a:rPr lang="en-US" altLang="zh-TW" dirty="0" smtClean="0"/>
              <a:t>System.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717032"/>
            <a:ext cx="7010400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Mel-frequency </a:t>
            </a:r>
            <a:r>
              <a:rPr lang="en-US" altLang="zh-TW" dirty="0" err="1" smtClean="0"/>
              <a:t>cepstral</a:t>
            </a:r>
            <a:r>
              <a:rPr lang="en-US" altLang="zh-TW" dirty="0" smtClean="0"/>
              <a:t> coefficients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348880"/>
            <a:ext cx="36766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140968"/>
            <a:ext cx="685800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Mel-frequency </a:t>
            </a:r>
            <a:r>
              <a:rPr lang="en-US" altLang="zh-TW" dirty="0" err="1" smtClean="0"/>
              <a:t>cepstrum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3284984"/>
            <a:ext cx="8166100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772816"/>
            <a:ext cx="8325565" cy="144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Mel-frequency </a:t>
            </a:r>
            <a:r>
              <a:rPr lang="en-US" altLang="zh-TW" dirty="0" err="1" smtClean="0"/>
              <a:t>cepstrum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Modification of the Mel-</a:t>
            </a:r>
            <a:r>
              <a:rPr lang="en-US" altLang="zh-TW" dirty="0" err="1" smtClean="0"/>
              <a:t>cepstral</a:t>
            </a:r>
            <a:r>
              <a:rPr lang="en-US" altLang="zh-TW" dirty="0" smtClean="0"/>
              <a:t> based signal </a:t>
            </a:r>
            <a:r>
              <a:rPr lang="en-US" altLang="zh-TW" dirty="0" smtClean="0"/>
              <a:t>analysis</a:t>
            </a:r>
          </a:p>
          <a:p>
            <a:pPr lvl="1"/>
            <a:r>
              <a:rPr lang="en-US" altLang="zh-TW" dirty="0" smtClean="0"/>
              <a:t>led </a:t>
            </a:r>
            <a:r>
              <a:rPr lang="en-US" altLang="zh-TW" dirty="0" smtClean="0"/>
              <a:t>to the idea of removing the speech relevant frequency bands </a:t>
            </a:r>
            <a:r>
              <a:rPr lang="en-US" altLang="zh-TW" dirty="0" smtClean="0"/>
              <a:t>in the </a:t>
            </a:r>
            <a:r>
              <a:rPr lang="en-US" altLang="zh-TW" dirty="0" smtClean="0"/>
              <a:t>spectral representation of a signal before computing the </a:t>
            </a:r>
            <a:r>
              <a:rPr lang="en-US" altLang="zh-TW" dirty="0" err="1" smtClean="0"/>
              <a:t>cepstral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4950" y="4581128"/>
            <a:ext cx="8909050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Test scenario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LSB in VOIP</a:t>
            </a:r>
          </a:p>
          <a:p>
            <a:pPr lvl="1"/>
            <a:r>
              <a:rPr lang="en-US" altLang="zh-TW" dirty="0" smtClean="0"/>
              <a:t>sampling rate 44.1 </a:t>
            </a:r>
            <a:r>
              <a:rPr lang="en-US" altLang="zh-TW" dirty="0" smtClean="0"/>
              <a:t>kHz</a:t>
            </a:r>
          </a:p>
          <a:p>
            <a:pPr lvl="1"/>
            <a:r>
              <a:rPr lang="en-US" altLang="zh-TW" dirty="0" smtClean="0"/>
              <a:t>PCM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645024"/>
            <a:ext cx="7048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397</Words>
  <Application>Microsoft Office PowerPoint</Application>
  <PresentationFormat>如螢幕大小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Office 佈景主題</vt:lpstr>
      <vt:lpstr>Mel-Cepstrum Based Steganalysis for VoIP-Steganography</vt:lpstr>
      <vt:lpstr>Outline</vt:lpstr>
      <vt:lpstr>The proposed steganalyser</vt:lpstr>
      <vt:lpstr>The cepstrum</vt:lpstr>
      <vt:lpstr>Mel-frequency cepstrum</vt:lpstr>
      <vt:lpstr>Mel-frequency cepstral coefficients</vt:lpstr>
      <vt:lpstr>Mel-frequency cepstrum</vt:lpstr>
      <vt:lpstr>Mel-frequency cepstrum</vt:lpstr>
      <vt:lpstr>Test scenario</vt:lpstr>
      <vt:lpstr>Test scenario</vt:lpstr>
      <vt:lpstr>Conclusion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Mel-Cepstrum Based Steganalysis for VoIP-Steganography</dc:title>
  <dc:creator>Tedtsai</dc:creator>
  <cp:lastModifiedBy>Tedtsai</cp:lastModifiedBy>
  <cp:revision>40</cp:revision>
  <dcterms:created xsi:type="dcterms:W3CDTF">2014-05-20T07:02:18Z</dcterms:created>
  <dcterms:modified xsi:type="dcterms:W3CDTF">2014-05-20T13:51:15Z</dcterms:modified>
</cp:coreProperties>
</file>