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62" r:id="rId6"/>
    <p:sldId id="263" r:id="rId7"/>
    <p:sldId id="267" r:id="rId8"/>
    <p:sldId id="266" r:id="rId9"/>
    <p:sldId id="264" r:id="rId10"/>
    <p:sldId id="265" r:id="rId11"/>
    <p:sldId id="259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639A9-E114-45AC-B6AB-92A932A7217D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68864-F5F3-421B-A067-90A2FACB7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9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68864-F5F3-421B-A067-90A2FACB79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53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DF4AF-4801-4BE0-B7D7-2E2DC22E20F6}" type="datetime1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94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19B5-445C-4297-8C80-96FD950F410A}" type="datetime1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E5F2-FFE6-4533-B51F-7D5511E3C394}" type="datetime1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0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1212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15381"/>
            <a:ext cx="7886700" cy="473846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CDA-E090-4886-A8F8-E336A1FC4C2C}" type="datetime1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65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F5E2-DA5E-455D-AB19-A670A2F49B75}" type="datetime1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16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3BFB-65E3-44E4-A508-E45F3775A1CD}" type="datetime1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20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F4225-829E-4B74-BD43-83875028AACC}" type="datetime1">
              <a:rPr lang="en-US" smtClean="0"/>
              <a:t>6/3/2014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0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AF08-4E87-466C-97BF-4C55D232A74F}" type="datetime1">
              <a:rPr lang="en-US" smtClean="0"/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75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74BC-DA1B-48DD-AB24-050C26C0C613}" type="datetime1">
              <a:rPr lang="en-US" smtClean="0"/>
              <a:t>6/3/2014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9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B5FFD-1EE3-49C0-BDC3-C2FA006A3827}" type="datetime1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92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4B259-F2EA-4BA5-85DE-223CB6F1FA37}" type="datetime1">
              <a:rPr lang="en-US" smtClean="0"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10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DBF82-4481-4C8D-B43D-8EFB3EFF897A}" type="datetime1">
              <a:rPr lang="en-US" smtClean="0"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7FAFD-090D-4EC4-8ED0-97977210E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17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dvanced_persistent_threat" TargetMode="External"/><Relationship Id="rId2" Type="http://schemas.openxmlformats.org/officeDocument/2006/relationships/hyperlink" Target="http://en.wikipedia.org/wiki/Cyber-attac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Targeted </a:t>
            </a:r>
            <a:r>
              <a:rPr lang="en-US" dirty="0" err="1"/>
              <a:t>Cyberattacks</a:t>
            </a:r>
            <a:r>
              <a:rPr lang="en-US" dirty="0"/>
              <a:t>: A Superset of Advanced Persistent Threats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Published in</a:t>
            </a:r>
            <a:r>
              <a:rPr lang="en-US" dirty="0" smtClean="0"/>
              <a:t>:</a:t>
            </a:r>
            <a:r>
              <a:rPr lang="zh-TW" altLang="en-US" dirty="0" smtClean="0"/>
              <a:t> </a:t>
            </a:r>
            <a:r>
              <a:rPr lang="en-US" dirty="0" smtClean="0"/>
              <a:t>Security </a:t>
            </a:r>
            <a:r>
              <a:rPr lang="en-US" dirty="0"/>
              <a:t>&amp; Privacy, IEEE  (Volume:11 ,  Issue: 1 </a:t>
            </a:r>
            <a:r>
              <a:rPr lang="en-US" dirty="0" smtClean="0"/>
              <a:t>), Jan</a:t>
            </a:r>
            <a:r>
              <a:rPr lang="en-US" dirty="0"/>
              <a:t>.-Feb. </a:t>
            </a:r>
            <a:r>
              <a:rPr lang="en-US" dirty="0" smtClean="0"/>
              <a:t>2013, 54- 61</a:t>
            </a:r>
          </a:p>
          <a:p>
            <a:r>
              <a:rPr lang="en-US" dirty="0"/>
              <a:t>Author(s): </a:t>
            </a:r>
            <a:r>
              <a:rPr lang="en-US" dirty="0" err="1"/>
              <a:t>Sood</a:t>
            </a:r>
            <a:r>
              <a:rPr lang="en-US" dirty="0"/>
              <a:t>, A.K. </a:t>
            </a:r>
            <a:r>
              <a:rPr lang="en-US" dirty="0" smtClean="0"/>
              <a:t>and </a:t>
            </a:r>
            <a:r>
              <a:rPr lang="en-US" dirty="0" err="1"/>
              <a:t>Enbody</a:t>
            </a:r>
            <a:r>
              <a:rPr lang="en-US" dirty="0"/>
              <a:t>, R.J</a:t>
            </a:r>
            <a:r>
              <a:rPr lang="en-US" dirty="0" smtClean="0"/>
              <a:t>. from Michigan </a:t>
            </a:r>
            <a:r>
              <a:rPr lang="en-US" dirty="0"/>
              <a:t>State Univ., East Lansing, MI, USA </a:t>
            </a:r>
            <a:endParaRPr 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06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Preventive and Precautionary Measures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57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04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en.wikipedia.org/wiki/Cyber-attack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en.wikipedia.org/wiki/Advanced_persistent_threat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51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Terms</a:t>
            </a:r>
          </a:p>
          <a:p>
            <a:pPr lvl="1"/>
            <a:r>
              <a:rPr lang="en-US" dirty="0" smtClean="0"/>
              <a:t>Cyberattack</a:t>
            </a:r>
          </a:p>
          <a:p>
            <a:pPr lvl="1"/>
            <a:r>
              <a:rPr lang="en-US" dirty="0" smtClean="0"/>
              <a:t>Advanced persistent threat</a:t>
            </a:r>
            <a:endParaRPr lang="en-US" dirty="0"/>
          </a:p>
          <a:p>
            <a:r>
              <a:rPr lang="en-US" dirty="0" smtClean="0"/>
              <a:t>APT events ( 2009-2010 )</a:t>
            </a:r>
          </a:p>
          <a:p>
            <a:r>
              <a:rPr lang="en-US" dirty="0" smtClean="0"/>
              <a:t>The targeted attack model</a:t>
            </a:r>
          </a:p>
          <a:p>
            <a:pPr lvl="1"/>
            <a:r>
              <a:rPr lang="en-US" dirty="0" smtClean="0"/>
              <a:t>Intelligence gathering</a:t>
            </a:r>
          </a:p>
          <a:p>
            <a:pPr lvl="1"/>
            <a:r>
              <a:rPr lang="en-US" dirty="0" smtClean="0"/>
              <a:t>Threat modeling</a:t>
            </a:r>
          </a:p>
          <a:p>
            <a:pPr lvl="1"/>
            <a:r>
              <a:rPr lang="en-US" dirty="0" smtClean="0"/>
              <a:t>Attacking and Exploiting targets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Reference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85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 smtClean="0"/>
              <a:t>Cyberattack</a:t>
            </a:r>
          </a:p>
          <a:p>
            <a:pPr marL="685800" lvl="2">
              <a:spcBef>
                <a:spcPts val="1000"/>
              </a:spcBef>
            </a:pPr>
            <a:r>
              <a:rPr lang="en-US" dirty="0"/>
              <a:t>A cyberattack is deliberate exploitation of computer systems, technology-dependent enterprises and networks. </a:t>
            </a:r>
            <a:endParaRPr lang="en-US" dirty="0"/>
          </a:p>
          <a:p>
            <a:pPr marL="228600" lvl="1">
              <a:spcBef>
                <a:spcPts val="1000"/>
              </a:spcBef>
            </a:pPr>
            <a:r>
              <a:rPr lang="en-US" dirty="0"/>
              <a:t>Advanced persistent </a:t>
            </a:r>
            <a:r>
              <a:rPr lang="en-US" dirty="0" smtClean="0"/>
              <a:t>threat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These </a:t>
            </a:r>
            <a:r>
              <a:rPr lang="en-US" dirty="0"/>
              <a:t>attacks </a:t>
            </a:r>
            <a:r>
              <a:rPr lang="en-US" dirty="0" smtClean="0"/>
              <a:t>aren’t </a:t>
            </a:r>
            <a:r>
              <a:rPr lang="en-US" dirty="0"/>
              <a:t>necessarily more advanced than </a:t>
            </a:r>
            <a:r>
              <a:rPr lang="en-US" dirty="0" smtClean="0"/>
              <a:t>others.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Persist </a:t>
            </a:r>
            <a:r>
              <a:rPr lang="en-US" dirty="0"/>
              <a:t>in the face of </a:t>
            </a:r>
            <a:r>
              <a:rPr lang="en-US" dirty="0" smtClean="0"/>
              <a:t>adversity </a:t>
            </a:r>
            <a:r>
              <a:rPr lang="en-US" dirty="0"/>
              <a:t>instead of moving on to weaker targets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7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APT </a:t>
            </a:r>
            <a:r>
              <a:rPr lang="en-US" dirty="0" smtClean="0"/>
              <a:t>events - 2009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119964"/>
            <a:ext cx="7886700" cy="5601512"/>
          </a:xfrm>
        </p:spPr>
        <p:txBody>
          <a:bodyPr>
            <a:normAutofit/>
          </a:bodyPr>
          <a:lstStyle/>
          <a:p>
            <a:r>
              <a:rPr lang="en-US" dirty="0" err="1" smtClean="0"/>
              <a:t>GhostNet</a:t>
            </a:r>
            <a:r>
              <a:rPr lang="en-US" dirty="0" smtClean="0"/>
              <a:t> was found by</a:t>
            </a:r>
            <a:r>
              <a:rPr lang="en-US" dirty="0"/>
              <a:t> </a:t>
            </a:r>
            <a:r>
              <a:rPr lang="en-US" dirty="0" err="1" smtClean="0"/>
              <a:t>SecDev</a:t>
            </a:r>
            <a:r>
              <a:rPr lang="en-US" dirty="0" smtClean="0"/>
              <a:t> Group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gh0st RAT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/>
              <a:t>Operation </a:t>
            </a:r>
            <a:r>
              <a:rPr lang="en-US" dirty="0" smtClean="0"/>
              <a:t>Aurora.</a:t>
            </a:r>
          </a:p>
          <a:p>
            <a:pPr lvl="1"/>
            <a:r>
              <a:rPr lang="en-US" dirty="0" smtClean="0"/>
              <a:t>“Use after free” vulnerability in IE, </a:t>
            </a:r>
            <a:r>
              <a:rPr lang="en-US" dirty="0"/>
              <a:t>which resulted in HTML object memory </a:t>
            </a:r>
            <a:r>
              <a:rPr lang="en-US" dirty="0" smtClean="0"/>
              <a:t>corruption</a:t>
            </a:r>
            <a:r>
              <a:rPr lang="en-US" dirty="0"/>
              <a:t>. (code is injected in the free </a:t>
            </a:r>
            <a:r>
              <a:rPr lang="en-US" dirty="0" smtClean="0"/>
              <a:t>memory </a:t>
            </a:r>
            <a:r>
              <a:rPr lang="en-US" dirty="0"/>
              <a:t>without any reallocation by creating a </a:t>
            </a:r>
            <a:r>
              <a:rPr lang="en-US" dirty="0" smtClean="0"/>
              <a:t>new object</a:t>
            </a:r>
            <a:r>
              <a:rPr lang="en-US" dirty="0"/>
              <a:t>, and the object executes the code to gain shell.)</a:t>
            </a:r>
          </a:p>
          <a:p>
            <a:pPr lvl="1"/>
            <a:endParaRPr 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4</a:t>
            </a:fld>
            <a:endParaRPr lang="en-US"/>
          </a:p>
        </p:txBody>
      </p:sp>
      <p:pic>
        <p:nvPicPr>
          <p:cNvPr id="1028" name="Picture 4" descr="http://www.thetechherald.com/media/images/200913/GHOSTNET_INFECTION_N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828" y="1677142"/>
            <a:ext cx="3415532" cy="2277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1399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APT </a:t>
            </a:r>
            <a:r>
              <a:rPr lang="en-US" dirty="0" smtClean="0"/>
              <a:t>events - 2010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Border Gateway Protocol (BGP</a:t>
            </a:r>
            <a:r>
              <a:rPr lang="en-US" dirty="0" smtClean="0"/>
              <a:t>) router in China </a:t>
            </a:r>
            <a:r>
              <a:rPr lang="en-US" dirty="0"/>
              <a:t>sent erroneous traffic that updated the </a:t>
            </a:r>
            <a:r>
              <a:rPr lang="en-US" dirty="0" smtClean="0"/>
              <a:t>routing </a:t>
            </a:r>
            <a:r>
              <a:rPr lang="en-US" dirty="0"/>
              <a:t>tables of several routers across the world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Stuxnet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computer </a:t>
            </a:r>
            <a:r>
              <a:rPr lang="en-US" dirty="0" smtClean="0"/>
              <a:t>worm that </a:t>
            </a:r>
            <a:r>
              <a:rPr lang="en-US" dirty="0"/>
              <a:t>was discovered in June 2010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Attributed </a:t>
            </a:r>
            <a:r>
              <a:rPr lang="en-US" dirty="0"/>
              <a:t>to the US and Israel, was designed to </a:t>
            </a:r>
            <a:r>
              <a:rPr lang="en-US" dirty="0" smtClean="0"/>
              <a:t>exploit </a:t>
            </a:r>
            <a:r>
              <a:rPr lang="en-US" dirty="0"/>
              <a:t>the Siemens Programmable Logic Controllers in SCADA networks with the ultimate goal of </a:t>
            </a:r>
            <a:r>
              <a:rPr lang="en-US" dirty="0" smtClean="0"/>
              <a:t>destroying </a:t>
            </a:r>
            <a:r>
              <a:rPr lang="en-US" dirty="0"/>
              <a:t>centrifuges used to process nuclear material.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807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targeted attack </a:t>
            </a:r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Intelligence </a:t>
            </a:r>
            <a:r>
              <a:rPr lang="en-US" dirty="0" smtClean="0"/>
              <a:t>Gathering</a:t>
            </a:r>
          </a:p>
          <a:p>
            <a:pPr lvl="1"/>
            <a:r>
              <a:rPr lang="en-US" dirty="0" smtClean="0"/>
              <a:t>Open </a:t>
            </a:r>
            <a:r>
              <a:rPr lang="en-US" dirty="0"/>
              <a:t>source intelligence </a:t>
            </a:r>
            <a:r>
              <a:rPr lang="en-US" dirty="0" smtClean="0"/>
              <a:t>(</a:t>
            </a:r>
            <a:r>
              <a:rPr lang="en-US" dirty="0"/>
              <a:t>OSINT) gathering, which is the process of collecting </a:t>
            </a:r>
            <a:r>
              <a:rPr lang="en-US" dirty="0" smtClean="0"/>
              <a:t>intelligence </a:t>
            </a:r>
            <a:r>
              <a:rPr lang="en-US" dirty="0"/>
              <a:t>from public or openly available resources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In passive mode, no actual interaction </a:t>
            </a:r>
            <a:r>
              <a:rPr lang="en-US" dirty="0" smtClean="0"/>
              <a:t>(</a:t>
            </a:r>
            <a:r>
              <a:rPr lang="en-US" dirty="0"/>
              <a:t>traffic) takes place with the </a:t>
            </a:r>
            <a:r>
              <a:rPr lang="en-US" dirty="0" smtClean="0"/>
              <a:t>target.</a:t>
            </a:r>
          </a:p>
          <a:p>
            <a:pPr lvl="1"/>
            <a:r>
              <a:rPr lang="en-US" dirty="0"/>
              <a:t>In </a:t>
            </a:r>
            <a:r>
              <a:rPr lang="en-US" dirty="0" err="1"/>
              <a:t>semipassive</a:t>
            </a:r>
            <a:r>
              <a:rPr lang="en-US" dirty="0"/>
              <a:t> mode, attackers use generic information-gathering methods that </a:t>
            </a:r>
            <a:r>
              <a:rPr lang="en-US" dirty="0" smtClean="0"/>
              <a:t>generate </a:t>
            </a:r>
            <a:r>
              <a:rPr lang="en-US" dirty="0"/>
              <a:t>normal traffic without suspicion, such as DNS </a:t>
            </a:r>
            <a:r>
              <a:rPr lang="en-US" dirty="0" smtClean="0"/>
              <a:t>queries </a:t>
            </a:r>
            <a:r>
              <a:rPr lang="en-US" dirty="0"/>
              <a:t>or WHOIS lookups.</a:t>
            </a:r>
            <a:endParaRPr lang="en-US" dirty="0" smtClean="0"/>
          </a:p>
          <a:p>
            <a:r>
              <a:rPr lang="en-US" dirty="0"/>
              <a:t>Threat </a:t>
            </a:r>
            <a:r>
              <a:rPr lang="en-US" dirty="0" smtClean="0"/>
              <a:t>Modeling</a:t>
            </a:r>
          </a:p>
          <a:p>
            <a:pPr lvl="1"/>
            <a:r>
              <a:rPr lang="en-US" dirty="0" smtClean="0"/>
              <a:t>Map </a:t>
            </a:r>
            <a:r>
              <a:rPr lang="en-US" dirty="0"/>
              <a:t>the target environment and categorizing assets based on their importance and </a:t>
            </a:r>
            <a:r>
              <a:rPr lang="en-US" dirty="0" smtClean="0"/>
              <a:t>value </a:t>
            </a:r>
            <a:r>
              <a:rPr lang="en-US" dirty="0"/>
              <a:t>into primary and secondary </a:t>
            </a:r>
            <a:r>
              <a:rPr lang="en-US" dirty="0" smtClean="0"/>
              <a:t>targets.</a:t>
            </a:r>
          </a:p>
          <a:p>
            <a:pPr lvl="1"/>
            <a:r>
              <a:rPr lang="en-US" dirty="0" smtClean="0"/>
              <a:t>Assessing </a:t>
            </a:r>
            <a:r>
              <a:rPr lang="en-US" dirty="0"/>
              <a:t>risks and threats to determine which </a:t>
            </a:r>
            <a:r>
              <a:rPr lang="en-US" dirty="0" smtClean="0"/>
              <a:t>domains </a:t>
            </a:r>
            <a:r>
              <a:rPr lang="en-US" dirty="0"/>
              <a:t>are most likely to reveal the attack and which </a:t>
            </a:r>
            <a:r>
              <a:rPr lang="en-US" dirty="0" smtClean="0"/>
              <a:t>domains </a:t>
            </a:r>
            <a:r>
              <a:rPr lang="en-US" dirty="0"/>
              <a:t>might invite retaliation.</a:t>
            </a:r>
            <a:endParaRPr 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85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targeted attack model (cont’d)</a:t>
            </a:r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3390" y="1545447"/>
            <a:ext cx="7172433" cy="4993466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33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49" y="71212"/>
            <a:ext cx="8177147" cy="1325563"/>
          </a:xfrm>
        </p:spPr>
        <p:txBody>
          <a:bodyPr/>
          <a:lstStyle/>
          <a:p>
            <a:r>
              <a:rPr lang="en-US" dirty="0"/>
              <a:t>The targeted attack </a:t>
            </a:r>
            <a:r>
              <a:rPr lang="en-US" dirty="0" smtClean="0"/>
              <a:t>model (cont’d)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Attacking and Exploiting Targets</a:t>
            </a:r>
          </a:p>
          <a:p>
            <a:pPr lvl="1"/>
            <a:r>
              <a:rPr lang="en-US" dirty="0"/>
              <a:t>Drive-by downloads and spear phishing.</a:t>
            </a:r>
          </a:p>
          <a:p>
            <a:pPr lvl="1"/>
            <a:r>
              <a:rPr lang="en-US" dirty="0"/>
              <a:t>Exploiting Web infrastructure.</a:t>
            </a:r>
          </a:p>
          <a:p>
            <a:pPr lvl="1"/>
            <a:r>
              <a:rPr lang="en-US" dirty="0"/>
              <a:t>Exploiting co-location services.</a:t>
            </a:r>
          </a:p>
          <a:p>
            <a:pPr lvl="1"/>
            <a:r>
              <a:rPr lang="en-US" dirty="0"/>
              <a:t>Physical attacks.</a:t>
            </a:r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19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of Targeted Attacks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Malware Infection Frameworks </a:t>
            </a:r>
            <a:endParaRPr lang="en-US" dirty="0" smtClean="0"/>
          </a:p>
          <a:p>
            <a:r>
              <a:rPr lang="en-US" dirty="0"/>
              <a:t>Browser Exploit Packs and </a:t>
            </a:r>
            <a:r>
              <a:rPr lang="en-US" dirty="0" err="1"/>
              <a:t>Glype</a:t>
            </a:r>
            <a:r>
              <a:rPr lang="en-US" dirty="0"/>
              <a:t> </a:t>
            </a:r>
            <a:r>
              <a:rPr lang="en-US" dirty="0" smtClean="0"/>
              <a:t>Proxies</a:t>
            </a:r>
          </a:p>
          <a:p>
            <a:r>
              <a:rPr lang="en-US" dirty="0"/>
              <a:t>RATs and </a:t>
            </a:r>
            <a:r>
              <a:rPr lang="en-US" dirty="0" smtClean="0"/>
              <a:t>Rootkits</a:t>
            </a:r>
          </a:p>
          <a:p>
            <a:r>
              <a:rPr lang="en-US" dirty="0"/>
              <a:t>Morphing </a:t>
            </a:r>
            <a:r>
              <a:rPr lang="en-US" dirty="0" smtClean="0"/>
              <a:t>and </a:t>
            </a:r>
            <a:r>
              <a:rPr lang="en-US" dirty="0"/>
              <a:t>Obfuscation </a:t>
            </a:r>
            <a:r>
              <a:rPr lang="en-US" dirty="0" smtClean="0"/>
              <a:t>Toolkits</a:t>
            </a:r>
          </a:p>
          <a:p>
            <a:r>
              <a:rPr lang="en-US" dirty="0"/>
              <a:t>Interface with an Underground Market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7FAFD-090D-4EC4-8ED0-97977210EDA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53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423</Words>
  <Application>Microsoft Office PowerPoint</Application>
  <PresentationFormat>如螢幕大小 (4:3)</PresentationFormat>
  <Paragraphs>73</Paragraphs>
  <Slides>12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新細明體</vt:lpstr>
      <vt:lpstr>Arial</vt:lpstr>
      <vt:lpstr>Calibri</vt:lpstr>
      <vt:lpstr>Calibri Light</vt:lpstr>
      <vt:lpstr>Office 佈景主題</vt:lpstr>
      <vt:lpstr>Targeted Cyberattacks: A Superset of Advanced Persistent Threats</vt:lpstr>
      <vt:lpstr>Outline</vt:lpstr>
      <vt:lpstr>Terms</vt:lpstr>
      <vt:lpstr>APT events - 2009</vt:lpstr>
      <vt:lpstr>APT events - 2010</vt:lpstr>
      <vt:lpstr>The targeted attack model</vt:lpstr>
      <vt:lpstr>The targeted attack model (cont’d)</vt:lpstr>
      <vt:lpstr>The targeted attack model (cont’d)</vt:lpstr>
      <vt:lpstr>Elements of Targeted Attacks</vt:lpstr>
      <vt:lpstr>Preventive and Precautionary Measures</vt:lpstr>
      <vt:lpstr>Conclusion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Targeted Cyberattacks: A Superset of Advanced Persistent Threats</dc:title>
  <dc:creator>Hsiang-Ting Fang</dc:creator>
  <cp:lastModifiedBy>Hsiang-Ting Fang</cp:lastModifiedBy>
  <cp:revision>14</cp:revision>
  <dcterms:created xsi:type="dcterms:W3CDTF">2014-06-03T10:08:15Z</dcterms:created>
  <dcterms:modified xsi:type="dcterms:W3CDTF">2014-06-03T13:56:23Z</dcterms:modified>
</cp:coreProperties>
</file>