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4" r:id="rId4"/>
    <p:sldId id="258" r:id="rId5"/>
    <p:sldId id="266" r:id="rId6"/>
    <p:sldId id="260" r:id="rId7"/>
    <p:sldId id="271" r:id="rId8"/>
    <p:sldId id="279" r:id="rId9"/>
    <p:sldId id="272" r:id="rId10"/>
    <p:sldId id="261" r:id="rId11"/>
    <p:sldId id="267" r:id="rId12"/>
    <p:sldId id="269" r:id="rId13"/>
    <p:sldId id="268" r:id="rId14"/>
    <p:sldId id="262" r:id="rId15"/>
    <p:sldId id="276" r:id="rId16"/>
    <p:sldId id="273" r:id="rId17"/>
    <p:sldId id="274" r:id="rId18"/>
    <p:sldId id="275" r:id="rId19"/>
    <p:sldId id="263" r:id="rId20"/>
    <p:sldId id="280" r:id="rId21"/>
    <p:sldId id="265" r:id="rId2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0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59477-FB6D-4E44-A439-585F8F0D6F9B}" type="datetimeFigureOut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11EDD-4C24-4E9C-A77F-85F5873557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3543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84E1-4CDF-4887-8AEA-29478E4BD62E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801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63DE-B6C9-4450-B9AF-590BE1943BD8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799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AF0F-C328-4849-B93D-DA965D16C3CD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92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363B-64D5-4DCE-92A7-8BE7AD2E589E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4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38EC-39F1-4B8B-9E23-76DCBEE2EF1F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548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F8D4-C27B-4816-94B5-4FCCD5B2EB6F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70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1A52-E747-4FA1-97E4-2E7B412FF64A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23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5CCE9-B85D-4BD5-B383-4394EF153353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517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A6E7-1561-43D8-BCB1-81FE60D39AC0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21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7279-3698-46C0-9B24-7F52D60F0DAB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841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1E41-5E08-4D31-9D58-CB2EC8AC32F3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077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C027E-E632-472C-978D-8131BCD0BF37}" type="datetime1">
              <a:rPr lang="zh-TW" altLang="en-US" smtClean="0"/>
              <a:t>2014/7/14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1A87A-79C6-48BA-9689-1BADE0394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376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esigner.mech.yzu.edu.tw/articlesystem/article/compressedfile/(2001-03-06)%20%E6%A8%A1%E7%B3%8A%E9%82%8F%E8%BC%AF%E7%90%86%E8%AB%96%E7%B0%A1%E4%BB%8B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Intelligent Route Discovery for </a:t>
            </a:r>
            <a:r>
              <a:rPr lang="en-US" altLang="zh-TW" b="1" dirty="0" err="1"/>
              <a:t>ZigBee</a:t>
            </a:r>
            <a:r>
              <a:rPr lang="en-US" altLang="zh-TW" b="1" dirty="0"/>
              <a:t> Mesh Networks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26069"/>
            <a:ext cx="9144000" cy="2932386"/>
          </a:xfrm>
        </p:spPr>
        <p:txBody>
          <a:bodyPr>
            <a:normAutofit/>
          </a:bodyPr>
          <a:lstStyle/>
          <a:p>
            <a:r>
              <a:rPr lang="en-US" altLang="zh-TW" dirty="0"/>
              <a:t>2011 IEEE International Symposium on a </a:t>
            </a:r>
            <a:r>
              <a:rPr lang="en-US" altLang="zh-TW" dirty="0" smtClean="0"/>
              <a:t>World </a:t>
            </a:r>
            <a:r>
              <a:rPr lang="en-US" altLang="zh-TW" dirty="0"/>
              <a:t>of Wireless, Mobile and Multimedia Networks (</a:t>
            </a:r>
            <a:r>
              <a:rPr lang="en-US" altLang="zh-TW" dirty="0" err="1"/>
              <a:t>WoWMoM</a:t>
            </a:r>
            <a:r>
              <a:rPr lang="en-US" altLang="zh-TW" dirty="0" smtClean="0"/>
              <a:t>)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Author: Antonio M. Ortiz, Fernando </a:t>
            </a:r>
            <a:r>
              <a:rPr lang="en-US" altLang="zh-TW" dirty="0" err="1"/>
              <a:t>Royo</a:t>
            </a:r>
            <a:r>
              <a:rPr lang="en-US" altLang="zh-TW" dirty="0"/>
              <a:t>, Teresa Olivares and Luis Orozco–Barbosa</a:t>
            </a:r>
            <a:br>
              <a:rPr lang="en-US" altLang="zh-TW" dirty="0"/>
            </a:br>
            <a:r>
              <a:rPr lang="en-US" altLang="zh-TW" dirty="0"/>
              <a:t>Albacete Research Institute of Informatics – University of </a:t>
            </a:r>
            <a:r>
              <a:rPr lang="en-US" altLang="zh-TW" dirty="0" err="1"/>
              <a:t>Castilla</a:t>
            </a:r>
            <a:r>
              <a:rPr lang="en-US" altLang="zh-TW" dirty="0"/>
              <a:t>–La Mancha (UCLM</a:t>
            </a:r>
            <a:r>
              <a:rPr lang="en-US" altLang="zh-TW" dirty="0" smtClean="0"/>
              <a:t>)–Albacete</a:t>
            </a:r>
            <a:r>
              <a:rPr lang="en-US" altLang="zh-TW" dirty="0"/>
              <a:t>, Spain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27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AODV-FL(AODV </a:t>
            </a:r>
            <a:r>
              <a:rPr lang="en-US" altLang="zh-TW" b="1" dirty="0"/>
              <a:t>with Fuzzy </a:t>
            </a:r>
            <a:r>
              <a:rPr lang="en-US" altLang="zh-TW" b="1" dirty="0" smtClean="0"/>
              <a:t>Logic)</a:t>
            </a:r>
            <a:endParaRPr lang="zh-TW" altLang="en-US" b="1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5116" y="1828307"/>
            <a:ext cx="9764111" cy="4710605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021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AODV-FL(AODV </a:t>
            </a:r>
            <a:r>
              <a:rPr lang="en-US" altLang="zh-TW" b="1" dirty="0"/>
              <a:t>with Fuzzy </a:t>
            </a:r>
            <a:r>
              <a:rPr lang="en-US" altLang="zh-TW" b="1" dirty="0" smtClean="0"/>
              <a:t>Logic)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11" y="1690688"/>
            <a:ext cx="11401425" cy="484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688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AODV-FL(AODV with Fuzzy Logic)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1991711" y="3436883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621517" y="2025814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3126827" y="2048778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3883573" y="3615559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2653862" y="4884900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2" name="橢圓 11"/>
          <p:cNvSpPr/>
          <p:nvPr/>
        </p:nvSpPr>
        <p:spPr>
          <a:xfrm>
            <a:off x="4971392" y="2504034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5255171" y="4536588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6453352" y="3508511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cxnSp>
        <p:nvCxnSpPr>
          <p:cNvPr id="16" name="直線單箭頭接點 15"/>
          <p:cNvCxnSpPr>
            <a:stCxn id="5" idx="6"/>
            <a:endCxn id="8" idx="3"/>
          </p:cNvCxnSpPr>
          <p:nvPr/>
        </p:nvCxnSpPr>
        <p:spPr>
          <a:xfrm flipV="1">
            <a:off x="2559269" y="2488364"/>
            <a:ext cx="650675" cy="120602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 flipV="1">
            <a:off x="8854966" y="4711951"/>
            <a:ext cx="1182412" cy="105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8710912" y="4794092"/>
            <a:ext cx="2206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RREQ(Route Request)</a:t>
            </a:r>
            <a:endParaRPr lang="zh-TW" altLang="en-US" dirty="0"/>
          </a:p>
        </p:txBody>
      </p:sp>
      <p:cxnSp>
        <p:nvCxnSpPr>
          <p:cNvPr id="20" name="直線單箭頭接點 19"/>
          <p:cNvCxnSpPr>
            <a:stCxn id="5" idx="6"/>
            <a:endCxn id="9" idx="2"/>
          </p:cNvCxnSpPr>
          <p:nvPr/>
        </p:nvCxnSpPr>
        <p:spPr>
          <a:xfrm>
            <a:off x="2559269" y="3694387"/>
            <a:ext cx="1324304" cy="17867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5" idx="6"/>
            <a:endCxn id="10" idx="0"/>
          </p:cNvCxnSpPr>
          <p:nvPr/>
        </p:nvCxnSpPr>
        <p:spPr>
          <a:xfrm>
            <a:off x="2559269" y="3694387"/>
            <a:ext cx="378372" cy="11905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8" idx="6"/>
            <a:endCxn id="12" idx="2"/>
          </p:cNvCxnSpPr>
          <p:nvPr/>
        </p:nvCxnSpPr>
        <p:spPr>
          <a:xfrm>
            <a:off x="3694385" y="2306282"/>
            <a:ext cx="1277007" cy="45525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>
            <a:endCxn id="7" idx="2"/>
          </p:cNvCxnSpPr>
          <p:nvPr/>
        </p:nvCxnSpPr>
        <p:spPr>
          <a:xfrm flipV="1">
            <a:off x="5538950" y="2283318"/>
            <a:ext cx="1082567" cy="4782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14" idx="0"/>
            <a:endCxn id="7" idx="4"/>
          </p:cNvCxnSpPr>
          <p:nvPr/>
        </p:nvCxnSpPr>
        <p:spPr>
          <a:xfrm flipV="1">
            <a:off x="6737131" y="2540821"/>
            <a:ext cx="168165" cy="96769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>
            <a:stCxn id="13" idx="7"/>
            <a:endCxn id="14" idx="3"/>
          </p:cNvCxnSpPr>
          <p:nvPr/>
        </p:nvCxnSpPr>
        <p:spPr>
          <a:xfrm flipV="1">
            <a:off x="5739612" y="3948097"/>
            <a:ext cx="796857" cy="66391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>
            <a:stCxn id="9" idx="5"/>
            <a:endCxn id="13" idx="1"/>
          </p:cNvCxnSpPr>
          <p:nvPr/>
        </p:nvCxnSpPr>
        <p:spPr>
          <a:xfrm>
            <a:off x="4368014" y="4055145"/>
            <a:ext cx="970274" cy="5568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4049109" y="5603661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10" idx="5"/>
            <a:endCxn id="45" idx="2"/>
          </p:cNvCxnSpPr>
          <p:nvPr/>
        </p:nvCxnSpPr>
        <p:spPr>
          <a:xfrm>
            <a:off x="3138303" y="5324486"/>
            <a:ext cx="910806" cy="53667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文字方塊 2"/>
          <p:cNvSpPr txBox="1"/>
          <p:nvPr/>
        </p:nvSpPr>
        <p:spPr>
          <a:xfrm>
            <a:off x="5380329" y="1735256"/>
            <a:ext cx="1711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1.Low High Med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6875274" y="2522147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2.Med Med High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1417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AODV-FL(AODV with Fuzzy Logic)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1991711" y="3436883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621517" y="2025814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3126827" y="2048778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3883573" y="3615559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2653862" y="4884900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2" name="橢圓 11"/>
          <p:cNvSpPr/>
          <p:nvPr/>
        </p:nvSpPr>
        <p:spPr>
          <a:xfrm>
            <a:off x="4971392" y="2504034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5255171" y="4536588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6453352" y="3508511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8854966" y="4711951"/>
            <a:ext cx="1182412" cy="105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8710912" y="4794092"/>
            <a:ext cx="2206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RREQ(Route Request)</a:t>
            </a:r>
            <a:endParaRPr lang="zh-TW" altLang="en-US" dirty="0"/>
          </a:p>
        </p:txBody>
      </p:sp>
      <p:sp>
        <p:nvSpPr>
          <p:cNvPr id="45" name="橢圓 44"/>
          <p:cNvSpPr/>
          <p:nvPr/>
        </p:nvSpPr>
        <p:spPr>
          <a:xfrm>
            <a:off x="4049109" y="5603661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 flipV="1">
            <a:off x="8854966" y="5317200"/>
            <a:ext cx="1182412" cy="105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8710912" y="5418995"/>
            <a:ext cx="1928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RREP(Route Reply)</a:t>
            </a:r>
            <a:endParaRPr lang="zh-TW" altLang="en-US" dirty="0"/>
          </a:p>
        </p:txBody>
      </p:sp>
      <p:cxnSp>
        <p:nvCxnSpPr>
          <p:cNvPr id="26" name="直線單箭頭接點 25"/>
          <p:cNvCxnSpPr>
            <a:stCxn id="7" idx="2"/>
            <a:endCxn id="12" idx="6"/>
          </p:cNvCxnSpPr>
          <p:nvPr/>
        </p:nvCxnSpPr>
        <p:spPr>
          <a:xfrm flipH="1">
            <a:off x="5538950" y="2283318"/>
            <a:ext cx="1082567" cy="47822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>
            <a:stCxn id="8" idx="3"/>
            <a:endCxn id="5" idx="6"/>
          </p:cNvCxnSpPr>
          <p:nvPr/>
        </p:nvCxnSpPr>
        <p:spPr>
          <a:xfrm flipH="1">
            <a:off x="2559269" y="2488364"/>
            <a:ext cx="650675" cy="120602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>
            <a:stCxn id="12" idx="2"/>
            <a:endCxn id="8" idx="5"/>
          </p:cNvCxnSpPr>
          <p:nvPr/>
        </p:nvCxnSpPr>
        <p:spPr>
          <a:xfrm flipH="1" flipV="1">
            <a:off x="3611268" y="2488364"/>
            <a:ext cx="1360124" cy="27317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854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</a:t>
            </a:r>
            <a:r>
              <a:rPr lang="en-US" altLang="zh-TW" b="1" dirty="0" smtClean="0"/>
              <a:t>xperiment(Energy)</a:t>
            </a:r>
            <a:endParaRPr lang="zh-TW" altLang="en-US" b="1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9836" y="1437868"/>
            <a:ext cx="6012327" cy="4918482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4547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</a:t>
            </a:r>
            <a:r>
              <a:rPr lang="en-US" altLang="zh-TW" b="1" dirty="0" smtClean="0"/>
              <a:t>xperiment(Total Packets)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5145" y="1825624"/>
            <a:ext cx="5468005" cy="463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774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</a:t>
            </a:r>
            <a:r>
              <a:rPr lang="en-US" altLang="zh-TW" b="1" dirty="0" smtClean="0"/>
              <a:t>xperiment(RREQ Packet)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152" y="1450428"/>
            <a:ext cx="7073462" cy="508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537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</a:t>
            </a:r>
            <a:r>
              <a:rPr lang="en-US" altLang="zh-TW" b="1" dirty="0" smtClean="0"/>
              <a:t>xperiment(End-to-End </a:t>
            </a:r>
            <a:r>
              <a:rPr lang="en-US" altLang="zh-TW" b="1" dirty="0"/>
              <a:t>D</a:t>
            </a:r>
            <a:r>
              <a:rPr lang="en-US" altLang="zh-TW" b="1" dirty="0" smtClean="0"/>
              <a:t>elay)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17</a:t>
            </a:fld>
            <a:endParaRPr lang="zh-TW" altLang="en-US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1391" y="1825625"/>
            <a:ext cx="558921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31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</a:t>
            </a:r>
            <a:r>
              <a:rPr lang="en-US" altLang="zh-TW" b="1" dirty="0" smtClean="0"/>
              <a:t>xperiment(Hops)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18</a:t>
            </a:fld>
            <a:endParaRPr lang="zh-TW" altLang="en-US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4030" y="1825625"/>
            <a:ext cx="546393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98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Conclusions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This paper proposes the use of a fuzzy-logic-based </a:t>
            </a:r>
            <a:r>
              <a:rPr lang="en-US" altLang="zh-TW" dirty="0" smtClean="0"/>
              <a:t>metric to </a:t>
            </a:r>
            <a:r>
              <a:rPr lang="en-US" altLang="zh-TW" dirty="0"/>
              <a:t>evaluate node conditions in AODV protocol in </a:t>
            </a:r>
            <a:r>
              <a:rPr lang="en-US" altLang="zh-TW" dirty="0" smtClean="0"/>
              <a:t>order to </a:t>
            </a:r>
            <a:r>
              <a:rPr lang="en-US" altLang="zh-TW" dirty="0"/>
              <a:t>select better-state nodes to be part of routes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Moreover, in contrast to other proposals, the </a:t>
            </a:r>
            <a:r>
              <a:rPr lang="en-US" altLang="zh-TW" dirty="0" smtClean="0"/>
              <a:t>fuzzy-logic-based </a:t>
            </a:r>
            <a:r>
              <a:rPr lang="en-US" altLang="zh-TW" dirty="0"/>
              <a:t>system does not require additional memory </a:t>
            </a:r>
            <a:r>
              <a:rPr lang="en-US" altLang="zh-TW" dirty="0" smtClean="0"/>
              <a:t>or computational </a:t>
            </a:r>
            <a:r>
              <a:rPr lang="en-US" altLang="zh-TW" dirty="0"/>
              <a:t>costs, and does not imply an extra load </a:t>
            </a:r>
            <a:r>
              <a:rPr lang="en-US" altLang="zh-TW" dirty="0" smtClean="0"/>
              <a:t>for network </a:t>
            </a:r>
            <a:r>
              <a:rPr lang="en-US" altLang="zh-TW" dirty="0"/>
              <a:t>nodes, allowing a global performance </a:t>
            </a:r>
            <a:r>
              <a:rPr lang="en-US" altLang="zh-TW" dirty="0" smtClean="0"/>
              <a:t>improvement of </a:t>
            </a:r>
            <a:r>
              <a:rPr lang="en-US" altLang="zh-TW" dirty="0"/>
              <a:t>the route discovery process in mesh </a:t>
            </a:r>
            <a:r>
              <a:rPr lang="en-US" altLang="zh-TW" dirty="0" smtClean="0"/>
              <a:t>WSNs.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28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routing protocol for </a:t>
            </a:r>
            <a:r>
              <a:rPr lang="en-US" altLang="zh-TW" dirty="0" err="1"/>
              <a:t>ZigBee</a:t>
            </a:r>
            <a:r>
              <a:rPr lang="en-US" altLang="zh-TW" dirty="0"/>
              <a:t> mesh networks is AODV, an </a:t>
            </a:r>
            <a:r>
              <a:rPr lang="en-US" altLang="zh-TW" dirty="0" smtClean="0"/>
              <a:t>on-demand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routing </a:t>
            </a:r>
            <a:r>
              <a:rPr lang="en-US" altLang="zh-TW" dirty="0"/>
              <a:t>protocol which has been extensively used. </a:t>
            </a:r>
            <a:r>
              <a:rPr lang="en-US" altLang="zh-TW" dirty="0" smtClean="0"/>
              <a:t>However,</a:t>
            </a:r>
            <a:r>
              <a:rPr lang="zh-TW" altLang="en-US" dirty="0" smtClean="0"/>
              <a:t> </a:t>
            </a:r>
            <a:r>
              <a:rPr lang="en-US" altLang="zh-TW" dirty="0" smtClean="0"/>
              <a:t>it </a:t>
            </a:r>
            <a:r>
              <a:rPr lang="en-US" altLang="zh-TW" dirty="0"/>
              <a:t>presents critical problems when it is used in large </a:t>
            </a:r>
            <a:r>
              <a:rPr lang="en-US" altLang="zh-TW" dirty="0" smtClean="0"/>
              <a:t>dense</a:t>
            </a:r>
            <a:r>
              <a:rPr lang="zh-TW" altLang="en-US" dirty="0" smtClean="0"/>
              <a:t> </a:t>
            </a:r>
            <a:r>
              <a:rPr lang="en-US" altLang="zh-TW" dirty="0" smtClean="0"/>
              <a:t>networks</a:t>
            </a:r>
            <a:r>
              <a:rPr lang="en-US" altLang="zh-TW" dirty="0"/>
              <a:t>, mainly related to the high number of </a:t>
            </a:r>
            <a:r>
              <a:rPr lang="en-US" altLang="zh-TW" dirty="0" smtClean="0"/>
              <a:t>messages</a:t>
            </a:r>
            <a:r>
              <a:rPr lang="zh-TW" altLang="en-US" dirty="0" smtClean="0"/>
              <a:t> </a:t>
            </a:r>
            <a:r>
              <a:rPr lang="en-US" altLang="zh-TW" dirty="0" smtClean="0"/>
              <a:t>necessary </a:t>
            </a:r>
            <a:r>
              <a:rPr lang="en-US" altLang="zh-TW" dirty="0"/>
              <a:t>to perform routing tasks, which causes a very </a:t>
            </a:r>
            <a:r>
              <a:rPr lang="en-US" altLang="zh-TW" dirty="0" smtClean="0"/>
              <a:t>high</a:t>
            </a:r>
            <a:r>
              <a:rPr lang="zh-TW" altLang="en-US" dirty="0" smtClean="0"/>
              <a:t> </a:t>
            </a:r>
            <a:r>
              <a:rPr lang="en-US" altLang="zh-TW" dirty="0" smtClean="0"/>
              <a:t>overhead</a:t>
            </a:r>
            <a:r>
              <a:rPr lang="en-US" altLang="zh-TW" dirty="0"/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705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Future Work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All these results endorse the suitability of AODV-FL </a:t>
            </a:r>
            <a:r>
              <a:rPr lang="en-US" altLang="zh-TW" dirty="0" smtClean="0"/>
              <a:t>to be </a:t>
            </a:r>
            <a:r>
              <a:rPr lang="en-US" altLang="zh-TW" dirty="0"/>
              <a:t>implemented in a real wireless sensor network</a:t>
            </a:r>
            <a:r>
              <a:rPr lang="en-US" altLang="zh-TW" dirty="0" smtClean="0"/>
              <a:t>.</a:t>
            </a:r>
          </a:p>
          <a:p>
            <a:endParaRPr lang="en-US" altLang="zh-TW" dirty="0"/>
          </a:p>
          <a:p>
            <a:r>
              <a:rPr lang="en-US" altLang="zh-TW" dirty="0"/>
              <a:t>Our future plans consider the experiments of AODV-FL </a:t>
            </a:r>
            <a:r>
              <a:rPr lang="en-US" altLang="zh-TW" dirty="0" smtClean="0"/>
              <a:t>in networks </a:t>
            </a:r>
            <a:r>
              <a:rPr lang="en-US" altLang="zh-TW" dirty="0"/>
              <a:t>with mobile nodes, where we aim to obtain </a:t>
            </a:r>
            <a:r>
              <a:rPr lang="en-US" altLang="zh-TW" dirty="0" smtClean="0"/>
              <a:t>similar improvements </a:t>
            </a:r>
            <a:r>
              <a:rPr lang="en-US" altLang="zh-TW" dirty="0"/>
              <a:t>in network performance.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2385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 陳嘉文</a:t>
            </a:r>
            <a:r>
              <a:rPr lang="en-US" altLang="zh-TW" dirty="0"/>
              <a:t>(</a:t>
            </a:r>
            <a:r>
              <a:rPr lang="en-US" altLang="zh-TW" dirty="0" smtClean="0"/>
              <a:t>1999-07-23)</a:t>
            </a:r>
            <a:r>
              <a:rPr lang="zh-TW" altLang="en-US" dirty="0" smtClean="0"/>
              <a:t>，</a:t>
            </a:r>
            <a:r>
              <a:rPr lang="zh-TW" altLang="en-US" dirty="0" smtClean="0">
                <a:hlinkClick r:id="rId2"/>
              </a:rPr>
              <a:t>模糊</a:t>
            </a:r>
            <a:r>
              <a:rPr lang="zh-TW" altLang="en-US" dirty="0">
                <a:hlinkClick r:id="rId2"/>
              </a:rPr>
              <a:t>邏輯理論</a:t>
            </a:r>
            <a:r>
              <a:rPr lang="zh-TW" altLang="en-US" dirty="0" smtClean="0">
                <a:hlinkClick r:id="rId2"/>
              </a:rPr>
              <a:t>簡介</a:t>
            </a:r>
            <a:r>
              <a:rPr lang="zh-TW" altLang="en-US" dirty="0"/>
              <a:t>，</a:t>
            </a:r>
            <a:r>
              <a:rPr lang="zh-TW" altLang="en-US" dirty="0" smtClean="0"/>
              <a:t>元</a:t>
            </a:r>
            <a:r>
              <a:rPr lang="zh-TW" altLang="en-US" dirty="0"/>
              <a:t>智大學最佳化設計</a:t>
            </a:r>
            <a:r>
              <a:rPr lang="zh-TW" altLang="en-US" dirty="0" smtClean="0"/>
              <a:t>實驗室。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0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This study proposes the use of a novel </a:t>
            </a:r>
            <a:r>
              <a:rPr lang="en-US" altLang="zh-TW" dirty="0" smtClean="0"/>
              <a:t>fuzzy</a:t>
            </a:r>
            <a:r>
              <a:rPr lang="zh-TW" altLang="en-US" dirty="0" smtClean="0"/>
              <a:t> </a:t>
            </a:r>
            <a:r>
              <a:rPr lang="en-US" altLang="zh-TW" dirty="0" smtClean="0"/>
              <a:t>logic</a:t>
            </a:r>
            <a:r>
              <a:rPr lang="zh-TW" altLang="en-US" dirty="0" smtClean="0"/>
              <a:t> </a:t>
            </a:r>
            <a:r>
              <a:rPr lang="en-US" altLang="zh-TW" dirty="0" smtClean="0"/>
              <a:t>based </a:t>
            </a:r>
            <a:r>
              <a:rPr lang="en-US" altLang="zh-TW" dirty="0"/>
              <a:t>metric to be used in the decision making process </a:t>
            </a:r>
            <a:r>
              <a:rPr lang="en-US" altLang="zh-TW" dirty="0" smtClean="0"/>
              <a:t>of</a:t>
            </a:r>
            <a:r>
              <a:rPr lang="zh-TW" altLang="en-US" dirty="0" smtClean="0"/>
              <a:t> </a:t>
            </a:r>
            <a:r>
              <a:rPr lang="en-US" altLang="zh-TW" dirty="0" smtClean="0"/>
              <a:t>AODV</a:t>
            </a:r>
            <a:r>
              <a:rPr lang="en-US" altLang="zh-TW" dirty="0"/>
              <a:t>. 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This </a:t>
            </a:r>
            <a:r>
              <a:rPr lang="en-US" altLang="zh-TW" dirty="0"/>
              <a:t>metric evaluates important node features </a:t>
            </a:r>
            <a:r>
              <a:rPr lang="en-US" altLang="zh-TW" dirty="0" smtClean="0"/>
              <a:t>during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route </a:t>
            </a:r>
            <a:r>
              <a:rPr lang="en-US" altLang="zh-TW" dirty="0"/>
              <a:t>creation and selects, hop by hop, the best option in </a:t>
            </a:r>
            <a:r>
              <a:rPr lang="en-US" altLang="zh-TW" dirty="0" smtClean="0"/>
              <a:t>order</a:t>
            </a:r>
            <a:r>
              <a:rPr lang="zh-TW" altLang="en-US" dirty="0" smtClean="0"/>
              <a:t> </a:t>
            </a:r>
            <a:r>
              <a:rPr lang="en-US" altLang="zh-TW" dirty="0" smtClean="0"/>
              <a:t>to </a:t>
            </a:r>
            <a:r>
              <a:rPr lang="en-US" altLang="zh-TW" dirty="0"/>
              <a:t>obtain energy and delay efficient </a:t>
            </a:r>
            <a:r>
              <a:rPr lang="en-US" altLang="zh-TW" dirty="0" smtClean="0"/>
              <a:t>routes.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58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Ad-hoc On Demand Distance Vector (AODV) routing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1991711" y="3436883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621517" y="2025814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3126827" y="2048778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3883573" y="3615559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2653862" y="4884900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2" name="橢圓 11"/>
          <p:cNvSpPr/>
          <p:nvPr/>
        </p:nvSpPr>
        <p:spPr>
          <a:xfrm>
            <a:off x="4971392" y="2504034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5255171" y="4536588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6453352" y="3508511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cxnSp>
        <p:nvCxnSpPr>
          <p:cNvPr id="16" name="直線單箭頭接點 15"/>
          <p:cNvCxnSpPr>
            <a:stCxn id="5" idx="6"/>
            <a:endCxn id="8" idx="3"/>
          </p:cNvCxnSpPr>
          <p:nvPr/>
        </p:nvCxnSpPr>
        <p:spPr>
          <a:xfrm flipV="1">
            <a:off x="2559269" y="2488364"/>
            <a:ext cx="650675" cy="120602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 flipV="1">
            <a:off x="8854966" y="4711951"/>
            <a:ext cx="1182412" cy="105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8710912" y="4794092"/>
            <a:ext cx="2206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RREQ(Route Request)</a:t>
            </a:r>
            <a:endParaRPr lang="zh-TW" altLang="en-US" dirty="0"/>
          </a:p>
        </p:txBody>
      </p:sp>
      <p:cxnSp>
        <p:nvCxnSpPr>
          <p:cNvPr id="20" name="直線單箭頭接點 19"/>
          <p:cNvCxnSpPr>
            <a:stCxn id="5" idx="6"/>
            <a:endCxn id="9" idx="2"/>
          </p:cNvCxnSpPr>
          <p:nvPr/>
        </p:nvCxnSpPr>
        <p:spPr>
          <a:xfrm>
            <a:off x="2559269" y="3694387"/>
            <a:ext cx="1324304" cy="17867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5" idx="6"/>
            <a:endCxn id="10" idx="0"/>
          </p:cNvCxnSpPr>
          <p:nvPr/>
        </p:nvCxnSpPr>
        <p:spPr>
          <a:xfrm>
            <a:off x="2559269" y="3694387"/>
            <a:ext cx="378372" cy="11905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8" idx="6"/>
            <a:endCxn id="12" idx="2"/>
          </p:cNvCxnSpPr>
          <p:nvPr/>
        </p:nvCxnSpPr>
        <p:spPr>
          <a:xfrm>
            <a:off x="3694385" y="2306282"/>
            <a:ext cx="1277007" cy="45525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 flipV="1">
            <a:off x="5538950" y="2488364"/>
            <a:ext cx="683174" cy="27317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14" idx="0"/>
            <a:endCxn id="7" idx="4"/>
          </p:cNvCxnSpPr>
          <p:nvPr/>
        </p:nvCxnSpPr>
        <p:spPr>
          <a:xfrm flipV="1">
            <a:off x="6737131" y="2540821"/>
            <a:ext cx="168165" cy="96769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>
            <a:stCxn id="13" idx="7"/>
            <a:endCxn id="14" idx="3"/>
          </p:cNvCxnSpPr>
          <p:nvPr/>
        </p:nvCxnSpPr>
        <p:spPr>
          <a:xfrm flipV="1">
            <a:off x="5739612" y="3948097"/>
            <a:ext cx="796857" cy="66391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>
            <a:stCxn id="9" idx="5"/>
            <a:endCxn id="13" idx="1"/>
          </p:cNvCxnSpPr>
          <p:nvPr/>
        </p:nvCxnSpPr>
        <p:spPr>
          <a:xfrm>
            <a:off x="4368014" y="4055145"/>
            <a:ext cx="970274" cy="5568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4049109" y="5603661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10" idx="5"/>
            <a:endCxn id="45" idx="2"/>
          </p:cNvCxnSpPr>
          <p:nvPr/>
        </p:nvCxnSpPr>
        <p:spPr>
          <a:xfrm>
            <a:off x="3138303" y="5324486"/>
            <a:ext cx="910806" cy="53667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5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Ad-hoc On Demand Distance Vector (AODV) routing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1991711" y="3436883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621517" y="2025814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3126827" y="2048778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3883573" y="3615559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2653862" y="4884900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2" name="橢圓 11"/>
          <p:cNvSpPr/>
          <p:nvPr/>
        </p:nvSpPr>
        <p:spPr>
          <a:xfrm>
            <a:off x="4971392" y="2504034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5255171" y="4536588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6453352" y="3508511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8854966" y="4711951"/>
            <a:ext cx="1182412" cy="105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8710912" y="4794092"/>
            <a:ext cx="2206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RREQ(Route Request)</a:t>
            </a:r>
            <a:endParaRPr lang="zh-TW" altLang="en-US" dirty="0"/>
          </a:p>
        </p:txBody>
      </p:sp>
      <p:sp>
        <p:nvSpPr>
          <p:cNvPr id="45" name="橢圓 44"/>
          <p:cNvSpPr/>
          <p:nvPr/>
        </p:nvSpPr>
        <p:spPr>
          <a:xfrm>
            <a:off x="4049109" y="5603661"/>
            <a:ext cx="567558" cy="51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 flipV="1">
            <a:off x="8854966" y="5317200"/>
            <a:ext cx="1182412" cy="105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8710912" y="5418995"/>
            <a:ext cx="1928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RREP(Route Reply)</a:t>
            </a:r>
            <a:endParaRPr lang="zh-TW" altLang="en-US" dirty="0"/>
          </a:p>
        </p:txBody>
      </p:sp>
      <p:cxnSp>
        <p:nvCxnSpPr>
          <p:cNvPr id="26" name="直線單箭頭接點 25"/>
          <p:cNvCxnSpPr>
            <a:stCxn id="7" idx="4"/>
            <a:endCxn id="14" idx="0"/>
          </p:cNvCxnSpPr>
          <p:nvPr/>
        </p:nvCxnSpPr>
        <p:spPr>
          <a:xfrm flipH="1">
            <a:off x="6737131" y="2540821"/>
            <a:ext cx="168165" cy="96769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>
            <a:stCxn id="14" idx="3"/>
            <a:endCxn id="13" idx="7"/>
          </p:cNvCxnSpPr>
          <p:nvPr/>
        </p:nvCxnSpPr>
        <p:spPr>
          <a:xfrm flipH="1">
            <a:off x="5739612" y="3948097"/>
            <a:ext cx="796857" cy="66391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>
            <a:stCxn id="9" idx="2"/>
            <a:endCxn id="5" idx="6"/>
          </p:cNvCxnSpPr>
          <p:nvPr/>
        </p:nvCxnSpPr>
        <p:spPr>
          <a:xfrm flipH="1" flipV="1">
            <a:off x="2559269" y="3694387"/>
            <a:ext cx="1324304" cy="17867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>
            <a:stCxn id="13" idx="1"/>
            <a:endCxn id="9" idx="5"/>
          </p:cNvCxnSpPr>
          <p:nvPr/>
        </p:nvCxnSpPr>
        <p:spPr>
          <a:xfrm flipH="1" flipV="1">
            <a:off x="4368014" y="4055145"/>
            <a:ext cx="970274" cy="5568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4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AODV drawbacks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Packet </a:t>
            </a:r>
            <a:r>
              <a:rPr lang="en-US" altLang="zh-TW" dirty="0" smtClean="0"/>
              <a:t>overhead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Redundant </a:t>
            </a:r>
            <a:r>
              <a:rPr lang="en-US" altLang="zh-TW" dirty="0" smtClean="0"/>
              <a:t>discovery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High route discovery </a:t>
            </a:r>
            <a:r>
              <a:rPr lang="en-US" altLang="zh-TW" dirty="0" smtClean="0"/>
              <a:t>delay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High memory </a:t>
            </a:r>
            <a:r>
              <a:rPr lang="en-US" altLang="zh-TW" dirty="0" smtClean="0"/>
              <a:t>demand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Duplicated </a:t>
            </a:r>
            <a:r>
              <a:rPr lang="en-US" altLang="zh-TW" dirty="0" smtClean="0"/>
              <a:t>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Deficient metric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542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Fuzzy Logic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模糊邏輯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有些事物我們可以明確的區分辨別，例如男、女兩個性別，然而在大多數的事物、語意表達上通常難以做明確的區分辨別，也就是含有模糊、不明確的敘述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。例如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每個人對溫度的感覺。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899" y="3312977"/>
            <a:ext cx="6266469" cy="3043373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632" y="3130740"/>
            <a:ext cx="5220237" cy="341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089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Fuzzy Logic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模糊邏輯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冷氣機為例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8" name="內容版面配置區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7850"/>
            <a:ext cx="5681912" cy="4508500"/>
          </a:xfrm>
          <a:prstGeom prst="rect">
            <a:avLst/>
          </a:prstGeom>
        </p:spPr>
      </p:pic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38952" y="1847850"/>
            <a:ext cx="64008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5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Fuzzy Logic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模糊邏輯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冷氣機為例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規則： 相加取最高，相同直接高轉速。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態： 設定溫度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26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0.66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中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0.33)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且 室溫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相加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0.66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1.33)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動作： 壓縮機轉速狀態中轉速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狀態： 設定溫度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23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且 室溫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相同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動作： 壓縮機轉速狀態高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轉速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狀態： 設定溫度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0.66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高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0.33)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且 室溫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相加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0.66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1.33)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動作： 壓縮機轉速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狀態低轉速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A87A-79C6-48BA-9689-1BADE0394A46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893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536</Words>
  <Application>Microsoft Office PowerPoint</Application>
  <PresentationFormat>寬螢幕</PresentationFormat>
  <Paragraphs>110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新細明體</vt:lpstr>
      <vt:lpstr>標楷體</vt:lpstr>
      <vt:lpstr>Arial</vt:lpstr>
      <vt:lpstr>Calibri</vt:lpstr>
      <vt:lpstr>Calibri Light</vt:lpstr>
      <vt:lpstr>Office 佈景主題</vt:lpstr>
      <vt:lpstr>Intelligent Route Discovery for ZigBee Mesh Networks</vt:lpstr>
      <vt:lpstr>Introduction</vt:lpstr>
      <vt:lpstr>Introduction</vt:lpstr>
      <vt:lpstr>Ad-hoc On Demand Distance Vector (AODV) routing</vt:lpstr>
      <vt:lpstr>Ad-hoc On Demand Distance Vector (AODV) routing</vt:lpstr>
      <vt:lpstr>AODV drawbacks</vt:lpstr>
      <vt:lpstr>Fuzzy Logic(模糊邏輯)</vt:lpstr>
      <vt:lpstr>Fuzzy Logic(模糊邏輯) 冷氣機為例</vt:lpstr>
      <vt:lpstr>Fuzzy Logic(模糊邏輯) 冷氣機為例</vt:lpstr>
      <vt:lpstr>AODV-FL(AODV with Fuzzy Logic)</vt:lpstr>
      <vt:lpstr>AODV-FL(AODV with Fuzzy Logic)</vt:lpstr>
      <vt:lpstr>AODV-FL(AODV with Fuzzy Logic)</vt:lpstr>
      <vt:lpstr>AODV-FL(AODV with Fuzzy Logic)</vt:lpstr>
      <vt:lpstr>Experiment(Energy)</vt:lpstr>
      <vt:lpstr>Experiment(Total Packets)</vt:lpstr>
      <vt:lpstr>Experiment(RREQ Packet)</vt:lpstr>
      <vt:lpstr>Experiment(End-to-End Delay)</vt:lpstr>
      <vt:lpstr>Experiment(Hops)</vt:lpstr>
      <vt:lpstr>Conclusions</vt:lpstr>
      <vt:lpstr>Future Work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Gateway-Based Inter-PAN Binding Mechanism for ZigBee Sensor Networks</dc:title>
  <dc:creator>dawei-lab</dc:creator>
  <cp:lastModifiedBy>dawei-lab</cp:lastModifiedBy>
  <cp:revision>32</cp:revision>
  <dcterms:created xsi:type="dcterms:W3CDTF">2014-07-10T06:03:11Z</dcterms:created>
  <dcterms:modified xsi:type="dcterms:W3CDTF">2014-07-14T15:39:31Z</dcterms:modified>
</cp:coreProperties>
</file>