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6" r:id="rId9"/>
    <p:sldId id="267" r:id="rId10"/>
    <p:sldId id="265" r:id="rId11"/>
    <p:sldId id="268" r:id="rId12"/>
    <p:sldId id="263" r:id="rId13"/>
    <p:sldId id="264" r:id="rId1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108" y="11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A83F9B-937B-4DA3-A285-4AB17060129B}" type="datetimeFigureOut">
              <a:rPr lang="zh-TW" altLang="en-US" smtClean="0"/>
              <a:t>2014/8/6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213E60-8F10-435B-84FF-053049E1E6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9572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13E60-8F10-435B-84FF-053049E1E64B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65437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13E60-8F10-435B-84FF-053049E1E64B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8723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43D5A-1821-42C2-B726-86F6A68D26BA}" type="datetime1">
              <a:rPr lang="zh-TW" altLang="en-US" smtClean="0"/>
              <a:t>2014/8/6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6AA2B-70A0-4CCB-8D1D-9CEE9D790C2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8967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0EF9C-3B97-4606-B847-785BDC168402}" type="datetime1">
              <a:rPr lang="zh-TW" altLang="en-US" smtClean="0"/>
              <a:t>2014/8/6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6AA2B-70A0-4CCB-8D1D-9CEE9D790C2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6397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C0EF-971D-4B06-B949-DFD1EFEB9DC1}" type="datetime1">
              <a:rPr lang="zh-TW" altLang="en-US" smtClean="0"/>
              <a:t>2014/8/6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6AA2B-70A0-4CCB-8D1D-9CEE9D790C2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0425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325562"/>
            <a:ext cx="12192000" cy="4969101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88AA-2C3F-4079-BF16-23C954711E07}" type="datetime1">
              <a:rPr lang="zh-TW" altLang="en-US" smtClean="0"/>
              <a:t>2014/8/6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EB46AA2B-70A0-4CCB-8D1D-9CEE9D790C2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4964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F9A1-7B7D-486D-9D0F-98CDCAF19022}" type="datetime1">
              <a:rPr lang="zh-TW" altLang="en-US" smtClean="0"/>
              <a:t>2014/8/6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6AA2B-70A0-4CCB-8D1D-9CEE9D790C2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4452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749F3-FDE9-43DC-8188-32B1E272ABCC}" type="datetime1">
              <a:rPr lang="zh-TW" altLang="en-US" smtClean="0"/>
              <a:t>2014/8/6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6AA2B-70A0-4CCB-8D1D-9CEE9D790C2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7602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54328-F907-4CE1-BD2C-96ED1A59320A}" type="datetime1">
              <a:rPr lang="zh-TW" altLang="en-US" smtClean="0"/>
              <a:t>2014/8/6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6AA2B-70A0-4CCB-8D1D-9CEE9D790C2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7868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2DB51-07F0-4DEA-892B-E35E282D723B}" type="datetime1">
              <a:rPr lang="zh-TW" altLang="en-US" smtClean="0"/>
              <a:t>2014/8/6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6AA2B-70A0-4CCB-8D1D-9CEE9D790C2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9151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B820A-18B3-47B6-8A15-A07EE470286B}" type="datetime1">
              <a:rPr lang="zh-TW" altLang="en-US" smtClean="0"/>
              <a:t>2014/8/6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6AA2B-70A0-4CCB-8D1D-9CEE9D790C2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2778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22EA6-4DA7-477B-8FD8-89BC09ED22C5}" type="datetime1">
              <a:rPr lang="zh-TW" altLang="en-US" smtClean="0"/>
              <a:t>2014/8/6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6AA2B-70A0-4CCB-8D1D-9CEE9D790C2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5304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2811-A08D-4C14-B177-93F3847EB766}" type="datetime1">
              <a:rPr lang="zh-TW" altLang="en-US" smtClean="0"/>
              <a:t>2014/8/6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6AA2B-70A0-4CCB-8D1D-9CEE9D790C2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3537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79479-59BD-4D00-B64D-23C67F8EA7D5}" type="datetime1">
              <a:rPr lang="zh-TW" altLang="en-US" smtClean="0"/>
              <a:t>2014/8/6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6AA2B-70A0-4CCB-8D1D-9CEE9D790C2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4667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Emulator" TargetMode="External"/><Relationship Id="rId2" Type="http://schemas.openxmlformats.org/officeDocument/2006/relationships/hyperlink" Target="http://en.wikipedia.org/wiki/Computer_simulatio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err="1"/>
              <a:t>Estinet</a:t>
            </a:r>
            <a:r>
              <a:rPr lang="en-US" altLang="zh-TW" dirty="0"/>
              <a:t> open flow network simulator and emulator.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altLang="zh-TW" i="1" dirty="0"/>
              <a:t>IEEE Communications Magazine</a:t>
            </a:r>
            <a:r>
              <a:rPr lang="fr-FR" altLang="zh-TW" dirty="0"/>
              <a:t> 51.9 (2013): 110-117</a:t>
            </a:r>
            <a:r>
              <a:rPr lang="fr-FR" altLang="zh-TW" dirty="0" smtClean="0"/>
              <a:t>.</a:t>
            </a:r>
          </a:p>
          <a:p>
            <a:r>
              <a:rPr lang="en-US" altLang="zh-TW" dirty="0"/>
              <a:t>Wang, </a:t>
            </a:r>
            <a:r>
              <a:rPr lang="en-US" altLang="zh-TW" dirty="0" err="1"/>
              <a:t>Shie</a:t>
            </a:r>
            <a:r>
              <a:rPr lang="en-US" altLang="zh-TW" dirty="0"/>
              <a:t>-Yuan, </a:t>
            </a:r>
            <a:r>
              <a:rPr lang="en-US" altLang="zh-TW" dirty="0" err="1"/>
              <a:t>Chih</a:t>
            </a:r>
            <a:r>
              <a:rPr lang="en-US" altLang="zh-TW" dirty="0"/>
              <a:t>-Liang Chou, and Chun-Ming </a:t>
            </a:r>
            <a:r>
              <a:rPr lang="en-US" altLang="zh-TW" dirty="0" smtClean="0"/>
              <a:t>Yang</a:t>
            </a:r>
            <a:r>
              <a:rPr lang="en-US" altLang="zh-TW" dirty="0"/>
              <a:t> </a:t>
            </a:r>
            <a:r>
              <a:rPr lang="en-US" altLang="zh-TW" dirty="0" smtClean="0"/>
              <a:t>from National </a:t>
            </a:r>
            <a:r>
              <a:rPr lang="en-US" altLang="zh-TW" dirty="0" err="1" smtClean="0"/>
              <a:t>Chiao</a:t>
            </a:r>
            <a:r>
              <a:rPr lang="en-US" altLang="zh-TW" dirty="0" smtClean="0"/>
              <a:t> Tung University, Taiwan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6AA2B-70A0-4CCB-8D1D-9CEE9D790C25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19129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(cont’d)</a:t>
            </a:r>
            <a:endParaRPr 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31190" y="2040927"/>
            <a:ext cx="9187629" cy="4451948"/>
          </a:xfrm>
          <a:prstGeom prst="rect">
            <a:avLst/>
          </a:prstGeo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6AA2B-70A0-4CCB-8D1D-9CEE9D790C25}" type="slidenum">
              <a:rPr lang="zh-TW" altLang="en-US" smtClean="0"/>
              <a:t>10</a:t>
            </a:fld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368969" y="1333041"/>
            <a:ext cx="17486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/>
              <a:t>Estinet</a:t>
            </a:r>
            <a:r>
              <a:rPr lang="en-US" sz="4000" dirty="0" smtClean="0"/>
              <a:t>: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305142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(cont’d)</a:t>
            </a:r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6AA2B-70A0-4CCB-8D1D-9CEE9D790C25}" type="slidenum">
              <a:rPr lang="zh-TW" altLang="en-US" smtClean="0"/>
              <a:t>11</a:t>
            </a:fld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176464" y="1092409"/>
            <a:ext cx="19580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/>
              <a:t>Mininet</a:t>
            </a:r>
            <a:r>
              <a:rPr lang="en-US" sz="4000" dirty="0" smtClean="0"/>
              <a:t>:</a:t>
            </a:r>
            <a:endParaRPr lang="en-US" sz="4000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464" y="1925053"/>
            <a:ext cx="11913423" cy="4222833"/>
          </a:xfrm>
          <a:prstGeom prst="rect">
            <a:avLst/>
          </a:prstGeom>
        </p:spPr>
      </p:pic>
      <p:sp>
        <p:nvSpPr>
          <p:cNvPr id="8" name="文字方塊 7"/>
          <p:cNvSpPr txBox="1"/>
          <p:nvPr/>
        </p:nvSpPr>
        <p:spPr>
          <a:xfrm>
            <a:off x="6901803" y="6378044"/>
            <a:ext cx="4715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StdDev</a:t>
            </a:r>
            <a:r>
              <a:rPr lang="en-US" dirty="0"/>
              <a:t>: standard deviation of the 100 ping </a:t>
            </a:r>
            <a:r>
              <a:rPr lang="en-US" dirty="0" smtClean="0"/>
              <a:t>reply.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5843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Conclusion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EstiNet</a:t>
            </a:r>
            <a:r>
              <a:rPr lang="en-US" dirty="0"/>
              <a:t> generates correct </a:t>
            </a:r>
            <a:r>
              <a:rPr lang="en-US" dirty="0" smtClean="0"/>
              <a:t>performance results</a:t>
            </a:r>
            <a:r>
              <a:rPr lang="en-US" dirty="0"/>
              <a:t>, while </a:t>
            </a:r>
            <a:r>
              <a:rPr lang="en-US" dirty="0" err="1"/>
              <a:t>Mininet’s</a:t>
            </a:r>
            <a:r>
              <a:rPr lang="en-US" dirty="0"/>
              <a:t> performance </a:t>
            </a:r>
            <a:r>
              <a:rPr lang="en-US" dirty="0" smtClean="0"/>
              <a:t>results are </a:t>
            </a:r>
            <a:r>
              <a:rPr lang="en-US" dirty="0"/>
              <a:t>untrustworthy</a:t>
            </a:r>
            <a:r>
              <a:rPr lang="en-US" dirty="0" smtClean="0"/>
              <a:t>.</a:t>
            </a:r>
          </a:p>
          <a:p>
            <a:r>
              <a:rPr lang="en-US" dirty="0" err="1"/>
              <a:t>EstiNet</a:t>
            </a:r>
            <a:r>
              <a:rPr lang="en-US" dirty="0"/>
              <a:t> is much more scalable than </a:t>
            </a:r>
            <a:r>
              <a:rPr lang="en-US" dirty="0" err="1" smtClean="0"/>
              <a:t>Mininet</a:t>
            </a:r>
            <a:r>
              <a:rPr lang="en-US" dirty="0" smtClean="0"/>
              <a:t> when </a:t>
            </a:r>
            <a:r>
              <a:rPr lang="en-US" dirty="0"/>
              <a:t>studying large OpenFlow networks.</a:t>
            </a:r>
          </a:p>
          <a:p>
            <a:r>
              <a:rPr lang="en-US" dirty="0" smtClean="0"/>
              <a:t>Nowadays, </a:t>
            </a:r>
            <a:r>
              <a:rPr lang="en-US" dirty="0" err="1" smtClean="0"/>
              <a:t>Estinet</a:t>
            </a:r>
            <a:r>
              <a:rPr lang="en-US" dirty="0" smtClean="0"/>
              <a:t> is the best OpenFlow simulator </a:t>
            </a:r>
            <a:r>
              <a:rPr lang="en-US" dirty="0"/>
              <a:t>which provide good </a:t>
            </a:r>
            <a:r>
              <a:rPr lang="en-US" dirty="0" smtClean="0"/>
              <a:t>compatibility and good performance.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My question: Why the tunneling mechanism does not impact the performance a lot?</a:t>
            </a:r>
          </a:p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6AA2B-70A0-4CCB-8D1D-9CEE9D790C25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72572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en.wikipedia.org/wiki/Computer_simulation</a:t>
            </a:r>
            <a:endParaRPr lang="en-US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en.wikipedia.org/wiki/Emulator</a:t>
            </a:r>
            <a:endParaRPr lang="en-US" dirty="0" smtClean="0"/>
          </a:p>
          <a:p>
            <a:r>
              <a:rPr lang="en-US" dirty="0" smtClean="0"/>
              <a:t>S</a:t>
            </a:r>
            <a:r>
              <a:rPr lang="en-US" dirty="0"/>
              <a:t>. Y. Wang and H. T. Kung, “A Simple Methodology </a:t>
            </a:r>
            <a:r>
              <a:rPr lang="en-US" dirty="0" smtClean="0"/>
              <a:t>for Constructing </a:t>
            </a:r>
            <a:r>
              <a:rPr lang="en-US" dirty="0"/>
              <a:t>Extensible and High-Fidelity TCP/IP Network Simulators,” IEEE INFOCOM ’99, New York, Mar</a:t>
            </a:r>
            <a:r>
              <a:rPr lang="en-US" dirty="0" smtClean="0"/>
              <a:t>. 21–25</a:t>
            </a:r>
            <a:r>
              <a:rPr lang="en-US" dirty="0"/>
              <a:t>, 1999. </a:t>
            </a:r>
            <a:endParaRPr lang="en-US" dirty="0" smtClean="0"/>
          </a:p>
          <a:p>
            <a:r>
              <a:rPr lang="en-US" dirty="0" smtClean="0"/>
              <a:t>T</a:t>
            </a:r>
            <a:r>
              <a:rPr lang="en-US" dirty="0"/>
              <a:t>. R. Henderson, M. </a:t>
            </a:r>
            <a:r>
              <a:rPr lang="en-US" dirty="0" err="1"/>
              <a:t>Lacage</a:t>
            </a:r>
            <a:r>
              <a:rPr lang="en-US" dirty="0"/>
              <a:t>, and G. F. Riley, “</a:t>
            </a:r>
            <a:r>
              <a:rPr lang="en-US" dirty="0" smtClean="0"/>
              <a:t>Network Simulations </a:t>
            </a:r>
            <a:r>
              <a:rPr lang="en-US" dirty="0"/>
              <a:t>with the ns-3 Simulator,” ACM </a:t>
            </a:r>
            <a:r>
              <a:rPr lang="en-US" dirty="0" smtClean="0"/>
              <a:t>SIGCOMM ’08</a:t>
            </a:r>
            <a:r>
              <a:rPr lang="en-US" dirty="0"/>
              <a:t>, Seattle, WA, Aug. 17–22, 2008</a:t>
            </a:r>
            <a:r>
              <a:rPr lang="en-US" dirty="0" smtClean="0"/>
              <a:t>.</a:t>
            </a:r>
          </a:p>
          <a:p>
            <a:r>
              <a:rPr lang="en-US" dirty="0"/>
              <a:t>B. Lantz, B. Heller, and N. </a:t>
            </a:r>
            <a:r>
              <a:rPr lang="en-US" dirty="0" err="1"/>
              <a:t>McKeown</a:t>
            </a:r>
            <a:r>
              <a:rPr lang="en-US" dirty="0"/>
              <a:t>, “A Network in a Laptop: Rapid Prototyping for Software-Defined Networks</a:t>
            </a:r>
            <a:r>
              <a:rPr lang="en-US" dirty="0" smtClean="0"/>
              <a:t>,” ACM </a:t>
            </a:r>
            <a:r>
              <a:rPr lang="en-US" dirty="0" err="1"/>
              <a:t>Hotnets</a:t>
            </a:r>
            <a:r>
              <a:rPr lang="en-US" dirty="0"/>
              <a:t> ’10, Monterey, CA, Oct. 20–21, 2010.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6AA2B-70A0-4CCB-8D1D-9CEE9D790C25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32569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The </a:t>
            </a:r>
            <a:r>
              <a:rPr lang="en-US" altLang="zh-TW" dirty="0" smtClean="0"/>
              <a:t>approaches </a:t>
            </a:r>
            <a:r>
              <a:rPr lang="en-US" altLang="zh-TW" dirty="0" smtClean="0"/>
              <a:t>of evaluation:</a:t>
            </a:r>
          </a:p>
          <a:p>
            <a:pPr lvl="1"/>
            <a:r>
              <a:rPr lang="en-US" altLang="zh-TW" dirty="0" err="1" smtClean="0"/>
              <a:t>Testbed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Simulation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Emulation</a:t>
            </a:r>
          </a:p>
          <a:p>
            <a:r>
              <a:rPr lang="en-US" altLang="zh-TW" dirty="0"/>
              <a:t>The TCP/IP simulator with kernel </a:t>
            </a:r>
            <a:r>
              <a:rPr lang="en-US" altLang="zh-TW" dirty="0" smtClean="0"/>
              <a:t>re-entering</a:t>
            </a:r>
          </a:p>
          <a:p>
            <a:r>
              <a:rPr lang="en-US" altLang="zh-TW" dirty="0" smtClean="0"/>
              <a:t>OpenFlow</a:t>
            </a:r>
            <a:endParaRPr lang="en-US" altLang="zh-TW" dirty="0"/>
          </a:p>
          <a:p>
            <a:r>
              <a:rPr lang="en-US" altLang="zh-TW" dirty="0" err="1" smtClean="0"/>
              <a:t>EstiNet</a:t>
            </a:r>
            <a:endParaRPr lang="en-US" altLang="zh-TW" dirty="0" smtClean="0"/>
          </a:p>
          <a:p>
            <a:r>
              <a:rPr lang="en-US" dirty="0" smtClean="0"/>
              <a:t>Comparison </a:t>
            </a:r>
            <a:r>
              <a:rPr lang="en-US" dirty="0"/>
              <a:t>with related tools</a:t>
            </a:r>
            <a:r>
              <a:rPr lang="en-US" dirty="0" smtClean="0"/>
              <a:t>.</a:t>
            </a:r>
          </a:p>
          <a:p>
            <a:r>
              <a:rPr lang="en-US" dirty="0" smtClean="0"/>
              <a:t>Evaluation</a:t>
            </a:r>
          </a:p>
          <a:p>
            <a:r>
              <a:rPr lang="en-US" altLang="zh-TW" dirty="0" smtClean="0"/>
              <a:t>Conclusion</a:t>
            </a:r>
            <a:endParaRPr lang="en-US" altLang="zh-TW" dirty="0" smtClean="0"/>
          </a:p>
          <a:p>
            <a:r>
              <a:rPr lang="en-US" altLang="zh-TW" dirty="0" smtClean="0"/>
              <a:t>Reference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6AA2B-70A0-4CCB-8D1D-9CEE9D790C25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0489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approaches </a:t>
            </a:r>
            <a:r>
              <a:rPr lang="en-US" dirty="0"/>
              <a:t>of evaluation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Testbed</a:t>
            </a:r>
            <a:endParaRPr lang="en-US" dirty="0" smtClean="0"/>
          </a:p>
          <a:p>
            <a:pPr lvl="1"/>
            <a:r>
              <a:rPr lang="en-US" dirty="0" smtClean="0"/>
              <a:t>Use </a:t>
            </a:r>
            <a:r>
              <a:rPr lang="en-US" dirty="0"/>
              <a:t>real </a:t>
            </a:r>
            <a:r>
              <a:rPr lang="en-US" dirty="0" smtClean="0"/>
              <a:t>devices, run </a:t>
            </a:r>
            <a:r>
              <a:rPr lang="en-US" dirty="0"/>
              <a:t>real operating systems and </a:t>
            </a:r>
            <a:r>
              <a:rPr lang="en-US" dirty="0" smtClean="0"/>
              <a:t>applications.</a:t>
            </a:r>
            <a:endParaRPr lang="en-US" dirty="0"/>
          </a:p>
          <a:p>
            <a:pPr lvl="1"/>
            <a:r>
              <a:rPr lang="en-US" dirty="0" smtClean="0"/>
              <a:t>Can </a:t>
            </a:r>
            <a:r>
              <a:rPr lang="en-US" dirty="0"/>
              <a:t>generate more realistic testing </a:t>
            </a:r>
            <a:r>
              <a:rPr lang="en-US" dirty="0" smtClean="0"/>
              <a:t>results.</a:t>
            </a:r>
            <a:endParaRPr lang="en-US" dirty="0"/>
          </a:p>
          <a:p>
            <a:pPr lvl="1"/>
            <a:r>
              <a:rPr lang="en-US" dirty="0" smtClean="0"/>
              <a:t>Huge </a:t>
            </a:r>
            <a:r>
              <a:rPr lang="en-US" dirty="0"/>
              <a:t>cost of building a large </a:t>
            </a:r>
            <a:r>
              <a:rPr lang="en-US" dirty="0" smtClean="0"/>
              <a:t>experimental.</a:t>
            </a:r>
            <a:endParaRPr lang="en-US" dirty="0"/>
          </a:p>
          <a:p>
            <a:r>
              <a:rPr lang="en-US" dirty="0" smtClean="0"/>
              <a:t>Simulation</a:t>
            </a:r>
          </a:p>
          <a:p>
            <a:pPr lvl="1"/>
            <a:r>
              <a:rPr lang="en-US" dirty="0"/>
              <a:t>A simulator is a model for analysis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Ex: Flight-simulator</a:t>
            </a:r>
          </a:p>
          <a:p>
            <a:pPr lvl="1"/>
            <a:r>
              <a:rPr lang="en-US" dirty="0" smtClean="0"/>
              <a:t>A simulator is low </a:t>
            </a:r>
            <a:r>
              <a:rPr lang="en-US" dirty="0"/>
              <a:t>cost, and </a:t>
            </a:r>
            <a:r>
              <a:rPr lang="en-US" dirty="0" smtClean="0"/>
              <a:t>being flexible</a:t>
            </a:r>
            <a:r>
              <a:rPr lang="en-US" dirty="0"/>
              <a:t>, controllable, scalable, repeatable, accessible to many users, and faster than real </a:t>
            </a:r>
            <a:r>
              <a:rPr lang="en-US" dirty="0" smtClean="0"/>
              <a:t>time in many </a:t>
            </a:r>
            <a:r>
              <a:rPr lang="en-US" dirty="0"/>
              <a:t>cases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experimental </a:t>
            </a:r>
            <a:r>
              <a:rPr lang="en-US" dirty="0"/>
              <a:t>results </a:t>
            </a:r>
            <a:r>
              <a:rPr lang="en-US" dirty="0" smtClean="0"/>
              <a:t>depends on </a:t>
            </a:r>
            <a:r>
              <a:rPr lang="en-US" dirty="0"/>
              <a:t>the </a:t>
            </a:r>
            <a:r>
              <a:rPr lang="en-US" dirty="0" smtClean="0"/>
              <a:t>accuracy of model.</a:t>
            </a:r>
          </a:p>
          <a:p>
            <a:r>
              <a:rPr lang="en-US" dirty="0" smtClean="0"/>
              <a:t>Emulation</a:t>
            </a:r>
          </a:p>
          <a:p>
            <a:pPr lvl="1"/>
            <a:r>
              <a:rPr lang="en-US" dirty="0" smtClean="0"/>
              <a:t>An </a:t>
            </a:r>
            <a:r>
              <a:rPr lang="en-US" dirty="0"/>
              <a:t>emulator can replace the original for 'real' use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Ex: Virtual machine</a:t>
            </a:r>
          </a:p>
          <a:p>
            <a:pPr lvl="1"/>
            <a:r>
              <a:rPr lang="en-US" dirty="0" smtClean="0"/>
              <a:t>An emulator must </a:t>
            </a:r>
            <a:r>
              <a:rPr lang="en-US" dirty="0"/>
              <a:t>be executed in real </a:t>
            </a:r>
            <a:r>
              <a:rPr lang="en-US" dirty="0" smtClean="0"/>
              <a:t>time.</a:t>
            </a:r>
            <a:endParaRPr lang="en-US" dirty="0"/>
          </a:p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6AA2B-70A0-4CCB-8D1D-9CEE9D790C25}" type="slidenum">
              <a:rPr lang="zh-TW" altLang="en-US" smtClean="0"/>
              <a:t>3</a:t>
            </a:fld>
            <a:endParaRPr lang="zh-TW" altLang="en-US"/>
          </a:p>
        </p:txBody>
      </p:sp>
      <p:pic>
        <p:nvPicPr>
          <p:cNvPr id="1028" name="Picture 4" descr="http://airportjournals.com.host01.cfdynamics.com/wp-content/uploads/0705014_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9555" y="4741370"/>
            <a:ext cx="2258925" cy="2087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pokerbotshop.com/Poker_bot_VM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8718" y="4741370"/>
            <a:ext cx="1668670" cy="1697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1349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The TCP/IP simulator with kernel </a:t>
            </a:r>
            <a:r>
              <a:rPr lang="en-US" altLang="zh-TW" dirty="0"/>
              <a:t>re-entering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325562"/>
            <a:ext cx="6087291" cy="4969101"/>
          </a:xfrm>
        </p:spPr>
        <p:txBody>
          <a:bodyPr/>
          <a:lstStyle/>
          <a:p>
            <a:r>
              <a:rPr lang="en-US" dirty="0" smtClean="0"/>
              <a:t>Combines </a:t>
            </a:r>
            <a:r>
              <a:rPr lang="en-US" dirty="0"/>
              <a:t>the advantages of both </a:t>
            </a:r>
            <a:r>
              <a:rPr lang="en-US" dirty="0" smtClean="0"/>
              <a:t>the simulation (non real-time process) </a:t>
            </a:r>
            <a:r>
              <a:rPr lang="en-US" dirty="0"/>
              <a:t>and emulation </a:t>
            </a:r>
            <a:r>
              <a:rPr lang="en-US" dirty="0" smtClean="0"/>
              <a:t>( High capability with real network application ) approaches.</a:t>
            </a:r>
          </a:p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6AA2B-70A0-4CCB-8D1D-9CEE9D790C25}" type="slidenum">
              <a:rPr lang="zh-TW" altLang="en-US" smtClean="0"/>
              <a:t>4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8534" y="1189037"/>
            <a:ext cx="523875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271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OpenFlow</a:t>
            </a:r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6AA2B-70A0-4CCB-8D1D-9CEE9D790C25}" type="slidenum">
              <a:rPr lang="zh-TW" altLang="en-US" smtClean="0"/>
              <a:t>5</a:t>
            </a:fld>
            <a:endParaRPr lang="zh-TW" alt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808" y="1099560"/>
            <a:ext cx="8076792" cy="5619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8741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EstiNet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325562"/>
            <a:ext cx="5353050" cy="4969101"/>
          </a:xfrm>
        </p:spPr>
        <p:txBody>
          <a:bodyPr/>
          <a:lstStyle/>
          <a:p>
            <a:r>
              <a:rPr lang="en-US" dirty="0" err="1"/>
              <a:t>EstiNet</a:t>
            </a:r>
            <a:r>
              <a:rPr lang="en-US" dirty="0"/>
              <a:t> uses </a:t>
            </a:r>
            <a:r>
              <a:rPr lang="en-US" dirty="0">
                <a:solidFill>
                  <a:srgbClr val="FF0000"/>
                </a:solidFill>
              </a:rPr>
              <a:t>tunnel</a:t>
            </a:r>
            <a:r>
              <a:rPr lang="en-US" dirty="0"/>
              <a:t> network interfaces </a:t>
            </a:r>
            <a:r>
              <a:rPr lang="en-US" dirty="0" smtClean="0"/>
              <a:t>to automatically </a:t>
            </a:r>
            <a:r>
              <a:rPr lang="en-US" dirty="0"/>
              <a:t>intercept the packets exchanged </a:t>
            </a:r>
            <a:r>
              <a:rPr lang="en-US" dirty="0" smtClean="0"/>
              <a:t>by two </a:t>
            </a:r>
            <a:r>
              <a:rPr lang="en-US" dirty="0"/>
              <a:t>real </a:t>
            </a:r>
            <a:r>
              <a:rPr lang="en-US" dirty="0" smtClean="0"/>
              <a:t>applications.</a:t>
            </a:r>
          </a:p>
          <a:p>
            <a:r>
              <a:rPr lang="en-US" dirty="0" smtClean="0"/>
              <a:t>Support </a:t>
            </a:r>
            <a:r>
              <a:rPr lang="en-US" dirty="0"/>
              <a:t>running a real OpenFlow controller on </a:t>
            </a:r>
            <a:r>
              <a:rPr lang="en-US" dirty="0" err="1" smtClean="0"/>
              <a:t>EstiNet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EstiNet</a:t>
            </a:r>
            <a:r>
              <a:rPr lang="en-US" dirty="0" smtClean="0"/>
              <a:t>, </a:t>
            </a:r>
            <a:r>
              <a:rPr lang="en-US" dirty="0"/>
              <a:t>a simulated OpenFlow switch can set up a real TCP connection </a:t>
            </a:r>
            <a:r>
              <a:rPr lang="en-US" dirty="0" smtClean="0"/>
              <a:t>to a </a:t>
            </a:r>
            <a:r>
              <a:rPr lang="en-US" dirty="0"/>
              <a:t>real OpenFlow controller to receive its messages.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6AA2B-70A0-4CCB-8D1D-9CEE9D790C25}" type="slidenum">
              <a:rPr lang="zh-TW" altLang="en-US" smtClean="0"/>
              <a:t>6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3050" y="1002619"/>
            <a:ext cx="6838950" cy="539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224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Capability comparison with related tools.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</a:t>
            </a:r>
            <a:r>
              <a:rPr lang="en-US" dirty="0" smtClean="0"/>
              <a:t>s-3:</a:t>
            </a:r>
          </a:p>
          <a:p>
            <a:pPr lvl="1"/>
            <a:r>
              <a:rPr lang="en-US" dirty="0"/>
              <a:t>Ns-3 simulates the operations of an OpenFlow switch by compiling and linking an OpenFlow switch C++ module with its </a:t>
            </a:r>
            <a:r>
              <a:rPr lang="en-US" dirty="0" smtClean="0"/>
              <a:t>simulation engine </a:t>
            </a:r>
            <a:r>
              <a:rPr lang="en-US" dirty="0"/>
              <a:t>code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real OpenFlow controller cannot readily </a:t>
            </a:r>
            <a:r>
              <a:rPr lang="en-US" dirty="0" smtClean="0"/>
              <a:t>run without </a:t>
            </a:r>
            <a:r>
              <a:rPr lang="en-US" dirty="0"/>
              <a:t>modification on a node in a </a:t>
            </a:r>
            <a:r>
              <a:rPr lang="en-US" dirty="0" smtClean="0"/>
              <a:t>network simulated </a:t>
            </a:r>
            <a:r>
              <a:rPr lang="en-US" dirty="0"/>
              <a:t>by ns-3.</a:t>
            </a:r>
            <a:endParaRPr lang="en-US" dirty="0" smtClean="0"/>
          </a:p>
          <a:p>
            <a:r>
              <a:rPr lang="en-US" dirty="0" err="1" smtClean="0"/>
              <a:t>Mininet</a:t>
            </a:r>
            <a:endParaRPr lang="en-US" dirty="0" smtClean="0"/>
          </a:p>
          <a:p>
            <a:pPr lvl="1"/>
            <a:r>
              <a:rPr lang="en-US" dirty="0" smtClean="0"/>
              <a:t>Lack </a:t>
            </a:r>
            <a:r>
              <a:rPr lang="en-US" dirty="0"/>
              <a:t>of performance </a:t>
            </a:r>
            <a:r>
              <a:rPr lang="en-US" dirty="0" smtClean="0"/>
              <a:t>fidelity.</a:t>
            </a:r>
            <a:endParaRPr lang="en-US" dirty="0"/>
          </a:p>
          <a:p>
            <a:pPr lvl="1"/>
            <a:r>
              <a:rPr lang="en-US" dirty="0"/>
              <a:t>P</a:t>
            </a:r>
            <a:r>
              <a:rPr lang="en-US" dirty="0" smtClean="0"/>
              <a:t>rovides </a:t>
            </a:r>
            <a:r>
              <a:rPr lang="en-US" dirty="0"/>
              <a:t>no guarantee that an emulated host in </a:t>
            </a:r>
            <a:r>
              <a:rPr lang="en-US" dirty="0" err="1"/>
              <a:t>Mininet</a:t>
            </a:r>
            <a:r>
              <a:rPr lang="en-US" dirty="0"/>
              <a:t> that is ready to send a </a:t>
            </a:r>
            <a:r>
              <a:rPr lang="en-US" dirty="0" err="1" smtClean="0"/>
              <a:t>packetwill</a:t>
            </a:r>
            <a:r>
              <a:rPr lang="en-US" dirty="0" smtClean="0"/>
              <a:t> </a:t>
            </a:r>
            <a:r>
              <a:rPr lang="en-US" dirty="0"/>
              <a:t>be scheduled promptly by the operating </a:t>
            </a:r>
            <a:r>
              <a:rPr lang="en-US" dirty="0" smtClean="0"/>
              <a:t>system.</a:t>
            </a:r>
            <a:endParaRPr lang="en-US" dirty="0"/>
          </a:p>
          <a:p>
            <a:pPr lvl="1"/>
            <a:r>
              <a:rPr lang="en-US" dirty="0" err="1"/>
              <a:t>Mininet</a:t>
            </a:r>
            <a:r>
              <a:rPr lang="en-US" dirty="0"/>
              <a:t> can </a:t>
            </a:r>
            <a:r>
              <a:rPr lang="en-US" dirty="0" smtClean="0"/>
              <a:t>only be </a:t>
            </a:r>
            <a:r>
              <a:rPr lang="en-US" dirty="0"/>
              <a:t>used to study the behavior of an </a:t>
            </a:r>
            <a:r>
              <a:rPr lang="en-US" dirty="0" smtClean="0"/>
              <a:t>OpenFlow controller </a:t>
            </a:r>
            <a:r>
              <a:rPr lang="en-US" dirty="0"/>
              <a:t>but cannot be used to study any </a:t>
            </a:r>
            <a:r>
              <a:rPr lang="en-US" dirty="0" err="1"/>
              <a:t>timerelated</a:t>
            </a:r>
            <a:r>
              <a:rPr lang="en-US" dirty="0"/>
              <a:t> network/application performance.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6AA2B-70A0-4CCB-8D1D-9CEE9D790C25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0314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omparison </a:t>
            </a:r>
            <a:r>
              <a:rPr lang="en-US" dirty="0"/>
              <a:t>with related tools.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6AA2B-70A0-4CCB-8D1D-9CEE9D790C25}" type="slidenum">
              <a:rPr lang="zh-TW" altLang="en-US" smtClean="0"/>
              <a:t>8</a:t>
            </a:fld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7888" y="1142998"/>
            <a:ext cx="8536224" cy="5532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5294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Testbed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Operation system:</a:t>
            </a:r>
          </a:p>
          <a:p>
            <a:pPr lvl="2"/>
            <a:r>
              <a:rPr lang="en-US" dirty="0" smtClean="0"/>
              <a:t>Fedora </a:t>
            </a:r>
            <a:r>
              <a:rPr lang="en-US" dirty="0"/>
              <a:t>17 with Linux kernel v. 2.6.35. </a:t>
            </a:r>
            <a:endParaRPr lang="en-US" dirty="0" smtClean="0"/>
          </a:p>
          <a:p>
            <a:pPr lvl="2"/>
            <a:r>
              <a:rPr lang="en-US" dirty="0" smtClean="0"/>
              <a:t>The TCP version </a:t>
            </a:r>
            <a:r>
              <a:rPr lang="en-US" dirty="0"/>
              <a:t>used in this kernel version is TCP </a:t>
            </a:r>
            <a:r>
              <a:rPr lang="en-US" dirty="0" smtClean="0"/>
              <a:t>cubic.</a:t>
            </a:r>
          </a:p>
          <a:p>
            <a:pPr lvl="1"/>
            <a:r>
              <a:rPr lang="en-US" dirty="0" smtClean="0"/>
              <a:t>Hardware:</a:t>
            </a:r>
          </a:p>
          <a:p>
            <a:pPr lvl="2"/>
            <a:r>
              <a:rPr lang="en-US" dirty="0" smtClean="0"/>
              <a:t>Intel </a:t>
            </a:r>
            <a:r>
              <a:rPr lang="en-US" dirty="0"/>
              <a:t>Core i5 CPU at 2.67 GHz and </a:t>
            </a:r>
            <a:r>
              <a:rPr lang="en-US" dirty="0" smtClean="0"/>
              <a:t>4 </a:t>
            </a:r>
            <a:r>
              <a:rPr lang="en-US" dirty="0" err="1" smtClean="0"/>
              <a:t>Gbytes</a:t>
            </a:r>
            <a:r>
              <a:rPr lang="en-US" dirty="0" smtClean="0"/>
              <a:t> </a:t>
            </a:r>
            <a:r>
              <a:rPr lang="en-US" dirty="0"/>
              <a:t>of main memory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OpenFlow:</a:t>
            </a:r>
          </a:p>
          <a:p>
            <a:pPr lvl="2"/>
            <a:r>
              <a:rPr lang="en-US" dirty="0"/>
              <a:t>IP protocol version used in the simulation study is IPv4.</a:t>
            </a:r>
          </a:p>
          <a:p>
            <a:pPr lvl="2"/>
            <a:r>
              <a:rPr lang="en-US" dirty="0"/>
              <a:t>Controller receive all Link Layer Discovery </a:t>
            </a:r>
            <a:r>
              <a:rPr lang="en-US" dirty="0" smtClean="0"/>
              <a:t>Protocol (</a:t>
            </a:r>
            <a:r>
              <a:rPr lang="en-US" dirty="0"/>
              <a:t>LLDP</a:t>
            </a:r>
            <a:r>
              <a:rPr lang="en-US" dirty="0" smtClean="0"/>
              <a:t>) on the Network to know the whole topology.</a:t>
            </a:r>
          </a:p>
          <a:p>
            <a:pPr lvl="1"/>
            <a:r>
              <a:rPr lang="en-US" dirty="0" smtClean="0"/>
              <a:t>Parameter:</a:t>
            </a:r>
          </a:p>
          <a:p>
            <a:pPr lvl="2"/>
            <a:r>
              <a:rPr lang="en-US" dirty="0" smtClean="0"/>
              <a:t>Set </a:t>
            </a:r>
            <a:r>
              <a:rPr lang="en-US" dirty="0"/>
              <a:t>the bandwidth </a:t>
            </a:r>
            <a:r>
              <a:rPr lang="en-US" dirty="0" smtClean="0"/>
              <a:t>and delay </a:t>
            </a:r>
            <a:r>
              <a:rPr lang="en-US" dirty="0"/>
              <a:t>of all links in the network to 10 Mb/s </a:t>
            </a:r>
            <a:r>
              <a:rPr lang="en-US" dirty="0" smtClean="0"/>
              <a:t>and 1 </a:t>
            </a:r>
            <a:r>
              <a:rPr lang="en-US" dirty="0" err="1" smtClean="0"/>
              <a:t>ms.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6AA2B-70A0-4CCB-8D1D-9CEE9D790C25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6880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649</Words>
  <Application>Microsoft Office PowerPoint</Application>
  <PresentationFormat>寬螢幕</PresentationFormat>
  <Paragraphs>90</Paragraphs>
  <Slides>13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8" baseType="lpstr">
      <vt:lpstr>新細明體</vt:lpstr>
      <vt:lpstr>Arial</vt:lpstr>
      <vt:lpstr>Calibri</vt:lpstr>
      <vt:lpstr>Calibri Light</vt:lpstr>
      <vt:lpstr>Office 佈景主題</vt:lpstr>
      <vt:lpstr>Estinet open flow network simulator and emulator.</vt:lpstr>
      <vt:lpstr>Outline</vt:lpstr>
      <vt:lpstr>The approaches of evaluation</vt:lpstr>
      <vt:lpstr>The TCP/IP simulator with kernel re-entering</vt:lpstr>
      <vt:lpstr>OpenFlow</vt:lpstr>
      <vt:lpstr>EstiNet</vt:lpstr>
      <vt:lpstr>Capability comparison with related tools.</vt:lpstr>
      <vt:lpstr>Comparison with related tools.</vt:lpstr>
      <vt:lpstr>Evaluation</vt:lpstr>
      <vt:lpstr>Evaluation (cont’d)</vt:lpstr>
      <vt:lpstr>Evaluation (cont’d)</vt:lpstr>
      <vt:lpstr>Conclusion</vt:lpstr>
      <vt:lpstr>Reference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Estinet open flow network simulator and emulator.</dc:title>
  <dc:creator>lucifer</dc:creator>
  <cp:lastModifiedBy>Hsiang-Ting Fang</cp:lastModifiedBy>
  <cp:revision>15</cp:revision>
  <dcterms:created xsi:type="dcterms:W3CDTF">2014-08-05T22:36:25Z</dcterms:created>
  <dcterms:modified xsi:type="dcterms:W3CDTF">2014-08-06T03:06:41Z</dcterms:modified>
</cp:coreProperties>
</file>