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7" r:id="rId10"/>
    <p:sldId id="265" r:id="rId11"/>
    <p:sldId id="268" r:id="rId12"/>
    <p:sldId id="263" r:id="rId13"/>
    <p:sldId id="264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83F9B-937B-4DA3-A285-4AB17060129B}" type="datetimeFigureOut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13E60-8F10-435B-84FF-053049E1E6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57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13E60-8F10-435B-84FF-053049E1E64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654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13E60-8F10-435B-84FF-053049E1E64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872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3D5A-1821-42C2-B726-86F6A68D26BA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967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EF9C-3B97-4606-B847-785BDC168402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39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CC0EF-971D-4B06-B949-DFD1EFEB9DC1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42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49691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88AA-2C3F-4079-BF16-23C954711E07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96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F9A1-7B7D-486D-9D0F-98CDCAF19022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45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49F3-FDE9-43DC-8188-32B1E272ABCC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60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4328-F907-4CE1-BD2C-96ED1A59320A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86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DB51-07F0-4DEA-892B-E35E282D723B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1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820A-18B3-47B6-8A15-A07EE470286B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77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22EA6-4DA7-477B-8FD8-89BC09ED22C5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530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2811-A08D-4C14-B177-93F3847EB766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53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9479-59BD-4D00-B64D-23C67F8EA7D5}" type="datetime1">
              <a:rPr lang="zh-TW" altLang="en-US" smtClean="0"/>
              <a:t>2014/8/6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AA2B-70A0-4CCB-8D1D-9CEE9D790C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66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mulator" TargetMode="External"/><Relationship Id="rId2" Type="http://schemas.openxmlformats.org/officeDocument/2006/relationships/hyperlink" Target="http://en.wikipedia.org/wiki/Computer_simul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/>
              <a:t>Estinet</a:t>
            </a:r>
            <a:r>
              <a:rPr lang="en-US" altLang="zh-TW" dirty="0"/>
              <a:t> open flow network simulator and emulator.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zh-TW" i="1" dirty="0"/>
              <a:t>IEEE Communications Magazine</a:t>
            </a:r>
            <a:r>
              <a:rPr lang="fr-FR" altLang="zh-TW" dirty="0"/>
              <a:t> 51.9 (2013): 110-117</a:t>
            </a:r>
            <a:r>
              <a:rPr lang="fr-FR" altLang="zh-TW" dirty="0" smtClean="0"/>
              <a:t>.</a:t>
            </a:r>
          </a:p>
          <a:p>
            <a:r>
              <a:rPr lang="en-US" altLang="zh-TW" dirty="0"/>
              <a:t>Wang, </a:t>
            </a:r>
            <a:r>
              <a:rPr lang="en-US" altLang="zh-TW" dirty="0" err="1"/>
              <a:t>Shie</a:t>
            </a:r>
            <a:r>
              <a:rPr lang="en-US" altLang="zh-TW" dirty="0"/>
              <a:t>-Yuan, </a:t>
            </a:r>
            <a:r>
              <a:rPr lang="en-US" altLang="zh-TW" dirty="0" err="1"/>
              <a:t>Chih</a:t>
            </a:r>
            <a:r>
              <a:rPr lang="en-US" altLang="zh-TW" dirty="0"/>
              <a:t>-Liang Chou, and Chun-Ming </a:t>
            </a:r>
            <a:r>
              <a:rPr lang="en-US" altLang="zh-TW" dirty="0" smtClean="0"/>
              <a:t>Yang</a:t>
            </a:r>
            <a:r>
              <a:rPr lang="en-US" altLang="zh-TW" dirty="0"/>
              <a:t> </a:t>
            </a:r>
            <a:r>
              <a:rPr lang="en-US" altLang="zh-TW" dirty="0" smtClean="0"/>
              <a:t>from National </a:t>
            </a:r>
            <a:r>
              <a:rPr lang="en-US" altLang="zh-TW" dirty="0" err="1" smtClean="0"/>
              <a:t>Chiao</a:t>
            </a:r>
            <a:r>
              <a:rPr lang="en-US" altLang="zh-TW" dirty="0" smtClean="0"/>
              <a:t> Tung University, Taiwan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912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(cont’d)</a:t>
            </a:r>
            <a:endParaRPr 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190" y="2040927"/>
            <a:ext cx="9187629" cy="445194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68969" y="1333041"/>
            <a:ext cx="17486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Estinet</a:t>
            </a:r>
            <a:r>
              <a:rPr lang="en-US" sz="4000" dirty="0" smtClean="0"/>
              <a:t>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30514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(cont’d)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76464" y="1092409"/>
            <a:ext cx="19580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Mininet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4" y="1925053"/>
            <a:ext cx="11913423" cy="4222833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6901803" y="6378044"/>
            <a:ext cx="471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StdDev</a:t>
            </a:r>
            <a:r>
              <a:rPr lang="en-US" dirty="0"/>
              <a:t>: standard deviation of the 100 ping </a:t>
            </a:r>
            <a:r>
              <a:rPr lang="en-US" dirty="0" smtClean="0"/>
              <a:t>reply.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8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EstiNet</a:t>
            </a:r>
            <a:r>
              <a:rPr lang="en-US" dirty="0"/>
              <a:t> generates correct </a:t>
            </a:r>
            <a:r>
              <a:rPr lang="en-US" dirty="0" smtClean="0"/>
              <a:t>performance results</a:t>
            </a:r>
            <a:r>
              <a:rPr lang="en-US" dirty="0"/>
              <a:t>, while </a:t>
            </a:r>
            <a:r>
              <a:rPr lang="en-US" dirty="0" err="1"/>
              <a:t>Mininet’s</a:t>
            </a:r>
            <a:r>
              <a:rPr lang="en-US" dirty="0"/>
              <a:t> performance </a:t>
            </a:r>
            <a:r>
              <a:rPr lang="en-US" dirty="0" smtClean="0"/>
              <a:t>results are </a:t>
            </a:r>
            <a:r>
              <a:rPr lang="en-US" dirty="0"/>
              <a:t>untrustworthy</a:t>
            </a:r>
            <a:r>
              <a:rPr lang="en-US" dirty="0" smtClean="0"/>
              <a:t>.</a:t>
            </a:r>
          </a:p>
          <a:p>
            <a:r>
              <a:rPr lang="en-US" dirty="0" err="1"/>
              <a:t>EstiNet</a:t>
            </a:r>
            <a:r>
              <a:rPr lang="en-US" dirty="0"/>
              <a:t> is much more scalable than </a:t>
            </a:r>
            <a:r>
              <a:rPr lang="en-US" dirty="0" err="1" smtClean="0"/>
              <a:t>Mininet</a:t>
            </a:r>
            <a:r>
              <a:rPr lang="en-US" dirty="0" smtClean="0"/>
              <a:t> when </a:t>
            </a:r>
            <a:r>
              <a:rPr lang="en-US" dirty="0"/>
              <a:t>studying large OpenFlow networks.</a:t>
            </a:r>
          </a:p>
          <a:p>
            <a:r>
              <a:rPr lang="en-US" dirty="0" smtClean="0"/>
              <a:t>Nowadays, </a:t>
            </a:r>
            <a:r>
              <a:rPr lang="en-US" dirty="0" err="1" smtClean="0"/>
              <a:t>Estinet</a:t>
            </a:r>
            <a:r>
              <a:rPr lang="en-US" dirty="0" smtClean="0"/>
              <a:t> is the best OpenFlow simulator </a:t>
            </a:r>
            <a:r>
              <a:rPr lang="en-US" dirty="0"/>
              <a:t>which provide good </a:t>
            </a:r>
            <a:r>
              <a:rPr lang="en-US" dirty="0" smtClean="0"/>
              <a:t>compatibility and good performance.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My question: Why the tunneling mechanism does not impact the performance a lot?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7257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en.wikipedia.org/wiki/Computer_simulation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en.wikipedia.org/wiki/Emulator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/>
              <a:t>. Y. Wang and H. T. Kung, “A Simple Methodology </a:t>
            </a:r>
            <a:r>
              <a:rPr lang="en-US" dirty="0" smtClean="0"/>
              <a:t>for Constructing </a:t>
            </a:r>
            <a:r>
              <a:rPr lang="en-US" dirty="0"/>
              <a:t>Extensible and High-Fidelity TCP/IP Network Simulators,” IEEE INFOCOM ’99, New York, Mar</a:t>
            </a:r>
            <a:r>
              <a:rPr lang="en-US" dirty="0" smtClean="0"/>
              <a:t>. 21–25</a:t>
            </a:r>
            <a:r>
              <a:rPr lang="en-US" dirty="0"/>
              <a:t>, 1999. 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/>
              <a:t>. R. Henderson, M. </a:t>
            </a:r>
            <a:r>
              <a:rPr lang="en-US" dirty="0" err="1"/>
              <a:t>Lacage</a:t>
            </a:r>
            <a:r>
              <a:rPr lang="en-US" dirty="0"/>
              <a:t>, and G. F. Riley, “</a:t>
            </a:r>
            <a:r>
              <a:rPr lang="en-US" dirty="0" smtClean="0"/>
              <a:t>Network Simulations </a:t>
            </a:r>
            <a:r>
              <a:rPr lang="en-US" dirty="0"/>
              <a:t>with the ns-3 Simulator,” ACM </a:t>
            </a:r>
            <a:r>
              <a:rPr lang="en-US" dirty="0" smtClean="0"/>
              <a:t>SIGCOMM ’08</a:t>
            </a:r>
            <a:r>
              <a:rPr lang="en-US" dirty="0"/>
              <a:t>, Seattle, WA, Aug. 17–22, 2008</a:t>
            </a:r>
            <a:r>
              <a:rPr lang="en-US" dirty="0" smtClean="0"/>
              <a:t>.</a:t>
            </a:r>
          </a:p>
          <a:p>
            <a:r>
              <a:rPr lang="en-US" dirty="0"/>
              <a:t>B. Lantz, B. Heller, and N. </a:t>
            </a:r>
            <a:r>
              <a:rPr lang="en-US" dirty="0" err="1"/>
              <a:t>McKeown</a:t>
            </a:r>
            <a:r>
              <a:rPr lang="en-US" dirty="0"/>
              <a:t>, “A Network in a Laptop: Rapid Prototyping for Software-Defined Networks</a:t>
            </a:r>
            <a:r>
              <a:rPr lang="en-US" dirty="0" smtClean="0"/>
              <a:t>,” ACM </a:t>
            </a:r>
            <a:r>
              <a:rPr lang="en-US" dirty="0" err="1"/>
              <a:t>Hotnets</a:t>
            </a:r>
            <a:r>
              <a:rPr lang="en-US" dirty="0"/>
              <a:t> ’10, Monterey, CA, Oct. 20–21, 2010.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256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 smtClean="0"/>
              <a:t>approaches </a:t>
            </a:r>
            <a:r>
              <a:rPr lang="en-US" altLang="zh-TW" dirty="0" smtClean="0"/>
              <a:t>of evaluation:</a:t>
            </a:r>
          </a:p>
          <a:p>
            <a:pPr lvl="1"/>
            <a:r>
              <a:rPr lang="en-US" altLang="zh-TW" dirty="0" err="1" smtClean="0"/>
              <a:t>Testbed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Simulation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Emulation</a:t>
            </a:r>
          </a:p>
          <a:p>
            <a:r>
              <a:rPr lang="en-US" altLang="zh-TW" dirty="0"/>
              <a:t>The TCP/IP simulator with kernel </a:t>
            </a:r>
            <a:r>
              <a:rPr lang="en-US" altLang="zh-TW" dirty="0" smtClean="0"/>
              <a:t>re-entering</a:t>
            </a:r>
          </a:p>
          <a:p>
            <a:r>
              <a:rPr lang="en-US" altLang="zh-TW" dirty="0" smtClean="0"/>
              <a:t>OpenFlow</a:t>
            </a:r>
            <a:endParaRPr lang="en-US" altLang="zh-TW" dirty="0"/>
          </a:p>
          <a:p>
            <a:r>
              <a:rPr lang="en-US" altLang="zh-TW" dirty="0" err="1" smtClean="0"/>
              <a:t>EstiNet</a:t>
            </a:r>
            <a:endParaRPr lang="en-US" altLang="zh-TW" dirty="0" smtClean="0"/>
          </a:p>
          <a:p>
            <a:r>
              <a:rPr lang="en-US" dirty="0" smtClean="0"/>
              <a:t>Comparison </a:t>
            </a:r>
            <a:r>
              <a:rPr lang="en-US" dirty="0"/>
              <a:t>with related tools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Evaluation</a:t>
            </a:r>
          </a:p>
          <a:p>
            <a:r>
              <a:rPr lang="en-US" altLang="zh-TW" dirty="0" smtClean="0"/>
              <a:t>Conclusion</a:t>
            </a:r>
            <a:endParaRPr lang="en-US" altLang="zh-TW" dirty="0" smtClean="0"/>
          </a:p>
          <a:p>
            <a:r>
              <a:rPr lang="en-US" altLang="zh-TW" dirty="0" smtClean="0"/>
              <a:t>Reference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48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approaches </a:t>
            </a:r>
            <a:r>
              <a:rPr lang="en-US" dirty="0"/>
              <a:t>of evaluation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Testbed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/>
              <a:t>real </a:t>
            </a:r>
            <a:r>
              <a:rPr lang="en-US" dirty="0" smtClean="0"/>
              <a:t>devices, run </a:t>
            </a:r>
            <a:r>
              <a:rPr lang="en-US" dirty="0"/>
              <a:t>real operating systems and </a:t>
            </a:r>
            <a:r>
              <a:rPr lang="en-US" dirty="0" smtClean="0"/>
              <a:t>applications.</a:t>
            </a:r>
            <a:endParaRPr lang="en-US" dirty="0"/>
          </a:p>
          <a:p>
            <a:pPr lvl="1"/>
            <a:r>
              <a:rPr lang="en-US" dirty="0" smtClean="0"/>
              <a:t>Can </a:t>
            </a:r>
            <a:r>
              <a:rPr lang="en-US" dirty="0"/>
              <a:t>generate more realistic testing </a:t>
            </a:r>
            <a:r>
              <a:rPr lang="en-US" dirty="0" smtClean="0"/>
              <a:t>results.</a:t>
            </a:r>
            <a:endParaRPr lang="en-US" dirty="0"/>
          </a:p>
          <a:p>
            <a:pPr lvl="1"/>
            <a:r>
              <a:rPr lang="en-US" dirty="0" smtClean="0"/>
              <a:t>Huge </a:t>
            </a:r>
            <a:r>
              <a:rPr lang="en-US" dirty="0"/>
              <a:t>cost of building a large </a:t>
            </a:r>
            <a:r>
              <a:rPr lang="en-US" dirty="0" smtClean="0"/>
              <a:t>experimental.</a:t>
            </a:r>
            <a:endParaRPr lang="en-US" dirty="0"/>
          </a:p>
          <a:p>
            <a:r>
              <a:rPr lang="en-US" dirty="0" smtClean="0"/>
              <a:t>Simulation</a:t>
            </a:r>
          </a:p>
          <a:p>
            <a:pPr lvl="1"/>
            <a:r>
              <a:rPr lang="en-US" dirty="0"/>
              <a:t>A simulator is a model for analysis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Ex: Flight-simulator</a:t>
            </a:r>
          </a:p>
          <a:p>
            <a:pPr lvl="1"/>
            <a:r>
              <a:rPr lang="en-US" dirty="0" smtClean="0"/>
              <a:t>A simulator is low </a:t>
            </a:r>
            <a:r>
              <a:rPr lang="en-US" dirty="0"/>
              <a:t>cost, and </a:t>
            </a:r>
            <a:r>
              <a:rPr lang="en-US" dirty="0" smtClean="0"/>
              <a:t>being flexible</a:t>
            </a:r>
            <a:r>
              <a:rPr lang="en-US" dirty="0"/>
              <a:t>, controllable, scalable, repeatable, accessible to many users, and faster than real </a:t>
            </a:r>
            <a:r>
              <a:rPr lang="en-US" dirty="0" smtClean="0"/>
              <a:t>time in many </a:t>
            </a:r>
            <a:r>
              <a:rPr lang="en-US" dirty="0"/>
              <a:t>cases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experimental </a:t>
            </a:r>
            <a:r>
              <a:rPr lang="en-US" dirty="0"/>
              <a:t>results </a:t>
            </a:r>
            <a:r>
              <a:rPr lang="en-US" dirty="0" smtClean="0"/>
              <a:t>depends on </a:t>
            </a:r>
            <a:r>
              <a:rPr lang="en-US" dirty="0"/>
              <a:t>the </a:t>
            </a:r>
            <a:r>
              <a:rPr lang="en-US" dirty="0" smtClean="0"/>
              <a:t>accuracy of model.</a:t>
            </a:r>
          </a:p>
          <a:p>
            <a:r>
              <a:rPr lang="en-US" dirty="0" smtClean="0"/>
              <a:t>Emulation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emulator can replace the original for 'real' use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Ex: Virtual machine</a:t>
            </a:r>
          </a:p>
          <a:p>
            <a:pPr lvl="1"/>
            <a:r>
              <a:rPr lang="en-US" dirty="0" smtClean="0"/>
              <a:t>An emulator must </a:t>
            </a:r>
            <a:r>
              <a:rPr lang="en-US" dirty="0"/>
              <a:t>be executed in real </a:t>
            </a:r>
            <a:r>
              <a:rPr lang="en-US" dirty="0" smtClean="0"/>
              <a:t>time.</a:t>
            </a:r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1028" name="Picture 4" descr="http://airportjournals.com.host01.cfdynamics.com/wp-content/uploads/0705014_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555" y="4741370"/>
            <a:ext cx="2258925" cy="208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pokerbotshop.com/Poker_bot_V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718" y="4741370"/>
            <a:ext cx="1668670" cy="169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34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TCP/IP simulator with kernel </a:t>
            </a:r>
            <a:r>
              <a:rPr lang="en-US" altLang="zh-TW" dirty="0"/>
              <a:t>re-entering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25562"/>
            <a:ext cx="6087291" cy="4969101"/>
          </a:xfrm>
        </p:spPr>
        <p:txBody>
          <a:bodyPr/>
          <a:lstStyle/>
          <a:p>
            <a:r>
              <a:rPr lang="en-US" dirty="0" smtClean="0"/>
              <a:t>Combines </a:t>
            </a:r>
            <a:r>
              <a:rPr lang="en-US" dirty="0"/>
              <a:t>the advantages of both </a:t>
            </a:r>
            <a:r>
              <a:rPr lang="en-US" dirty="0" smtClean="0"/>
              <a:t>the simulation (non real-time process) </a:t>
            </a:r>
            <a:r>
              <a:rPr lang="en-US" dirty="0"/>
              <a:t>and emulation </a:t>
            </a:r>
            <a:r>
              <a:rPr lang="en-US" dirty="0" smtClean="0"/>
              <a:t>( High capability with real network application ) approaches.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34" y="1189037"/>
            <a:ext cx="52387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27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OpenFlow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808" y="1099560"/>
            <a:ext cx="8076792" cy="5619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74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EstiNet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25562"/>
            <a:ext cx="5353050" cy="4969101"/>
          </a:xfrm>
        </p:spPr>
        <p:txBody>
          <a:bodyPr/>
          <a:lstStyle/>
          <a:p>
            <a:r>
              <a:rPr lang="en-US" dirty="0" err="1"/>
              <a:t>EstiNet</a:t>
            </a:r>
            <a:r>
              <a:rPr lang="en-US" dirty="0"/>
              <a:t> uses </a:t>
            </a:r>
            <a:r>
              <a:rPr lang="en-US" dirty="0">
                <a:solidFill>
                  <a:srgbClr val="FF0000"/>
                </a:solidFill>
              </a:rPr>
              <a:t>tunnel</a:t>
            </a:r>
            <a:r>
              <a:rPr lang="en-US" dirty="0"/>
              <a:t> network interfaces </a:t>
            </a:r>
            <a:r>
              <a:rPr lang="en-US" dirty="0" smtClean="0"/>
              <a:t>to automatically </a:t>
            </a:r>
            <a:r>
              <a:rPr lang="en-US" dirty="0"/>
              <a:t>intercept the packets exchanged </a:t>
            </a:r>
            <a:r>
              <a:rPr lang="en-US" dirty="0" smtClean="0"/>
              <a:t>by two </a:t>
            </a:r>
            <a:r>
              <a:rPr lang="en-US" dirty="0"/>
              <a:t>real </a:t>
            </a:r>
            <a:r>
              <a:rPr lang="en-US" dirty="0" smtClean="0"/>
              <a:t>applications.</a:t>
            </a:r>
          </a:p>
          <a:p>
            <a:r>
              <a:rPr lang="en-US" dirty="0" smtClean="0"/>
              <a:t>Support </a:t>
            </a:r>
            <a:r>
              <a:rPr lang="en-US" dirty="0"/>
              <a:t>running a real OpenFlow controller on </a:t>
            </a:r>
            <a:r>
              <a:rPr lang="en-US" dirty="0" err="1" smtClean="0"/>
              <a:t>EstiNet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EstiNet</a:t>
            </a:r>
            <a:r>
              <a:rPr lang="en-US" dirty="0" smtClean="0"/>
              <a:t>, </a:t>
            </a:r>
            <a:r>
              <a:rPr lang="en-US" dirty="0"/>
              <a:t>a simulated OpenFlow switch can set up a real TCP connection </a:t>
            </a:r>
            <a:r>
              <a:rPr lang="en-US" dirty="0" smtClean="0"/>
              <a:t>to a </a:t>
            </a:r>
            <a:r>
              <a:rPr lang="en-US" dirty="0"/>
              <a:t>real OpenFlow controller to receive its messages.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3050" y="1002619"/>
            <a:ext cx="683895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22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 comparison with related tools.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s-3:</a:t>
            </a:r>
          </a:p>
          <a:p>
            <a:pPr lvl="1"/>
            <a:r>
              <a:rPr lang="en-US" dirty="0"/>
              <a:t>Ns-3 simulates the operations of an OpenFlow switch by compiling and linking an OpenFlow switch C++ module with its </a:t>
            </a:r>
            <a:r>
              <a:rPr lang="en-US" dirty="0" smtClean="0"/>
              <a:t>simulation engine </a:t>
            </a:r>
            <a:r>
              <a:rPr lang="en-US" dirty="0"/>
              <a:t>code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real OpenFlow controller cannot readily </a:t>
            </a:r>
            <a:r>
              <a:rPr lang="en-US" dirty="0" smtClean="0"/>
              <a:t>run without </a:t>
            </a:r>
            <a:r>
              <a:rPr lang="en-US" dirty="0"/>
              <a:t>modification on a node in a </a:t>
            </a:r>
            <a:r>
              <a:rPr lang="en-US" dirty="0" smtClean="0"/>
              <a:t>network simulated </a:t>
            </a:r>
            <a:r>
              <a:rPr lang="en-US" dirty="0"/>
              <a:t>by ns-3.</a:t>
            </a:r>
            <a:endParaRPr lang="en-US" dirty="0" smtClean="0"/>
          </a:p>
          <a:p>
            <a:r>
              <a:rPr lang="en-US" dirty="0" err="1" smtClean="0"/>
              <a:t>Mininet</a:t>
            </a:r>
            <a:endParaRPr lang="en-US" dirty="0" smtClean="0"/>
          </a:p>
          <a:p>
            <a:pPr lvl="1"/>
            <a:r>
              <a:rPr lang="en-US" dirty="0" smtClean="0"/>
              <a:t>Lack </a:t>
            </a:r>
            <a:r>
              <a:rPr lang="en-US" dirty="0"/>
              <a:t>of performance </a:t>
            </a:r>
            <a:r>
              <a:rPr lang="en-US" dirty="0" smtClean="0"/>
              <a:t>fidelity.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no guarantee that an emulated host in </a:t>
            </a:r>
            <a:r>
              <a:rPr lang="en-US" dirty="0" err="1"/>
              <a:t>Mininet</a:t>
            </a:r>
            <a:r>
              <a:rPr lang="en-US" dirty="0"/>
              <a:t> that is ready to send a </a:t>
            </a:r>
            <a:r>
              <a:rPr lang="en-US" dirty="0" err="1" smtClean="0"/>
              <a:t>packetwill</a:t>
            </a:r>
            <a:r>
              <a:rPr lang="en-US" dirty="0" smtClean="0"/>
              <a:t> </a:t>
            </a:r>
            <a:r>
              <a:rPr lang="en-US" dirty="0"/>
              <a:t>be scheduled promptly by the operating </a:t>
            </a:r>
            <a:r>
              <a:rPr lang="en-US" dirty="0" smtClean="0"/>
              <a:t>system.</a:t>
            </a:r>
            <a:endParaRPr lang="en-US" dirty="0"/>
          </a:p>
          <a:p>
            <a:pPr lvl="1"/>
            <a:r>
              <a:rPr lang="en-US" dirty="0" err="1"/>
              <a:t>Mininet</a:t>
            </a:r>
            <a:r>
              <a:rPr lang="en-US" dirty="0"/>
              <a:t> can </a:t>
            </a:r>
            <a:r>
              <a:rPr lang="en-US" dirty="0" smtClean="0"/>
              <a:t>only be </a:t>
            </a:r>
            <a:r>
              <a:rPr lang="en-US" dirty="0"/>
              <a:t>used to study the behavior of an </a:t>
            </a:r>
            <a:r>
              <a:rPr lang="en-US" dirty="0" smtClean="0"/>
              <a:t>OpenFlow controller </a:t>
            </a:r>
            <a:r>
              <a:rPr lang="en-US" dirty="0"/>
              <a:t>but cannot be used to study any </a:t>
            </a:r>
            <a:r>
              <a:rPr lang="en-US" dirty="0" err="1"/>
              <a:t>timerelated</a:t>
            </a:r>
            <a:r>
              <a:rPr lang="en-US" dirty="0"/>
              <a:t> network/application performance.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31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omparison </a:t>
            </a:r>
            <a:r>
              <a:rPr lang="en-US" dirty="0"/>
              <a:t>with related tools.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888" y="1142998"/>
            <a:ext cx="8536224" cy="553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2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Testbed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Operation system:</a:t>
            </a:r>
          </a:p>
          <a:p>
            <a:pPr lvl="2"/>
            <a:r>
              <a:rPr lang="en-US" dirty="0" smtClean="0"/>
              <a:t>Fedora </a:t>
            </a:r>
            <a:r>
              <a:rPr lang="en-US" dirty="0"/>
              <a:t>17 with Linux kernel v. 2.6.35. </a:t>
            </a:r>
            <a:endParaRPr lang="en-US" dirty="0" smtClean="0"/>
          </a:p>
          <a:p>
            <a:pPr lvl="2"/>
            <a:r>
              <a:rPr lang="en-US" dirty="0" smtClean="0"/>
              <a:t>The TCP version </a:t>
            </a:r>
            <a:r>
              <a:rPr lang="en-US" dirty="0"/>
              <a:t>used in this kernel version is TCP </a:t>
            </a:r>
            <a:r>
              <a:rPr lang="en-US" dirty="0" smtClean="0"/>
              <a:t>cubic.</a:t>
            </a:r>
          </a:p>
          <a:p>
            <a:pPr lvl="1"/>
            <a:r>
              <a:rPr lang="en-US" dirty="0" smtClean="0"/>
              <a:t>Hardware:</a:t>
            </a:r>
          </a:p>
          <a:p>
            <a:pPr lvl="2"/>
            <a:r>
              <a:rPr lang="en-US" dirty="0" smtClean="0"/>
              <a:t>Intel </a:t>
            </a:r>
            <a:r>
              <a:rPr lang="en-US" dirty="0"/>
              <a:t>Core i5 CPU at 2.67 GHz and </a:t>
            </a:r>
            <a:r>
              <a:rPr lang="en-US" dirty="0" smtClean="0"/>
              <a:t>4 </a:t>
            </a:r>
            <a:r>
              <a:rPr lang="en-US" dirty="0" err="1" smtClean="0"/>
              <a:t>Gbytes</a:t>
            </a:r>
            <a:r>
              <a:rPr lang="en-US" dirty="0" smtClean="0"/>
              <a:t> </a:t>
            </a:r>
            <a:r>
              <a:rPr lang="en-US" dirty="0"/>
              <a:t>of main memory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OpenFlow:</a:t>
            </a:r>
          </a:p>
          <a:p>
            <a:pPr lvl="2"/>
            <a:r>
              <a:rPr lang="en-US" dirty="0"/>
              <a:t>IP protocol version used in the simulation study is IPv4.</a:t>
            </a:r>
          </a:p>
          <a:p>
            <a:pPr lvl="2"/>
            <a:r>
              <a:rPr lang="en-US" dirty="0"/>
              <a:t>Controller receive all Link Layer Discovery </a:t>
            </a:r>
            <a:r>
              <a:rPr lang="en-US" dirty="0" smtClean="0"/>
              <a:t>Protocol (</a:t>
            </a:r>
            <a:r>
              <a:rPr lang="en-US" dirty="0"/>
              <a:t>LLDP</a:t>
            </a:r>
            <a:r>
              <a:rPr lang="en-US" dirty="0" smtClean="0"/>
              <a:t>) on the Network to know the whole topology.</a:t>
            </a:r>
          </a:p>
          <a:p>
            <a:pPr lvl="1"/>
            <a:r>
              <a:rPr lang="en-US" dirty="0" smtClean="0"/>
              <a:t>Parameter:</a:t>
            </a:r>
          </a:p>
          <a:p>
            <a:pPr lvl="2"/>
            <a:r>
              <a:rPr lang="en-US" dirty="0" smtClean="0"/>
              <a:t>Set </a:t>
            </a:r>
            <a:r>
              <a:rPr lang="en-US" dirty="0"/>
              <a:t>the bandwidth </a:t>
            </a:r>
            <a:r>
              <a:rPr lang="en-US" dirty="0" smtClean="0"/>
              <a:t>and delay </a:t>
            </a:r>
            <a:r>
              <a:rPr lang="en-US" dirty="0"/>
              <a:t>of all links in the network to 10 Mb/s </a:t>
            </a:r>
            <a:r>
              <a:rPr lang="en-US" dirty="0" smtClean="0"/>
              <a:t>and 1 </a:t>
            </a:r>
            <a:r>
              <a:rPr lang="en-US" dirty="0" err="1" smtClean="0"/>
              <a:t>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6AA2B-70A0-4CCB-8D1D-9CEE9D790C2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88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649</Words>
  <Application>Microsoft Office PowerPoint</Application>
  <PresentationFormat>寬螢幕</PresentationFormat>
  <Paragraphs>90</Paragraphs>
  <Slides>13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Estinet open flow network simulator and emulator.</vt:lpstr>
      <vt:lpstr>Outline</vt:lpstr>
      <vt:lpstr>The approaches of evaluation</vt:lpstr>
      <vt:lpstr>The TCP/IP simulator with kernel re-entering</vt:lpstr>
      <vt:lpstr>OpenFlow</vt:lpstr>
      <vt:lpstr>EstiNet</vt:lpstr>
      <vt:lpstr>Capability comparison with related tools.</vt:lpstr>
      <vt:lpstr>Comparison with related tools.</vt:lpstr>
      <vt:lpstr>Evaluation</vt:lpstr>
      <vt:lpstr>Evaluation (cont’d)</vt:lpstr>
      <vt:lpstr>Evaluation (cont’d)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Estinet open flow network simulator and emulator.</dc:title>
  <dc:creator>lucifer</dc:creator>
  <cp:lastModifiedBy>Hsiang-Ting Fang</cp:lastModifiedBy>
  <cp:revision>15</cp:revision>
  <dcterms:created xsi:type="dcterms:W3CDTF">2014-08-05T22:36:25Z</dcterms:created>
  <dcterms:modified xsi:type="dcterms:W3CDTF">2014-08-06T03:06:41Z</dcterms:modified>
</cp:coreProperties>
</file>