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59" r:id="rId4"/>
    <p:sldId id="265" r:id="rId5"/>
    <p:sldId id="261" r:id="rId6"/>
    <p:sldId id="266" r:id="rId7"/>
    <p:sldId id="267" r:id="rId8"/>
    <p:sldId id="268" r:id="rId9"/>
    <p:sldId id="262" r:id="rId10"/>
    <p:sldId id="263" r:id="rId11"/>
    <p:sldId id="264" r:id="rId12"/>
    <p:sldId id="257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7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778C2-C863-4395-A702-3570DE4EDB58}" type="datetimeFigureOut">
              <a:rPr lang="zh-TW" altLang="en-US" smtClean="0"/>
              <a:t>2014/9/1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0A6A9-0182-44FF-AE1A-365439704E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567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AF9D-2727-4A5F-868A-C078A6C8B0AF}" type="datetime1">
              <a:rPr lang="zh-TW" altLang="en-US" smtClean="0"/>
              <a:t>2014/9/1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5526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B874-9780-4E1E-AE64-08AFE3675A7D}" type="datetime1">
              <a:rPr lang="zh-TW" altLang="en-US" smtClean="0"/>
              <a:t>2014/9/1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0837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369A5-F985-42AC-91A3-12E315CCFD20}" type="datetime1">
              <a:rPr lang="zh-TW" altLang="en-US" smtClean="0"/>
              <a:t>2014/9/1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7072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2E70-6954-4014-8120-911FEE6ED836}" type="datetime1">
              <a:rPr lang="zh-TW" altLang="en-US" smtClean="0"/>
              <a:t>2014/9/1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999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7F06-135F-4B8F-9D54-FEEFC0EAED42}" type="datetime1">
              <a:rPr lang="zh-TW" altLang="en-US" smtClean="0"/>
              <a:t>2014/9/1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997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43C2-7F22-4A04-9897-E1C5E73231C6}" type="datetime1">
              <a:rPr lang="zh-TW" altLang="en-US" smtClean="0"/>
              <a:t>2014/9/1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3948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426A-1855-4321-9DC4-9131DE6AAAAA}" type="datetime1">
              <a:rPr lang="zh-TW" altLang="en-US" smtClean="0"/>
              <a:t>2014/9/1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1670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CD4B-6CA9-4672-90B3-C599B1A2DF4C}" type="datetime1">
              <a:rPr lang="zh-TW" altLang="en-US" smtClean="0"/>
              <a:t>2014/9/1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187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4A2D-BEA1-4ADB-856B-AD434695065E}" type="datetime1">
              <a:rPr lang="zh-TW" altLang="en-US" smtClean="0"/>
              <a:t>2014/9/1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917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173A-791F-47B3-9569-D43EA1B5A910}" type="datetime1">
              <a:rPr lang="zh-TW" altLang="en-US" smtClean="0"/>
              <a:t>2014/9/1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946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49B70-D044-4A35-A82E-95A217714266}" type="datetime1">
              <a:rPr lang="zh-TW" altLang="en-US" smtClean="0"/>
              <a:t>2014/9/1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038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44159-B0B2-4114-89A9-94CF84321926}" type="datetime1">
              <a:rPr lang="zh-TW" altLang="en-US" smtClean="0"/>
              <a:t>2014/9/1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35DBA-EDB4-477F-A123-5A1FB5B3F0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302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ayinthelifeof.nl/2010/06/02/deflating-the-universe/" TargetMode="External"/><Relationship Id="rId2" Type="http://schemas.openxmlformats.org/officeDocument/2006/relationships/hyperlink" Target="http://www.zlib.net/feldsp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ools.ietf.org/html/rfc195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DEFLATE Algorithm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Kent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618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distance codes</a:t>
            </a:r>
            <a:endParaRPr lang="zh-TW" altLang="en-US" dirty="0"/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95078"/>
            <a:ext cx="8229600" cy="3936206"/>
          </a:xfr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15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Compression with fixed </a:t>
            </a:r>
            <a:r>
              <a:rPr lang="en-US" altLang="zh-TW" dirty="0" smtClean="0"/>
              <a:t>Huffman codes</a:t>
            </a:r>
            <a:endParaRPr lang="zh-TW" altLang="en-US" dirty="0"/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51" y="1857889"/>
            <a:ext cx="8211697" cy="4010585"/>
          </a:xfr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958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http://www.zlib.net/feldspar.html</a:t>
            </a:r>
            <a:endParaRPr lang="en-US" altLang="zh-TW" dirty="0" smtClean="0"/>
          </a:p>
          <a:p>
            <a:r>
              <a:rPr lang="en-US" altLang="zh-TW" dirty="0" smtClean="0">
                <a:hlinkClick r:id="rId3"/>
              </a:rPr>
              <a:t>https://www.adayinthelifeof.nl/2010/06/02/deflating-the-universe/</a:t>
            </a:r>
            <a:endParaRPr lang="en-US" altLang="zh-TW" dirty="0" smtClean="0"/>
          </a:p>
          <a:p>
            <a:r>
              <a:rPr lang="en-US" altLang="zh-TW" dirty="0" smtClean="0">
                <a:hlinkClick r:id="rId4"/>
              </a:rPr>
              <a:t>http://tools.ietf.org/html/rfc1951</a:t>
            </a:r>
            <a:endParaRPr lang="en-US" altLang="zh-TW" dirty="0" smtClean="0"/>
          </a:p>
          <a:p>
            <a:r>
              <a:rPr lang="en-US" altLang="zh-TW" dirty="0"/>
              <a:t>Accelerating </a:t>
            </a:r>
            <a:r>
              <a:rPr lang="en-US" altLang="zh-TW" dirty="0" err="1"/>
              <a:t>Multipattern</a:t>
            </a:r>
            <a:r>
              <a:rPr lang="en-US" altLang="zh-TW" dirty="0"/>
              <a:t> </a:t>
            </a:r>
            <a:r>
              <a:rPr lang="en-US" altLang="zh-TW" dirty="0" smtClean="0"/>
              <a:t>Matching on Compressed </a:t>
            </a:r>
            <a:r>
              <a:rPr lang="en-US" altLang="zh-TW" dirty="0"/>
              <a:t>HTTP Traffic </a:t>
            </a:r>
            <a:r>
              <a:rPr lang="en-US" altLang="zh-TW" dirty="0" smtClean="0"/>
              <a:t>                               </a:t>
            </a:r>
            <a:r>
              <a:rPr lang="en-US" altLang="zh-TW" sz="1800" b="1" dirty="0" smtClean="0"/>
              <a:t>Authors </a:t>
            </a:r>
            <a:r>
              <a:rPr lang="en-US" altLang="zh-TW" sz="1800" b="1" dirty="0"/>
              <a:t>: </a:t>
            </a:r>
            <a:r>
              <a:rPr lang="en-US" altLang="zh-TW" sz="1800" dirty="0" err="1"/>
              <a:t>Bremler</a:t>
            </a:r>
            <a:r>
              <a:rPr lang="en-US" altLang="zh-TW" sz="1800" dirty="0"/>
              <a:t>-Barr, A. </a:t>
            </a:r>
            <a:r>
              <a:rPr lang="en-US" altLang="zh-TW" sz="1800" dirty="0" err="1" smtClean="0"/>
              <a:t>Interdiscipl</a:t>
            </a:r>
            <a:r>
              <a:rPr lang="en-US" altLang="zh-TW" sz="1800" dirty="0"/>
              <a:t>. Center, </a:t>
            </a:r>
            <a:r>
              <a:rPr lang="en-US" altLang="zh-TW" sz="1800" dirty="0" err="1"/>
              <a:t>Efi</a:t>
            </a:r>
            <a:r>
              <a:rPr lang="en-US" altLang="zh-TW" sz="1800" dirty="0"/>
              <a:t> </a:t>
            </a:r>
            <a:r>
              <a:rPr lang="en-US" altLang="zh-TW" sz="1800" dirty="0" err="1"/>
              <a:t>Arazi</a:t>
            </a:r>
            <a:r>
              <a:rPr lang="en-US" altLang="zh-TW" sz="1800" dirty="0"/>
              <a:t> Sch. of </a:t>
            </a:r>
            <a:r>
              <a:rPr lang="en-US" altLang="zh-TW" sz="1800" dirty="0" err="1"/>
              <a:t>Comput</a:t>
            </a:r>
            <a:r>
              <a:rPr lang="en-US" altLang="zh-TW" sz="1800" dirty="0"/>
              <a:t>. Sci., </a:t>
            </a:r>
            <a:r>
              <a:rPr lang="en-US" altLang="zh-TW" sz="1800" dirty="0" err="1"/>
              <a:t>Herzlia</a:t>
            </a:r>
            <a:r>
              <a:rPr lang="en-US" altLang="zh-TW" sz="1800" dirty="0"/>
              <a:t>, Israel </a:t>
            </a:r>
            <a:r>
              <a:rPr lang="en-US" altLang="zh-TW" sz="1800" dirty="0" err="1" smtClean="0"/>
              <a:t>Koral</a:t>
            </a:r>
            <a:r>
              <a:rPr lang="en-US" altLang="zh-TW" sz="1800" dirty="0"/>
              <a:t>, Y.                        </a:t>
            </a:r>
            <a:r>
              <a:rPr lang="en-US" altLang="zh-TW" sz="1800" dirty="0" smtClean="0"/>
              <a:t>                                                                              </a:t>
            </a:r>
            <a:r>
              <a:rPr lang="en-US" altLang="zh-TW" sz="1800" b="1" dirty="0" smtClean="0"/>
              <a:t>Publication : </a:t>
            </a:r>
            <a:r>
              <a:rPr lang="en-US" altLang="zh-TW" sz="1800" dirty="0" smtClean="0"/>
              <a:t>IEEE/ACM </a:t>
            </a:r>
            <a:r>
              <a:rPr lang="en-US" altLang="zh-TW" sz="1800" dirty="0"/>
              <a:t>TRANSACTIONS ON NETWORKING, VOL. 20, NO. 3, JUNE </a:t>
            </a:r>
            <a:r>
              <a:rPr lang="en-US" altLang="zh-TW" sz="1800" dirty="0" smtClean="0"/>
              <a:t>2012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658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DEFLATE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DEFLATE uses </a:t>
            </a:r>
            <a:r>
              <a:rPr lang="en-US" altLang="zh-TW" dirty="0"/>
              <a:t>a combination of the </a:t>
            </a:r>
            <a:r>
              <a:rPr lang="en-US" altLang="zh-TW" dirty="0" smtClean="0"/>
              <a:t>            </a:t>
            </a:r>
            <a:r>
              <a:rPr lang="en-US" altLang="zh-TW" dirty="0" smtClean="0">
                <a:solidFill>
                  <a:srgbClr val="FF0000"/>
                </a:solidFill>
              </a:rPr>
              <a:t>LZ77 algorithm</a:t>
            </a:r>
            <a:r>
              <a:rPr lang="en-US" altLang="zh-TW" dirty="0" smtClean="0"/>
              <a:t> and </a:t>
            </a:r>
            <a:r>
              <a:rPr lang="en-US" altLang="zh-TW" dirty="0">
                <a:solidFill>
                  <a:srgbClr val="FF0000"/>
                </a:solidFill>
              </a:rPr>
              <a:t>Huffman coding</a:t>
            </a:r>
            <a:r>
              <a:rPr lang="en-US" altLang="zh-TW" dirty="0"/>
              <a:t>. 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609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LZ77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LZ77 </a:t>
            </a:r>
            <a:r>
              <a:rPr lang="en-US" altLang="zh-TW" dirty="0" smtClean="0"/>
              <a:t>algorithm </a:t>
            </a:r>
            <a:r>
              <a:rPr lang="en-US" altLang="zh-TW" dirty="0"/>
              <a:t>compresses </a:t>
            </a:r>
            <a:r>
              <a:rPr lang="en-US" altLang="zh-TW" dirty="0" smtClean="0"/>
              <a:t>data that </a:t>
            </a:r>
            <a:r>
              <a:rPr lang="en-US" altLang="zh-TW" dirty="0"/>
              <a:t>has already appeared in the </a:t>
            </a:r>
            <a:r>
              <a:rPr lang="en-US" altLang="zh-TW" dirty="0" smtClean="0"/>
              <a:t>past                             </a:t>
            </a:r>
            <a:r>
              <a:rPr lang="en-US" altLang="zh-TW" dirty="0" smtClean="0">
                <a:solidFill>
                  <a:srgbClr val="FF0000"/>
                </a:solidFill>
              </a:rPr>
              <a:t>(a sliding </a:t>
            </a:r>
            <a:r>
              <a:rPr lang="en-US" altLang="zh-TW" dirty="0">
                <a:solidFill>
                  <a:srgbClr val="FF0000"/>
                </a:solidFill>
              </a:rPr>
              <a:t>window of the last 32 kB of </a:t>
            </a:r>
            <a:r>
              <a:rPr lang="en-US" altLang="zh-TW" dirty="0" smtClean="0">
                <a:solidFill>
                  <a:srgbClr val="FF0000"/>
                </a:solidFill>
              </a:rPr>
              <a:t>data)</a:t>
            </a:r>
            <a:r>
              <a:rPr lang="en-US" altLang="zh-TW" dirty="0" smtClean="0"/>
              <a:t>     by encoding </a:t>
            </a:r>
            <a:r>
              <a:rPr lang="en-US" altLang="zh-TW" dirty="0"/>
              <a:t>it </a:t>
            </a:r>
            <a:r>
              <a:rPr lang="en-US" altLang="zh-TW" dirty="0" smtClean="0"/>
              <a:t>with                                                </a:t>
            </a:r>
            <a:r>
              <a:rPr lang="en-US" altLang="zh-TW" dirty="0" smtClean="0">
                <a:solidFill>
                  <a:srgbClr val="FF0000"/>
                </a:solidFill>
              </a:rPr>
              <a:t>a </a:t>
            </a:r>
            <a:r>
              <a:rPr lang="en-US" altLang="zh-TW" dirty="0">
                <a:solidFill>
                  <a:srgbClr val="FF0000"/>
                </a:solidFill>
              </a:rPr>
              <a:t>pair (</a:t>
            </a:r>
            <a:r>
              <a:rPr lang="en-US" altLang="zh-TW" dirty="0" smtClean="0">
                <a:solidFill>
                  <a:srgbClr val="FF0000"/>
                </a:solidFill>
              </a:rPr>
              <a:t>distance, length)</a:t>
            </a:r>
            <a:r>
              <a:rPr lang="en-US" altLang="zh-TW" dirty="0" smtClean="0"/>
              <a:t>, where              distance is a </a:t>
            </a:r>
            <a:r>
              <a:rPr lang="en-US" altLang="zh-TW" dirty="0"/>
              <a:t>number in [1</a:t>
            </a:r>
            <a:r>
              <a:rPr lang="en-US" altLang="zh-TW"/>
              <a:t>, </a:t>
            </a:r>
            <a:r>
              <a:rPr lang="en-US" altLang="zh-TW" smtClean="0"/>
              <a:t>32768]            </a:t>
            </a:r>
            <a:r>
              <a:rPr lang="en-US" altLang="zh-TW" dirty="0" smtClean="0"/>
              <a:t>length </a:t>
            </a:r>
            <a:r>
              <a:rPr lang="en-US" altLang="zh-TW" dirty="0"/>
              <a:t>is a number in [3, 258</a:t>
            </a:r>
            <a:r>
              <a:rPr lang="en-US" altLang="zh-TW" dirty="0" smtClean="0"/>
              <a:t>]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606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abcdefabcd</a:t>
            </a:r>
            <a:r>
              <a:rPr lang="en-US" altLang="zh-TW" dirty="0" smtClean="0"/>
              <a:t>                                                </a:t>
            </a:r>
            <a:r>
              <a:rPr lang="en-US" altLang="zh-TW" dirty="0" err="1" smtClean="0"/>
              <a:t>abcdef</a:t>
            </a:r>
            <a:r>
              <a:rPr lang="en-US" altLang="zh-TW" dirty="0" smtClean="0">
                <a:solidFill>
                  <a:srgbClr val="FF0000"/>
                </a:solidFill>
              </a:rPr>
              <a:t>(6, 4)</a:t>
            </a:r>
            <a:endParaRPr lang="en-US" altLang="zh-TW" dirty="0" smtClean="0"/>
          </a:p>
          <a:p>
            <a:r>
              <a:rPr lang="en-US" altLang="zh-TW" dirty="0"/>
              <a:t>&lt;title&gt;Test&lt;/title&gt;                    &lt;title&gt;Test&lt;/</a:t>
            </a:r>
            <a:r>
              <a:rPr lang="en-US" altLang="zh-TW" dirty="0">
                <a:solidFill>
                  <a:srgbClr val="FF0000"/>
                </a:solidFill>
              </a:rPr>
              <a:t>[6;12]</a:t>
            </a:r>
            <a:endParaRPr lang="zh-TW" altLang="en-US" dirty="0">
              <a:solidFill>
                <a:srgbClr val="FF0000"/>
              </a:solidFill>
            </a:endParaRPr>
          </a:p>
          <a:p>
            <a:r>
              <a:rPr lang="sv-SE" altLang="zh-TW" dirty="0" smtClean="0"/>
              <a:t>Blah </a:t>
            </a:r>
            <a:r>
              <a:rPr lang="sv-SE" altLang="zh-TW" dirty="0"/>
              <a:t>blah blah blah blah</a:t>
            </a:r>
            <a:r>
              <a:rPr lang="sv-SE" altLang="zh-TW" dirty="0" smtClean="0"/>
              <a:t>!                                Blah </a:t>
            </a:r>
            <a:r>
              <a:rPr lang="sv-SE" altLang="zh-TW" dirty="0"/>
              <a:t>b</a:t>
            </a:r>
            <a:r>
              <a:rPr lang="sv-SE" altLang="zh-TW" dirty="0">
                <a:solidFill>
                  <a:srgbClr val="FF0000"/>
                </a:solidFill>
              </a:rPr>
              <a:t>[D=5, L=18</a:t>
            </a:r>
            <a:r>
              <a:rPr lang="sv-SE" altLang="zh-TW" dirty="0" smtClean="0">
                <a:solidFill>
                  <a:srgbClr val="FF0000"/>
                </a:solidFill>
              </a:rPr>
              <a:t>]</a:t>
            </a:r>
            <a:r>
              <a:rPr lang="sv-SE" altLang="zh-TW" dirty="0" smtClean="0"/>
              <a:t>!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921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Huffman Coding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The Huffman </a:t>
            </a:r>
            <a:r>
              <a:rPr lang="en-US" altLang="zh-TW" dirty="0" smtClean="0"/>
              <a:t>coding transforming </a:t>
            </a:r>
            <a:r>
              <a:rPr lang="en-US" altLang="zh-TW" dirty="0"/>
              <a:t>each 8-b character to a variable-size </a:t>
            </a:r>
            <a:r>
              <a:rPr lang="en-US" altLang="zh-TW" dirty="0" err="1" smtClean="0"/>
              <a:t>codeword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The </a:t>
            </a:r>
            <a:r>
              <a:rPr lang="en-US" altLang="zh-TW" dirty="0"/>
              <a:t>more frequent the character is, </a:t>
            </a:r>
            <a:r>
              <a:rPr lang="en-US" altLang="zh-TW" dirty="0" smtClean="0"/>
              <a:t>the shorter </a:t>
            </a:r>
            <a:r>
              <a:rPr lang="en-US" altLang="zh-TW" dirty="0"/>
              <a:t>its corresponding </a:t>
            </a:r>
            <a:r>
              <a:rPr lang="en-US" altLang="zh-TW" dirty="0" err="1" smtClean="0"/>
              <a:t>codeword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The </a:t>
            </a:r>
            <a:r>
              <a:rPr lang="en-US" altLang="zh-TW" dirty="0" err="1"/>
              <a:t>codewords</a:t>
            </a:r>
            <a:r>
              <a:rPr lang="en-US" altLang="zh-TW" dirty="0"/>
              <a:t> are </a:t>
            </a:r>
            <a:r>
              <a:rPr lang="en-US" altLang="zh-TW" dirty="0" smtClean="0"/>
              <a:t>coded such that               </a:t>
            </a:r>
            <a:r>
              <a:rPr lang="en-US" altLang="zh-TW" dirty="0" smtClean="0">
                <a:solidFill>
                  <a:srgbClr val="FF0000"/>
                </a:solidFill>
              </a:rPr>
              <a:t>No </a:t>
            </a:r>
            <a:r>
              <a:rPr lang="en-US" altLang="zh-TW" dirty="0" err="1" smtClean="0">
                <a:solidFill>
                  <a:srgbClr val="FF0000"/>
                </a:solidFill>
              </a:rPr>
              <a:t>codeword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is a prefix of </a:t>
            </a:r>
            <a:r>
              <a:rPr lang="en-US" altLang="zh-TW" dirty="0" smtClean="0">
                <a:solidFill>
                  <a:srgbClr val="FF0000"/>
                </a:solidFill>
              </a:rPr>
              <a:t>another</a:t>
            </a:r>
            <a:r>
              <a:rPr lang="en-US" altLang="zh-TW" dirty="0" smtClean="0"/>
              <a:t>, so </a:t>
            </a:r>
            <a:r>
              <a:rPr lang="en-US" altLang="zh-TW" dirty="0"/>
              <a:t>the end of </a:t>
            </a:r>
            <a:r>
              <a:rPr lang="en-US" altLang="zh-TW" dirty="0" smtClean="0"/>
              <a:t>each </a:t>
            </a:r>
            <a:r>
              <a:rPr lang="en-US" altLang="zh-TW" dirty="0" err="1" smtClean="0"/>
              <a:t>codeword</a:t>
            </a:r>
            <a:r>
              <a:rPr lang="en-US" altLang="zh-TW" dirty="0" smtClean="0"/>
              <a:t> </a:t>
            </a:r>
            <a:r>
              <a:rPr lang="en-US" altLang="zh-TW" dirty="0"/>
              <a:t>can be easily determined.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944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Examples</a:t>
            </a:r>
            <a:endParaRPr lang="zh-TW" altLang="en-US" dirty="0"/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46266543"/>
              </p:ext>
            </p:extLst>
          </p:nvPr>
        </p:nvGraphicFramePr>
        <p:xfrm>
          <a:off x="6732240" y="1643741"/>
          <a:ext cx="2242592" cy="44930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1296"/>
                <a:gridCol w="1121296"/>
              </a:tblGrid>
              <a:tr h="49923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Symbol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Weight</a:t>
                      </a:r>
                      <a:endParaRPr lang="zh-TW" altLang="en-US" sz="2400" dirty="0"/>
                    </a:p>
                  </a:txBody>
                  <a:tcPr/>
                </a:tc>
              </a:tr>
              <a:tr h="49923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E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/>
                </a:tc>
              </a:tr>
              <a:tr h="49923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x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/>
                </a:tc>
              </a:tr>
              <a:tr h="49923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a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8</a:t>
                      </a:r>
                      <a:endParaRPr lang="zh-TW" altLang="en-US" sz="2400" dirty="0"/>
                    </a:p>
                  </a:txBody>
                  <a:tcPr/>
                </a:tc>
              </a:tr>
              <a:tr h="49923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m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2</a:t>
                      </a:r>
                      <a:endParaRPr lang="zh-TW" altLang="en-US" sz="2400" dirty="0"/>
                    </a:p>
                  </a:txBody>
                  <a:tcPr/>
                </a:tc>
              </a:tr>
              <a:tr h="49923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p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2</a:t>
                      </a:r>
                      <a:endParaRPr lang="zh-TW" altLang="en-US" sz="2400" dirty="0"/>
                    </a:p>
                  </a:txBody>
                  <a:tcPr/>
                </a:tc>
              </a:tr>
              <a:tr h="49923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l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4</a:t>
                      </a:r>
                      <a:endParaRPr lang="zh-TW" altLang="en-US" sz="2400" dirty="0"/>
                    </a:p>
                  </a:txBody>
                  <a:tcPr/>
                </a:tc>
              </a:tr>
              <a:tr h="49923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e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16</a:t>
                      </a:r>
                      <a:endParaRPr lang="zh-TW" altLang="en-US" sz="2400" dirty="0"/>
                    </a:p>
                  </a:txBody>
                  <a:tcPr/>
                </a:tc>
              </a:tr>
              <a:tr h="49923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s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4</a:t>
                      </a:r>
                      <a:endParaRPr lang="zh-TW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530" y="6136838"/>
            <a:ext cx="720080" cy="72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E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1" name="橢圓 10"/>
          <p:cNvSpPr/>
          <p:nvPr/>
        </p:nvSpPr>
        <p:spPr>
          <a:xfrm>
            <a:off x="1440690" y="6136838"/>
            <a:ext cx="720080" cy="72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x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3600930" y="5173834"/>
            <a:ext cx="720080" cy="72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m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3" name="橢圓 12"/>
          <p:cNvSpPr/>
          <p:nvPr/>
        </p:nvSpPr>
        <p:spPr>
          <a:xfrm>
            <a:off x="5655717" y="4155799"/>
            <a:ext cx="720080" cy="72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s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4" name="橢圓 13"/>
          <p:cNvSpPr/>
          <p:nvPr/>
        </p:nvSpPr>
        <p:spPr>
          <a:xfrm>
            <a:off x="4321010" y="2285944"/>
            <a:ext cx="720080" cy="72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e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4935637" y="5173834"/>
            <a:ext cx="720080" cy="72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6" name="橢圓 15"/>
          <p:cNvSpPr/>
          <p:nvPr/>
        </p:nvSpPr>
        <p:spPr>
          <a:xfrm>
            <a:off x="2880850" y="4155799"/>
            <a:ext cx="720080" cy="72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a</a:t>
            </a:r>
            <a:endParaRPr lang="zh-TW" altLang="en-US" dirty="0"/>
          </a:p>
        </p:txBody>
      </p:sp>
      <p:sp>
        <p:nvSpPr>
          <p:cNvPr id="17" name="橢圓 16"/>
          <p:cNvSpPr/>
          <p:nvPr/>
        </p:nvSpPr>
        <p:spPr>
          <a:xfrm>
            <a:off x="2160770" y="5173834"/>
            <a:ext cx="720080" cy="72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l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4215557" y="4155799"/>
            <a:ext cx="720080" cy="72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4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3600930" y="1480648"/>
            <a:ext cx="720080" cy="72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38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0" name="橢圓 19"/>
          <p:cNvSpPr/>
          <p:nvPr/>
        </p:nvSpPr>
        <p:spPr>
          <a:xfrm>
            <a:off x="2160770" y="3199521"/>
            <a:ext cx="720080" cy="72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14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2880850" y="2285944"/>
            <a:ext cx="720080" cy="72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22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3" name="橢圓 22"/>
          <p:cNvSpPr/>
          <p:nvPr/>
        </p:nvSpPr>
        <p:spPr>
          <a:xfrm>
            <a:off x="4935637" y="3199521"/>
            <a:ext cx="720080" cy="72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8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720610" y="5173834"/>
            <a:ext cx="720080" cy="72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2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5" name="橢圓 24"/>
          <p:cNvSpPr/>
          <p:nvPr/>
        </p:nvSpPr>
        <p:spPr>
          <a:xfrm>
            <a:off x="1440690" y="4155799"/>
            <a:ext cx="720080" cy="72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6</a:t>
            </a:r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線接點 26"/>
          <p:cNvCxnSpPr>
            <a:stCxn id="24" idx="5"/>
            <a:endCxn id="11" idx="0"/>
          </p:cNvCxnSpPr>
          <p:nvPr/>
        </p:nvCxnSpPr>
        <p:spPr>
          <a:xfrm>
            <a:off x="1335237" y="5788392"/>
            <a:ext cx="465493" cy="348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>
            <a:stCxn id="24" idx="3"/>
            <a:endCxn id="10" idx="0"/>
          </p:cNvCxnSpPr>
          <p:nvPr/>
        </p:nvCxnSpPr>
        <p:spPr>
          <a:xfrm flipH="1">
            <a:off x="360570" y="5788392"/>
            <a:ext cx="465493" cy="348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/>
          <p:cNvCxnSpPr>
            <a:stCxn id="18" idx="5"/>
            <a:endCxn id="15" idx="0"/>
          </p:cNvCxnSpPr>
          <p:nvPr/>
        </p:nvCxnSpPr>
        <p:spPr>
          <a:xfrm>
            <a:off x="4830184" y="4770357"/>
            <a:ext cx="465493" cy="403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>
            <a:stCxn id="18" idx="3"/>
            <a:endCxn id="12" idx="0"/>
          </p:cNvCxnSpPr>
          <p:nvPr/>
        </p:nvCxnSpPr>
        <p:spPr>
          <a:xfrm flipH="1">
            <a:off x="3960970" y="4770357"/>
            <a:ext cx="360040" cy="403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>
            <a:stCxn id="25" idx="5"/>
            <a:endCxn id="17" idx="0"/>
          </p:cNvCxnSpPr>
          <p:nvPr/>
        </p:nvCxnSpPr>
        <p:spPr>
          <a:xfrm>
            <a:off x="2055317" y="4770357"/>
            <a:ext cx="465493" cy="403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>
            <a:stCxn id="25" idx="3"/>
            <a:endCxn id="24" idx="0"/>
          </p:cNvCxnSpPr>
          <p:nvPr/>
        </p:nvCxnSpPr>
        <p:spPr>
          <a:xfrm flipH="1">
            <a:off x="1080650" y="4770357"/>
            <a:ext cx="465493" cy="403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>
            <a:stCxn id="23" idx="5"/>
            <a:endCxn id="13" idx="0"/>
          </p:cNvCxnSpPr>
          <p:nvPr/>
        </p:nvCxnSpPr>
        <p:spPr>
          <a:xfrm>
            <a:off x="5550264" y="3814079"/>
            <a:ext cx="465493" cy="341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接點 57"/>
          <p:cNvCxnSpPr>
            <a:stCxn id="23" idx="3"/>
            <a:endCxn id="18" idx="0"/>
          </p:cNvCxnSpPr>
          <p:nvPr/>
        </p:nvCxnSpPr>
        <p:spPr>
          <a:xfrm flipH="1">
            <a:off x="4575597" y="3814079"/>
            <a:ext cx="465493" cy="341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接點 64"/>
          <p:cNvCxnSpPr>
            <a:stCxn id="20" idx="5"/>
            <a:endCxn id="16" idx="0"/>
          </p:cNvCxnSpPr>
          <p:nvPr/>
        </p:nvCxnSpPr>
        <p:spPr>
          <a:xfrm>
            <a:off x="2775397" y="3814079"/>
            <a:ext cx="465493" cy="341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接點 68"/>
          <p:cNvCxnSpPr>
            <a:stCxn id="20" idx="3"/>
            <a:endCxn id="25" idx="0"/>
          </p:cNvCxnSpPr>
          <p:nvPr/>
        </p:nvCxnSpPr>
        <p:spPr>
          <a:xfrm flipH="1">
            <a:off x="1800730" y="3814079"/>
            <a:ext cx="465493" cy="341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接點 72"/>
          <p:cNvCxnSpPr>
            <a:stCxn id="21" idx="5"/>
            <a:endCxn id="23" idx="0"/>
          </p:cNvCxnSpPr>
          <p:nvPr/>
        </p:nvCxnSpPr>
        <p:spPr>
          <a:xfrm>
            <a:off x="3495477" y="2900502"/>
            <a:ext cx="1800200" cy="2990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接點 76"/>
          <p:cNvCxnSpPr>
            <a:stCxn id="20" idx="0"/>
            <a:endCxn id="21" idx="3"/>
          </p:cNvCxnSpPr>
          <p:nvPr/>
        </p:nvCxnSpPr>
        <p:spPr>
          <a:xfrm flipV="1">
            <a:off x="2520810" y="2900502"/>
            <a:ext cx="465493" cy="2990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接點 82"/>
          <p:cNvCxnSpPr>
            <a:stCxn id="19" idx="5"/>
            <a:endCxn id="14" idx="0"/>
          </p:cNvCxnSpPr>
          <p:nvPr/>
        </p:nvCxnSpPr>
        <p:spPr>
          <a:xfrm>
            <a:off x="4215557" y="2095206"/>
            <a:ext cx="465493" cy="190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接點 87"/>
          <p:cNvCxnSpPr>
            <a:stCxn id="21" idx="0"/>
            <a:endCxn id="19" idx="3"/>
          </p:cNvCxnSpPr>
          <p:nvPr/>
        </p:nvCxnSpPr>
        <p:spPr>
          <a:xfrm flipV="1">
            <a:off x="3240890" y="2095206"/>
            <a:ext cx="465493" cy="190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文字方塊 176"/>
          <p:cNvSpPr txBox="1"/>
          <p:nvPr/>
        </p:nvSpPr>
        <p:spPr>
          <a:xfrm>
            <a:off x="1615082" y="55932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78" name="文字方塊 177"/>
          <p:cNvSpPr txBox="1"/>
          <p:nvPr/>
        </p:nvSpPr>
        <p:spPr>
          <a:xfrm>
            <a:off x="2266223" y="46027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79" name="文字方塊 178"/>
          <p:cNvSpPr txBox="1"/>
          <p:nvPr/>
        </p:nvSpPr>
        <p:spPr>
          <a:xfrm>
            <a:off x="2986303" y="36294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80" name="文字方塊 179"/>
          <p:cNvSpPr txBox="1"/>
          <p:nvPr/>
        </p:nvSpPr>
        <p:spPr>
          <a:xfrm>
            <a:off x="5041090" y="46027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81" name="文字方塊 180"/>
          <p:cNvSpPr txBox="1"/>
          <p:nvPr/>
        </p:nvSpPr>
        <p:spPr>
          <a:xfrm>
            <a:off x="5783010" y="36303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82" name="文字方塊 181"/>
          <p:cNvSpPr txBox="1"/>
          <p:nvPr/>
        </p:nvSpPr>
        <p:spPr>
          <a:xfrm>
            <a:off x="3850873" y="26977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83" name="文字方塊 182"/>
          <p:cNvSpPr txBox="1"/>
          <p:nvPr/>
        </p:nvSpPr>
        <p:spPr>
          <a:xfrm>
            <a:off x="4482788" y="18083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84" name="文字方塊 183"/>
          <p:cNvSpPr txBox="1"/>
          <p:nvPr/>
        </p:nvSpPr>
        <p:spPr>
          <a:xfrm>
            <a:off x="3839304" y="46027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185" name="文字方塊 184"/>
          <p:cNvSpPr txBox="1"/>
          <p:nvPr/>
        </p:nvSpPr>
        <p:spPr>
          <a:xfrm>
            <a:off x="4489540" y="36303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186" name="文字方塊 185"/>
          <p:cNvSpPr txBox="1"/>
          <p:nvPr/>
        </p:nvSpPr>
        <p:spPr>
          <a:xfrm>
            <a:off x="296623" y="55932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187" name="文字方塊 186"/>
          <p:cNvSpPr txBox="1"/>
          <p:nvPr/>
        </p:nvSpPr>
        <p:spPr>
          <a:xfrm>
            <a:off x="1077171" y="46027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188" name="文字方塊 187"/>
          <p:cNvSpPr txBox="1"/>
          <p:nvPr/>
        </p:nvSpPr>
        <p:spPr>
          <a:xfrm>
            <a:off x="1731790" y="36294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189" name="文字方塊 188"/>
          <p:cNvSpPr txBox="1"/>
          <p:nvPr/>
        </p:nvSpPr>
        <p:spPr>
          <a:xfrm>
            <a:off x="2448005" y="26977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190" name="文字方塊 189"/>
          <p:cNvSpPr txBox="1"/>
          <p:nvPr/>
        </p:nvSpPr>
        <p:spPr>
          <a:xfrm>
            <a:off x="3171950" y="18083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p:cxnSp>
        <p:nvCxnSpPr>
          <p:cNvPr id="3" name="直線接點 2"/>
          <p:cNvCxnSpPr/>
          <p:nvPr/>
        </p:nvCxnSpPr>
        <p:spPr>
          <a:xfrm>
            <a:off x="7020272" y="2348880"/>
            <a:ext cx="165618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/>
          <p:cNvCxnSpPr/>
          <p:nvPr/>
        </p:nvCxnSpPr>
        <p:spPr>
          <a:xfrm>
            <a:off x="7020000" y="2882388"/>
            <a:ext cx="165618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/>
          <p:cNvCxnSpPr/>
          <p:nvPr/>
        </p:nvCxnSpPr>
        <p:spPr>
          <a:xfrm>
            <a:off x="7020272" y="3429000"/>
            <a:ext cx="165618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/>
          <p:nvPr/>
        </p:nvCxnSpPr>
        <p:spPr>
          <a:xfrm>
            <a:off x="7020272" y="3919521"/>
            <a:ext cx="165618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/>
          <p:cNvCxnSpPr/>
          <p:nvPr/>
        </p:nvCxnSpPr>
        <p:spPr>
          <a:xfrm>
            <a:off x="7020272" y="4365104"/>
            <a:ext cx="165618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/>
          <p:cNvCxnSpPr/>
          <p:nvPr/>
        </p:nvCxnSpPr>
        <p:spPr>
          <a:xfrm>
            <a:off x="7020272" y="4892229"/>
            <a:ext cx="165618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接點 55"/>
          <p:cNvCxnSpPr/>
          <p:nvPr/>
        </p:nvCxnSpPr>
        <p:spPr>
          <a:xfrm>
            <a:off x="7020272" y="5373216"/>
            <a:ext cx="165618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接點 56"/>
          <p:cNvCxnSpPr/>
          <p:nvPr/>
        </p:nvCxnSpPr>
        <p:spPr>
          <a:xfrm>
            <a:off x="7020272" y="5893834"/>
            <a:ext cx="165618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14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177" grpId="0"/>
      <p:bldP spid="178" grpId="0"/>
      <p:bldP spid="179" grpId="0"/>
      <p:bldP spid="180" grpId="0"/>
      <p:bldP spid="181" grpId="0"/>
      <p:bldP spid="182" grpId="0"/>
      <p:bldP spid="183" grpId="0"/>
      <p:bldP spid="184" grpId="0"/>
      <p:bldP spid="185" grpId="0"/>
      <p:bldP spid="186" grpId="0"/>
      <p:bldP spid="187" grpId="0"/>
      <p:bldP spid="188" grpId="0"/>
      <p:bldP spid="189" grpId="0"/>
      <p:bldP spid="1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66228215"/>
              </p:ext>
            </p:extLst>
          </p:nvPr>
        </p:nvGraphicFramePr>
        <p:xfrm>
          <a:off x="5724128" y="1700808"/>
          <a:ext cx="3250704" cy="46371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352"/>
                <a:gridCol w="1625352"/>
              </a:tblGrid>
              <a:tr h="51523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Symbol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 smtClean="0"/>
                        <a:t>Codeword</a:t>
                      </a:r>
                      <a:endParaRPr lang="zh-TW" altLang="en-US" sz="2400" dirty="0"/>
                    </a:p>
                  </a:txBody>
                  <a:tcPr/>
                </a:tc>
              </a:tr>
              <a:tr h="51523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E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00000</a:t>
                      </a:r>
                      <a:endParaRPr lang="zh-TW" altLang="en-US" sz="2400" dirty="0"/>
                    </a:p>
                  </a:txBody>
                  <a:tcPr/>
                </a:tc>
              </a:tr>
              <a:tr h="51523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x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00001</a:t>
                      </a:r>
                      <a:endParaRPr lang="zh-TW" altLang="en-US" sz="2400" dirty="0"/>
                    </a:p>
                  </a:txBody>
                  <a:tcPr/>
                </a:tc>
              </a:tr>
              <a:tr h="51523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a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001</a:t>
                      </a:r>
                      <a:endParaRPr lang="zh-TW" altLang="en-US" sz="2400" dirty="0"/>
                    </a:p>
                  </a:txBody>
                  <a:tcPr/>
                </a:tc>
              </a:tr>
              <a:tr h="51523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m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0100</a:t>
                      </a:r>
                      <a:endParaRPr lang="zh-TW" altLang="en-US" sz="2400" dirty="0"/>
                    </a:p>
                  </a:txBody>
                  <a:tcPr/>
                </a:tc>
              </a:tr>
              <a:tr h="51523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p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0101</a:t>
                      </a:r>
                      <a:endParaRPr lang="zh-TW" altLang="en-US" sz="2400" dirty="0"/>
                    </a:p>
                  </a:txBody>
                  <a:tcPr/>
                </a:tc>
              </a:tr>
              <a:tr h="51523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l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0001</a:t>
                      </a:r>
                      <a:endParaRPr lang="zh-TW" altLang="en-US" sz="2400" dirty="0"/>
                    </a:p>
                  </a:txBody>
                  <a:tcPr/>
                </a:tc>
              </a:tr>
              <a:tr h="51523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e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/>
                </a:tc>
              </a:tr>
              <a:tr h="51523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s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011</a:t>
                      </a:r>
                      <a:endParaRPr lang="zh-TW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849"/>
            <a:ext cx="5685114" cy="4797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96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zh-TW" dirty="0" smtClean="0"/>
              <a:t>0010101010100011</a:t>
            </a:r>
          </a:p>
          <a:p>
            <a:r>
              <a:rPr lang="en-US" altLang="zh-TW" smtClean="0"/>
              <a:t>0110010100010100011</a:t>
            </a:r>
            <a:endParaRPr lang="en-US" altLang="zh-TW" dirty="0" smtClean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296" y="1600200"/>
            <a:ext cx="309640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141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length </a:t>
            </a:r>
            <a:r>
              <a:rPr lang="en-US" altLang="zh-TW" dirty="0" smtClean="0"/>
              <a:t>codes</a:t>
            </a:r>
            <a:endParaRPr lang="zh-TW" altLang="en-US" dirty="0"/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7670"/>
            <a:ext cx="8229600" cy="3811022"/>
          </a:xfr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35DBA-EDB4-477F-A123-5A1FB5B3F0C6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612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304</Words>
  <Application>Microsoft Office PowerPoint</Application>
  <PresentationFormat>如螢幕大小 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DEFLATE Algorithm</vt:lpstr>
      <vt:lpstr>DEFLATE Algorithm</vt:lpstr>
      <vt:lpstr>LZ77 Algorithm</vt:lpstr>
      <vt:lpstr>Examples</vt:lpstr>
      <vt:lpstr>Huffman Coding</vt:lpstr>
      <vt:lpstr>Examples</vt:lpstr>
      <vt:lpstr>PowerPoint 簡報</vt:lpstr>
      <vt:lpstr>PowerPoint 簡報</vt:lpstr>
      <vt:lpstr>length codes</vt:lpstr>
      <vt:lpstr>distance codes</vt:lpstr>
      <vt:lpstr>Compression with fixed Huffman codes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DEFLATE Algorithm</dc:title>
  <dc:creator>user</dc:creator>
  <cp:lastModifiedBy>user</cp:lastModifiedBy>
  <cp:revision>25</cp:revision>
  <dcterms:created xsi:type="dcterms:W3CDTF">2014-08-26T16:39:53Z</dcterms:created>
  <dcterms:modified xsi:type="dcterms:W3CDTF">2014-09-01T13:23:37Z</dcterms:modified>
</cp:coreProperties>
</file>