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0" r:id="rId5"/>
    <p:sldId id="262" r:id="rId6"/>
    <p:sldId id="271" r:id="rId7"/>
    <p:sldId id="264" r:id="rId8"/>
    <p:sldId id="261" r:id="rId9"/>
    <p:sldId id="275" r:id="rId10"/>
    <p:sldId id="276" r:id="rId11"/>
    <p:sldId id="277" r:id="rId12"/>
    <p:sldId id="284" r:id="rId13"/>
    <p:sldId id="285" r:id="rId14"/>
    <p:sldId id="286" r:id="rId15"/>
    <p:sldId id="287" r:id="rId16"/>
    <p:sldId id="272" r:id="rId17"/>
    <p:sldId id="263" r:id="rId18"/>
    <p:sldId id="269" r:id="rId19"/>
    <p:sldId id="273" r:id="rId20"/>
    <p:sldId id="265" r:id="rId21"/>
    <p:sldId id="274" r:id="rId22"/>
    <p:sldId id="267" r:id="rId23"/>
    <p:sldId id="268" r:id="rId24"/>
    <p:sldId id="270" r:id="rId25"/>
    <p:sldId id="266" r:id="rId2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A04020-F661-4D3E-B52A-D3266C4252BC}" type="datetimeFigureOut">
              <a:rPr lang="zh-TW" altLang="en-US" smtClean="0"/>
              <a:t>2014/9/30</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FEA0C3-E1A5-4B85-AF5C-73ADCC0E8C7C}" type="slidenum">
              <a:rPr lang="zh-TW" altLang="en-US" smtClean="0"/>
              <a:t>‹#›</a:t>
            </a:fld>
            <a:endParaRPr lang="zh-TW" altLang="en-US"/>
          </a:p>
        </p:txBody>
      </p:sp>
    </p:spTree>
    <p:extLst>
      <p:ext uri="{BB962C8B-B14F-4D97-AF65-F5344CB8AC3E}">
        <p14:creationId xmlns:p14="http://schemas.microsoft.com/office/powerpoint/2010/main" val="2073862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FCFEA0C3-E1A5-4B85-AF5C-73ADCC0E8C7C}" type="slidenum">
              <a:rPr lang="zh-TW" altLang="en-US" smtClean="0"/>
              <a:t>4</a:t>
            </a:fld>
            <a:endParaRPr lang="zh-TW" altLang="en-US"/>
          </a:p>
        </p:txBody>
      </p:sp>
    </p:spTree>
    <p:extLst>
      <p:ext uri="{BB962C8B-B14F-4D97-AF65-F5344CB8AC3E}">
        <p14:creationId xmlns:p14="http://schemas.microsoft.com/office/powerpoint/2010/main" val="2347440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0505B42-3CD3-4C3D-8902-CB102BA591E0}" type="datetime1">
              <a:rPr lang="zh-TW" altLang="en-US" smtClean="0"/>
              <a:t>2014/9/30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2190944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A59122-DA1D-4B2E-9FB4-C1739AB7BE16}" type="datetime1">
              <a:rPr lang="zh-TW" altLang="en-US" smtClean="0"/>
              <a:t>2014/9/30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3253351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07DA9BA-7B35-4EE0-A3A5-D9285B8B165A}" type="datetime1">
              <a:rPr lang="zh-TW" altLang="en-US" smtClean="0"/>
              <a:t>2014/9/30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2727246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E0567B3-FBBB-4A44-A5C2-D7D7CF9738C5}" type="datetime1">
              <a:rPr lang="zh-TW" altLang="en-US" smtClean="0"/>
              <a:t>2014/9/30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286780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F29B37C-CFC8-49F5-A7C8-1DA86D9E7167}" type="datetime1">
              <a:rPr lang="zh-TW" altLang="en-US" smtClean="0"/>
              <a:t>2014/9/30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2620197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2E37AA19-8C63-4F9F-9831-317E9ACEB192}" type="datetime1">
              <a:rPr lang="zh-TW" altLang="en-US" smtClean="0"/>
              <a:t>2014/9/30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348690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ADA2218A-A1DE-42E3-A6AA-E0C25FBC13C3}" type="datetime1">
              <a:rPr lang="zh-TW" altLang="en-US" smtClean="0"/>
              <a:t>2014/9/30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477324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B3DBB34-9E84-46F5-B618-B5A06B0708F4}" type="datetime1">
              <a:rPr lang="zh-TW" altLang="en-US" smtClean="0"/>
              <a:t>2014/9/30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2307342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01A1A94-CAC2-4431-94E8-DD8942ED2429}" type="datetime1">
              <a:rPr lang="zh-TW" altLang="en-US" smtClean="0"/>
              <a:t>2014/9/30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406927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3C41DF1-AF46-4BF6-A394-CC6AEDF1E441}" type="datetime1">
              <a:rPr lang="zh-TW" altLang="en-US" smtClean="0"/>
              <a:t>2014/9/30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2209662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9A4490B-BD10-42B3-80CB-DCDDD586C6B3}" type="datetime1">
              <a:rPr lang="zh-TW" altLang="en-US" smtClean="0"/>
              <a:t>2014/9/30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301810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A98A6-C30C-4D57-A2A9-FC9F7FA985BC}" type="datetime1">
              <a:rPr lang="zh-TW" altLang="en-US" smtClean="0"/>
              <a:t>2014/9/30</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C6697-1A71-4965-8278-438BC27D12D6}" type="slidenum">
              <a:rPr lang="zh-TW" altLang="en-US" smtClean="0"/>
              <a:t>‹#›</a:t>
            </a:fld>
            <a:endParaRPr lang="zh-TW" altLang="en-US"/>
          </a:p>
        </p:txBody>
      </p:sp>
    </p:spTree>
    <p:extLst>
      <p:ext uri="{BB962C8B-B14F-4D97-AF65-F5344CB8AC3E}">
        <p14:creationId xmlns:p14="http://schemas.microsoft.com/office/powerpoint/2010/main" val="2290782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zh.wikipedia.org/wiki/%E5%8D%9A%E6%B4%9B%E5%B0%BC%E4%BA%9A%E5%A4%A7%E5%AD%A6"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smtClean="0"/>
              <a:t>Reducing Traffic Congestion in </a:t>
            </a:r>
            <a:r>
              <a:rPr lang="en-US" altLang="zh-TW" dirty="0" err="1" smtClean="0"/>
              <a:t>ZigBee</a:t>
            </a:r>
            <a:r>
              <a:rPr lang="en-US" altLang="zh-TW" dirty="0" smtClean="0"/>
              <a:t> Networks:</a:t>
            </a:r>
            <a:br>
              <a:rPr lang="en-US" altLang="zh-TW" dirty="0" smtClean="0"/>
            </a:br>
            <a:r>
              <a:rPr lang="en-US" altLang="zh-TW" dirty="0" smtClean="0"/>
              <a:t>Experimental Results</a:t>
            </a:r>
            <a:endParaRPr lang="zh-TW" altLang="en-US" dirty="0"/>
          </a:p>
        </p:txBody>
      </p:sp>
      <p:sp>
        <p:nvSpPr>
          <p:cNvPr id="3" name="副標題 2"/>
          <p:cNvSpPr>
            <a:spLocks noGrp="1"/>
          </p:cNvSpPr>
          <p:nvPr>
            <p:ph type="subTitle" idx="1"/>
          </p:nvPr>
        </p:nvSpPr>
        <p:spPr/>
        <p:txBody>
          <a:bodyPr>
            <a:normAutofit fontScale="92500" lnSpcReduction="20000"/>
          </a:bodyPr>
          <a:lstStyle/>
          <a:p>
            <a:r>
              <a:rPr lang="en-US" altLang="zh-TW" dirty="0" smtClean="0"/>
              <a:t>2013 9th International Wireless Communications and Mobile Computing Conference (IWCMC)</a:t>
            </a:r>
          </a:p>
          <a:p>
            <a:r>
              <a:rPr lang="en-US" altLang="zh-TW" dirty="0" smtClean="0"/>
              <a:t>Author: Luca </a:t>
            </a:r>
            <a:r>
              <a:rPr lang="en-US" altLang="zh-TW" dirty="0" err="1" smtClean="0"/>
              <a:t>Secci</a:t>
            </a:r>
            <a:r>
              <a:rPr lang="en-US" altLang="zh-TW" dirty="0" smtClean="0"/>
              <a:t>, Chiara </a:t>
            </a:r>
            <a:r>
              <a:rPr lang="en-US" altLang="zh-TW" dirty="0" err="1" smtClean="0"/>
              <a:t>Buratt</a:t>
            </a:r>
            <a:endParaRPr lang="en-US" altLang="zh-TW" dirty="0" smtClean="0"/>
          </a:p>
          <a:p>
            <a:r>
              <a:rPr lang="en-US" altLang="zh-TW" dirty="0"/>
              <a:t>Department of Electrical, Electronic and Information </a:t>
            </a:r>
            <a:r>
              <a:rPr lang="en-US" altLang="zh-TW" dirty="0" smtClean="0"/>
              <a:t>Engineering(</a:t>
            </a:r>
            <a:r>
              <a:rPr lang="it-IT" altLang="zh-TW" dirty="0" smtClean="0"/>
              <a:t>DEI), University of Bologna Bologna, Italy</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a:t>
            </a:fld>
            <a:endParaRPr lang="zh-TW" altLang="en-US"/>
          </a:p>
        </p:txBody>
      </p:sp>
    </p:spTree>
    <p:extLst>
      <p:ext uri="{BB962C8B-B14F-4D97-AF65-F5344CB8AC3E}">
        <p14:creationId xmlns:p14="http://schemas.microsoft.com/office/powerpoint/2010/main" val="707503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New Routing Protocol Cost</a:t>
            </a:r>
            <a:endParaRPr lang="zh-TW" altLang="en-US" dirty="0"/>
          </a:p>
        </p:txBody>
      </p:sp>
      <p:sp>
        <p:nvSpPr>
          <p:cNvPr id="3" name="內容版面配置區 2"/>
          <p:cNvSpPr>
            <a:spLocks noGrp="1"/>
          </p:cNvSpPr>
          <p:nvPr>
            <p:ph idx="1"/>
          </p:nvPr>
        </p:nvSpPr>
        <p:spPr/>
        <p:txBody>
          <a:bodyPr>
            <a:normAutofit/>
          </a:bodyPr>
          <a:lstStyle/>
          <a:p>
            <a:r>
              <a:rPr lang="en-US" altLang="zh-TW" dirty="0" smtClean="0"/>
              <a:t>New Routing Protocol Cost</a:t>
            </a:r>
            <a:endParaRPr lang="en-US" altLang="zh-TW" dirty="0"/>
          </a:p>
          <a:p>
            <a:pPr lvl="1"/>
            <a:r>
              <a:rPr lang="en-US" altLang="zh-TW" dirty="0" smtClean="0"/>
              <a:t>P</a:t>
            </a:r>
            <a:r>
              <a:rPr lang="en-US" altLang="zh-TW" baseline="-25000" dirty="0" smtClean="0"/>
              <a:t>li</a:t>
            </a:r>
            <a:r>
              <a:rPr lang="en-US" altLang="zh-TW" dirty="0" smtClean="0"/>
              <a:t> = </a:t>
            </a:r>
            <a:r>
              <a:rPr lang="en-US" altLang="zh-TW" dirty="0" err="1" smtClean="0"/>
              <a:t>P</a:t>
            </a:r>
            <a:r>
              <a:rPr lang="en-US" altLang="zh-TW" baseline="-25000" dirty="0" err="1" smtClean="0"/>
              <a:t>coni</a:t>
            </a:r>
            <a:r>
              <a:rPr lang="en-US" altLang="zh-TW" dirty="0" smtClean="0"/>
              <a:t>· </a:t>
            </a:r>
            <a:r>
              <a:rPr lang="en-US" altLang="zh-TW" dirty="0" err="1" smtClean="0"/>
              <a:t>P</a:t>
            </a:r>
            <a:r>
              <a:rPr lang="en-US" altLang="zh-TW" baseline="-25000" dirty="0" err="1" smtClean="0"/>
              <a:t>maci</a:t>
            </a:r>
            <a:endParaRPr lang="en-US" altLang="zh-TW" baseline="-25000" dirty="0" smtClean="0"/>
          </a:p>
          <a:p>
            <a:pPr lvl="1"/>
            <a:r>
              <a:rPr lang="en-US" altLang="zh-TW" dirty="0" err="1" smtClean="0"/>
              <a:t>C</a:t>
            </a:r>
            <a:r>
              <a:rPr lang="en-US" altLang="zh-TW" baseline="-25000" dirty="0" err="1" smtClean="0"/>
              <a:t>li</a:t>
            </a:r>
            <a:r>
              <a:rPr lang="en-US" altLang="zh-TW" dirty="0" smtClean="0"/>
              <a:t> = min{7, floor((</a:t>
            </a:r>
            <a:r>
              <a:rPr lang="en-US" altLang="zh-TW" dirty="0" err="1" smtClean="0"/>
              <a:t>P</a:t>
            </a:r>
            <a:r>
              <a:rPr lang="en-US" altLang="zh-TW" baseline="-25000" dirty="0" err="1" smtClean="0"/>
              <a:t>coni</a:t>
            </a:r>
            <a:r>
              <a:rPr lang="en-US" altLang="zh-TW" dirty="0" smtClean="0"/>
              <a:t>· </a:t>
            </a:r>
            <a:r>
              <a:rPr lang="en-US" altLang="zh-TW" dirty="0" err="1" smtClean="0"/>
              <a:t>P</a:t>
            </a:r>
            <a:r>
              <a:rPr lang="en-US" altLang="zh-TW" baseline="-25000" dirty="0" err="1" smtClean="0"/>
              <a:t>maci</a:t>
            </a:r>
            <a:r>
              <a:rPr lang="en-US" altLang="zh-TW" dirty="0" smtClean="0"/>
              <a:t>)</a:t>
            </a:r>
            <a:r>
              <a:rPr lang="en-US" altLang="zh-TW" baseline="-25000" dirty="0" smtClean="0"/>
              <a:t> </a:t>
            </a:r>
            <a:r>
              <a:rPr lang="en-US" altLang="zh-TW" baseline="30000" dirty="0" smtClean="0"/>
              <a:t>−4</a:t>
            </a:r>
            <a:r>
              <a:rPr lang="en-US" altLang="zh-TW" dirty="0" smtClean="0"/>
              <a:t>)}</a:t>
            </a:r>
          </a:p>
          <a:p>
            <a:pPr lvl="1"/>
            <a:r>
              <a:rPr lang="en-US" altLang="zh-TW" dirty="0" err="1" smtClean="0"/>
              <a:t>P</a:t>
            </a:r>
            <a:r>
              <a:rPr lang="en-US" altLang="zh-TW" baseline="-25000" dirty="0" err="1" smtClean="0"/>
              <a:t>coni</a:t>
            </a:r>
            <a:r>
              <a:rPr lang="en-US" altLang="zh-TW" dirty="0" smtClean="0"/>
              <a:t>=</a:t>
            </a:r>
            <a:r>
              <a:rPr lang="en-US" altLang="zh-TW" dirty="0"/>
              <a:t> </a:t>
            </a:r>
            <a:r>
              <a:rPr lang="en-US" altLang="zh-TW" dirty="0" err="1" smtClean="0"/>
              <a:t>P</a:t>
            </a:r>
            <a:r>
              <a:rPr lang="en-US" altLang="zh-TW" baseline="-25000" dirty="0" err="1" smtClean="0"/>
              <a:t>li</a:t>
            </a:r>
            <a:r>
              <a:rPr lang="en-US" altLang="zh-TW" dirty="0" smtClean="0"/>
              <a:t>(</a:t>
            </a:r>
            <a:r>
              <a:rPr lang="en-US" altLang="zh-TW" dirty="0" err="1" smtClean="0"/>
              <a:t>ZigBee</a:t>
            </a:r>
            <a:r>
              <a:rPr lang="en-US" altLang="zh-TW" dirty="0" smtClean="0"/>
              <a:t>)</a:t>
            </a:r>
          </a:p>
          <a:p>
            <a:pPr lvl="1"/>
            <a:r>
              <a:rPr lang="en-US" altLang="zh-TW" dirty="0" err="1"/>
              <a:t>P</a:t>
            </a:r>
            <a:r>
              <a:rPr lang="en-US" altLang="zh-TW" baseline="-25000" dirty="0" err="1"/>
              <a:t>maci</a:t>
            </a:r>
            <a:r>
              <a:rPr lang="en-US" altLang="zh-TW" dirty="0"/>
              <a:t> = n</a:t>
            </a:r>
            <a:r>
              <a:rPr lang="en-US" altLang="zh-TW" baseline="30000" dirty="0"/>
              <a:t> </a:t>
            </a:r>
            <a:r>
              <a:rPr lang="en-US" altLang="zh-TW" dirty="0"/>
              <a:t>of successfully received packets on link </a:t>
            </a:r>
            <a:r>
              <a:rPr lang="en-US" altLang="zh-TW" dirty="0" err="1" smtClean="0"/>
              <a:t>i</a:t>
            </a:r>
            <a:r>
              <a:rPr lang="en-US" altLang="zh-TW" dirty="0" smtClean="0"/>
              <a:t> </a:t>
            </a:r>
            <a:r>
              <a:rPr lang="en-US" altLang="zh-TW" dirty="0"/>
              <a:t>=	4900 = 0.98</a:t>
            </a:r>
          </a:p>
          <a:p>
            <a:pPr marL="457200" lvl="1" indent="0">
              <a:buNone/>
            </a:pPr>
            <a:r>
              <a:rPr lang="en-US" altLang="zh-TW" dirty="0"/>
              <a:t>                       n of generated packets on link </a:t>
            </a:r>
            <a:r>
              <a:rPr lang="en-US" altLang="zh-TW" dirty="0" err="1" smtClean="0"/>
              <a:t>i</a:t>
            </a:r>
            <a:r>
              <a:rPr lang="en-US" altLang="zh-TW" dirty="0"/>
              <a:t>		5000</a:t>
            </a:r>
          </a:p>
          <a:p>
            <a:pPr lvl="1"/>
            <a:r>
              <a:rPr lang="en-US" altLang="zh-TW" dirty="0"/>
              <a:t>EX: </a:t>
            </a:r>
            <a:r>
              <a:rPr lang="en-US" altLang="zh-TW" dirty="0" err="1" smtClean="0"/>
              <a:t>P</a:t>
            </a:r>
            <a:r>
              <a:rPr lang="en-US" altLang="zh-TW" baseline="-25000" dirty="0" err="1" smtClean="0"/>
              <a:t>li</a:t>
            </a:r>
            <a:r>
              <a:rPr lang="en-US" altLang="zh-TW" dirty="0" smtClean="0"/>
              <a:t>=0.8*0.98</a:t>
            </a:r>
            <a:r>
              <a:rPr lang="en-US" altLang="zh-TW" dirty="0"/>
              <a:t>		</a:t>
            </a:r>
            <a:r>
              <a:rPr lang="en-US" altLang="zh-TW" dirty="0" smtClean="0"/>
              <a:t>		</a:t>
            </a:r>
            <a:r>
              <a:rPr lang="en-US" altLang="zh-TW" dirty="0"/>
              <a:t> </a:t>
            </a:r>
            <a:r>
              <a:rPr lang="en-US" altLang="zh-TW" dirty="0" err="1" smtClean="0"/>
              <a:t>P</a:t>
            </a:r>
            <a:r>
              <a:rPr lang="en-US" altLang="zh-TW" baseline="-25000" dirty="0" err="1" smtClean="0"/>
              <a:t>li</a:t>
            </a:r>
            <a:r>
              <a:rPr lang="en-US" altLang="zh-TW" dirty="0" smtClean="0"/>
              <a:t>=0.8*0.94 </a:t>
            </a:r>
            <a:r>
              <a:rPr lang="en-US" altLang="zh-TW" dirty="0"/>
              <a:t>		</a:t>
            </a:r>
            <a:endParaRPr lang="en-US" altLang="zh-TW" dirty="0" smtClean="0"/>
          </a:p>
          <a:p>
            <a:pPr lvl="1"/>
            <a:r>
              <a:rPr lang="en-US" altLang="zh-TW" dirty="0" smtClean="0"/>
              <a:t>P</a:t>
            </a:r>
            <a:r>
              <a:rPr lang="en-US" altLang="zh-TW" baseline="-25000" dirty="0" smtClean="0"/>
              <a:t>li</a:t>
            </a:r>
            <a:r>
              <a:rPr lang="en-US" altLang="zh-TW" baseline="30000" dirty="0"/>
              <a:t>−4 </a:t>
            </a:r>
            <a:r>
              <a:rPr lang="en-US" altLang="zh-TW" dirty="0"/>
              <a:t>=2.646 		</a:t>
            </a:r>
            <a:r>
              <a:rPr lang="en-US" altLang="zh-TW" dirty="0" smtClean="0"/>
              <a:t>		</a:t>
            </a:r>
            <a:r>
              <a:rPr lang="en-US" altLang="zh-TW" dirty="0"/>
              <a:t> P</a:t>
            </a:r>
            <a:r>
              <a:rPr lang="en-US" altLang="zh-TW" baseline="-25000" dirty="0"/>
              <a:t>li</a:t>
            </a:r>
            <a:r>
              <a:rPr lang="en-US" altLang="zh-TW" baseline="30000" dirty="0"/>
              <a:t>−4 </a:t>
            </a:r>
            <a:r>
              <a:rPr lang="en-US" altLang="zh-TW" dirty="0" smtClean="0"/>
              <a:t>=3.127 </a:t>
            </a:r>
            <a:r>
              <a:rPr lang="en-US" altLang="zh-TW" dirty="0"/>
              <a:t>		</a:t>
            </a:r>
          </a:p>
          <a:p>
            <a:pPr lvl="1"/>
            <a:r>
              <a:rPr lang="en-US" altLang="zh-TW" dirty="0"/>
              <a:t>floor(P</a:t>
            </a:r>
            <a:r>
              <a:rPr lang="en-US" altLang="zh-TW" baseline="-25000" dirty="0"/>
              <a:t>li</a:t>
            </a:r>
            <a:r>
              <a:rPr lang="en-US" altLang="zh-TW" baseline="30000" dirty="0"/>
              <a:t>−4</a:t>
            </a:r>
            <a:r>
              <a:rPr lang="en-US" altLang="zh-TW" dirty="0"/>
              <a:t>)=</a:t>
            </a:r>
            <a:r>
              <a:rPr lang="zh-TW" altLang="en-US" baseline="-25000" dirty="0"/>
              <a:t>└</a:t>
            </a:r>
            <a:r>
              <a:rPr lang="en-US" altLang="zh-TW" dirty="0" smtClean="0"/>
              <a:t>2.646</a:t>
            </a:r>
            <a:r>
              <a:rPr lang="zh-TW" altLang="en-US" baseline="-25000" dirty="0" smtClean="0"/>
              <a:t>┘</a:t>
            </a:r>
            <a:r>
              <a:rPr lang="en-US" altLang="zh-TW" dirty="0" smtClean="0"/>
              <a:t>=</a:t>
            </a:r>
            <a:r>
              <a:rPr lang="en-US" altLang="zh-TW" dirty="0"/>
              <a:t>2		</a:t>
            </a:r>
            <a:r>
              <a:rPr lang="en-US" altLang="zh-TW" dirty="0" smtClean="0"/>
              <a:t>	</a:t>
            </a:r>
            <a:r>
              <a:rPr lang="en-US" altLang="zh-TW" dirty="0"/>
              <a:t> floor(P</a:t>
            </a:r>
            <a:r>
              <a:rPr lang="en-US" altLang="zh-TW" baseline="-25000" dirty="0"/>
              <a:t>li</a:t>
            </a:r>
            <a:r>
              <a:rPr lang="en-US" altLang="zh-TW" baseline="30000" dirty="0"/>
              <a:t>−4</a:t>
            </a:r>
            <a:r>
              <a:rPr lang="en-US" altLang="zh-TW" dirty="0"/>
              <a:t>)=</a:t>
            </a:r>
            <a:r>
              <a:rPr lang="zh-TW" altLang="en-US" baseline="-25000" dirty="0" smtClean="0"/>
              <a:t>└</a:t>
            </a:r>
            <a:r>
              <a:rPr lang="en-US" altLang="zh-TW" dirty="0"/>
              <a:t> </a:t>
            </a:r>
            <a:r>
              <a:rPr lang="en-US" altLang="zh-TW" dirty="0" smtClean="0"/>
              <a:t>3.127</a:t>
            </a:r>
            <a:r>
              <a:rPr lang="zh-TW" altLang="en-US" baseline="-25000" dirty="0" smtClean="0"/>
              <a:t>┘</a:t>
            </a:r>
            <a:r>
              <a:rPr lang="en-US" altLang="zh-TW" dirty="0" smtClean="0"/>
              <a:t>=3</a:t>
            </a:r>
            <a:endParaRPr lang="en-US" altLang="zh-TW" dirty="0"/>
          </a:p>
          <a:p>
            <a:pPr lvl="1"/>
            <a:r>
              <a:rPr lang="en-US" altLang="zh-TW" dirty="0" err="1"/>
              <a:t>C</a:t>
            </a:r>
            <a:r>
              <a:rPr lang="en-US" altLang="zh-TW" baseline="-25000" dirty="0" err="1"/>
              <a:t>li</a:t>
            </a:r>
            <a:r>
              <a:rPr lang="en-US" altLang="zh-TW" dirty="0"/>
              <a:t> = min{7, 2}=2			</a:t>
            </a:r>
            <a:r>
              <a:rPr lang="en-US" altLang="zh-TW" dirty="0" smtClean="0"/>
              <a:t>	 </a:t>
            </a:r>
            <a:r>
              <a:rPr lang="en-US" altLang="zh-TW" dirty="0" err="1"/>
              <a:t>C</a:t>
            </a:r>
            <a:r>
              <a:rPr lang="en-US" altLang="zh-TW" baseline="-25000" dirty="0" err="1"/>
              <a:t>li</a:t>
            </a:r>
            <a:r>
              <a:rPr lang="en-US" altLang="zh-TW" dirty="0"/>
              <a:t> = min{7, </a:t>
            </a:r>
            <a:r>
              <a:rPr lang="en-US" altLang="zh-TW" dirty="0" smtClean="0"/>
              <a:t>3}=3</a:t>
            </a:r>
            <a:endParaRPr lang="zh-TW" altLang="en-US" baseline="-25000"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10</a:t>
            </a:fld>
            <a:endParaRPr lang="zh-TW" altLang="en-US"/>
          </a:p>
        </p:txBody>
      </p:sp>
      <p:cxnSp>
        <p:nvCxnSpPr>
          <p:cNvPr id="6" name="直線接點 5"/>
          <p:cNvCxnSpPr/>
          <p:nvPr/>
        </p:nvCxnSpPr>
        <p:spPr>
          <a:xfrm>
            <a:off x="2441274" y="3879012"/>
            <a:ext cx="5141344" cy="0"/>
          </a:xfrm>
          <a:prstGeom prst="line">
            <a:avLst/>
          </a:prstGeom>
        </p:spPr>
        <p:style>
          <a:lnRef idx="3">
            <a:schemeClr val="dk1"/>
          </a:lnRef>
          <a:fillRef idx="0">
            <a:schemeClr val="dk1"/>
          </a:fillRef>
          <a:effectRef idx="2">
            <a:schemeClr val="dk1"/>
          </a:effectRef>
          <a:fontRef idx="minor">
            <a:schemeClr val="tx1"/>
          </a:fontRef>
        </p:style>
      </p:cxnSp>
      <p:cxnSp>
        <p:nvCxnSpPr>
          <p:cNvPr id="7" name="直線接點 6"/>
          <p:cNvCxnSpPr/>
          <p:nvPr/>
        </p:nvCxnSpPr>
        <p:spPr>
          <a:xfrm flipV="1">
            <a:off x="8212347" y="3879012"/>
            <a:ext cx="661360" cy="287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87017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11</a:t>
            </a:fld>
            <a:endParaRPr lang="zh-TW" altLang="en-US"/>
          </a:p>
        </p:txBody>
      </p:sp>
      <p:sp>
        <p:nvSpPr>
          <p:cNvPr id="5" name="橢圓 4"/>
          <p:cNvSpPr/>
          <p:nvPr/>
        </p:nvSpPr>
        <p:spPr>
          <a:xfrm>
            <a:off x="1130061" y="4239179"/>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1</a:t>
            </a:r>
            <a:endParaRPr lang="zh-TW" altLang="en-US" dirty="0"/>
          </a:p>
        </p:txBody>
      </p:sp>
      <p:sp>
        <p:nvSpPr>
          <p:cNvPr id="6" name="橢圓 5"/>
          <p:cNvSpPr/>
          <p:nvPr/>
        </p:nvSpPr>
        <p:spPr>
          <a:xfrm>
            <a:off x="2774830" y="333019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2</a:t>
            </a:r>
            <a:endParaRPr lang="zh-TW" altLang="en-US" dirty="0"/>
          </a:p>
        </p:txBody>
      </p:sp>
      <p:sp>
        <p:nvSpPr>
          <p:cNvPr id="7" name="橢圓 6"/>
          <p:cNvSpPr/>
          <p:nvPr/>
        </p:nvSpPr>
        <p:spPr>
          <a:xfrm>
            <a:off x="4643888" y="3922877"/>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3</a:t>
            </a:r>
            <a:endParaRPr lang="zh-TW" altLang="en-US" dirty="0"/>
          </a:p>
        </p:txBody>
      </p:sp>
      <p:sp>
        <p:nvSpPr>
          <p:cNvPr id="8" name="橢圓 7"/>
          <p:cNvSpPr/>
          <p:nvPr/>
        </p:nvSpPr>
        <p:spPr>
          <a:xfrm>
            <a:off x="6633714" y="3922877"/>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4</a:t>
            </a:r>
            <a:endParaRPr lang="zh-TW" altLang="en-US" dirty="0"/>
          </a:p>
        </p:txBody>
      </p:sp>
      <p:sp>
        <p:nvSpPr>
          <p:cNvPr id="9" name="橢圓 8"/>
          <p:cNvSpPr/>
          <p:nvPr/>
        </p:nvSpPr>
        <p:spPr>
          <a:xfrm>
            <a:off x="8994477" y="39735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5</a:t>
            </a:r>
            <a:endParaRPr lang="zh-TW" altLang="en-US" dirty="0"/>
          </a:p>
        </p:txBody>
      </p:sp>
      <p:sp>
        <p:nvSpPr>
          <p:cNvPr id="10" name="橢圓 9"/>
          <p:cNvSpPr/>
          <p:nvPr/>
        </p:nvSpPr>
        <p:spPr>
          <a:xfrm>
            <a:off x="2511725" y="5157062"/>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a:t>
            </a:r>
            <a:endParaRPr lang="zh-TW" altLang="en-US" dirty="0"/>
          </a:p>
        </p:txBody>
      </p:sp>
      <p:sp>
        <p:nvSpPr>
          <p:cNvPr id="11" name="橢圓 10"/>
          <p:cNvSpPr/>
          <p:nvPr/>
        </p:nvSpPr>
        <p:spPr>
          <a:xfrm>
            <a:off x="4005532" y="51570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7</a:t>
            </a:r>
            <a:endParaRPr lang="zh-TW" altLang="en-US" dirty="0"/>
          </a:p>
        </p:txBody>
      </p:sp>
      <p:sp>
        <p:nvSpPr>
          <p:cNvPr id="12" name="橢圓 11"/>
          <p:cNvSpPr/>
          <p:nvPr/>
        </p:nvSpPr>
        <p:spPr>
          <a:xfrm>
            <a:off x="8347494" y="5161010"/>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8</a:t>
            </a:r>
            <a:endParaRPr lang="zh-TW" altLang="en-US" dirty="0"/>
          </a:p>
        </p:txBody>
      </p:sp>
      <p:cxnSp>
        <p:nvCxnSpPr>
          <p:cNvPr id="14" name="直線單箭頭接點 13"/>
          <p:cNvCxnSpPr>
            <a:stCxn id="5" idx="7"/>
            <a:endCxn id="6" idx="3"/>
          </p:cNvCxnSpPr>
          <p:nvPr/>
        </p:nvCxnSpPr>
        <p:spPr>
          <a:xfrm flipV="1">
            <a:off x="1579210" y="3724720"/>
            <a:ext cx="1272682" cy="582149"/>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17" name="直線單箭頭接點 16"/>
          <p:cNvCxnSpPr>
            <a:stCxn id="6" idx="6"/>
            <a:endCxn id="7" idx="2"/>
          </p:cNvCxnSpPr>
          <p:nvPr/>
        </p:nvCxnSpPr>
        <p:spPr>
          <a:xfrm>
            <a:off x="3301041" y="3561302"/>
            <a:ext cx="1342847" cy="592684"/>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0" name="直線單箭頭接點 19"/>
          <p:cNvCxnSpPr>
            <a:stCxn id="7" idx="6"/>
            <a:endCxn id="8" idx="2"/>
          </p:cNvCxnSpPr>
          <p:nvPr/>
        </p:nvCxnSpPr>
        <p:spPr>
          <a:xfrm>
            <a:off x="5170099" y="4153986"/>
            <a:ext cx="1463615" cy="0"/>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3" name="直線單箭頭接點 22"/>
          <p:cNvCxnSpPr>
            <a:stCxn id="8" idx="6"/>
            <a:endCxn id="9" idx="2"/>
          </p:cNvCxnSpPr>
          <p:nvPr/>
        </p:nvCxnSpPr>
        <p:spPr>
          <a:xfrm>
            <a:off x="7159925" y="4153986"/>
            <a:ext cx="1834552" cy="50686"/>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6" name="直線單箭頭接點 25"/>
          <p:cNvCxnSpPr>
            <a:stCxn id="8" idx="5"/>
            <a:endCxn id="12" idx="1"/>
          </p:cNvCxnSpPr>
          <p:nvPr/>
        </p:nvCxnSpPr>
        <p:spPr>
          <a:xfrm>
            <a:off x="7082863" y="4317404"/>
            <a:ext cx="1341693" cy="911296"/>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9" name="直線單箭頭接點 28"/>
          <p:cNvCxnSpPr>
            <a:stCxn id="12" idx="7"/>
            <a:endCxn id="9" idx="4"/>
          </p:cNvCxnSpPr>
          <p:nvPr/>
        </p:nvCxnSpPr>
        <p:spPr>
          <a:xfrm flipV="1">
            <a:off x="8796643" y="4435780"/>
            <a:ext cx="460940" cy="792920"/>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2" name="直線單箭頭接點 31"/>
          <p:cNvCxnSpPr>
            <a:stCxn id="11" idx="6"/>
            <a:endCxn id="8" idx="3"/>
          </p:cNvCxnSpPr>
          <p:nvPr/>
        </p:nvCxnSpPr>
        <p:spPr>
          <a:xfrm flipV="1">
            <a:off x="4531743" y="4317404"/>
            <a:ext cx="2179033" cy="1070768"/>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5" name="直線單箭頭接點 34"/>
          <p:cNvCxnSpPr>
            <a:stCxn id="11" idx="0"/>
            <a:endCxn id="7" idx="3"/>
          </p:cNvCxnSpPr>
          <p:nvPr/>
        </p:nvCxnSpPr>
        <p:spPr>
          <a:xfrm flipV="1">
            <a:off x="4268638" y="4317404"/>
            <a:ext cx="452312" cy="839659"/>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9" name="直線單箭頭接點 38"/>
          <p:cNvCxnSpPr>
            <a:stCxn id="10" idx="6"/>
            <a:endCxn id="11" idx="2"/>
          </p:cNvCxnSpPr>
          <p:nvPr/>
        </p:nvCxnSpPr>
        <p:spPr>
          <a:xfrm>
            <a:off x="3037936" y="5388171"/>
            <a:ext cx="967596" cy="1"/>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42" name="直線單箭頭接點 41"/>
          <p:cNvCxnSpPr>
            <a:stCxn id="5" idx="5"/>
            <a:endCxn id="10" idx="2"/>
          </p:cNvCxnSpPr>
          <p:nvPr/>
        </p:nvCxnSpPr>
        <p:spPr>
          <a:xfrm>
            <a:off x="1579210" y="4633706"/>
            <a:ext cx="932515" cy="754465"/>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sp>
        <p:nvSpPr>
          <p:cNvPr id="45" name="文字方塊 44"/>
          <p:cNvSpPr txBox="1"/>
          <p:nvPr/>
        </p:nvSpPr>
        <p:spPr>
          <a:xfrm>
            <a:off x="1913865" y="3672978"/>
            <a:ext cx="301686" cy="369332"/>
          </a:xfrm>
          <a:prstGeom prst="rect">
            <a:avLst/>
          </a:prstGeom>
          <a:noFill/>
        </p:spPr>
        <p:txBody>
          <a:bodyPr wrap="none" rtlCol="0">
            <a:spAutoFit/>
          </a:bodyPr>
          <a:lstStyle/>
          <a:p>
            <a:r>
              <a:rPr lang="en-US" altLang="zh-TW" dirty="0" smtClean="0"/>
              <a:t>2</a:t>
            </a:r>
            <a:endParaRPr lang="zh-TW" altLang="en-US" dirty="0"/>
          </a:p>
        </p:txBody>
      </p:sp>
      <p:sp>
        <p:nvSpPr>
          <p:cNvPr id="46" name="文字方塊 45"/>
          <p:cNvSpPr txBox="1"/>
          <p:nvPr/>
        </p:nvSpPr>
        <p:spPr>
          <a:xfrm>
            <a:off x="1790961" y="4943745"/>
            <a:ext cx="301686" cy="369332"/>
          </a:xfrm>
          <a:prstGeom prst="rect">
            <a:avLst/>
          </a:prstGeom>
          <a:noFill/>
        </p:spPr>
        <p:txBody>
          <a:bodyPr wrap="none" rtlCol="0">
            <a:spAutoFit/>
          </a:bodyPr>
          <a:lstStyle/>
          <a:p>
            <a:r>
              <a:rPr lang="en-US" altLang="zh-TW" dirty="0" smtClean="0"/>
              <a:t>2</a:t>
            </a:r>
            <a:endParaRPr lang="zh-TW" altLang="en-US" dirty="0"/>
          </a:p>
        </p:txBody>
      </p:sp>
      <p:sp>
        <p:nvSpPr>
          <p:cNvPr id="47" name="文字方塊 46"/>
          <p:cNvSpPr txBox="1"/>
          <p:nvPr/>
        </p:nvSpPr>
        <p:spPr>
          <a:xfrm>
            <a:off x="3821621" y="3447549"/>
            <a:ext cx="301686" cy="369332"/>
          </a:xfrm>
          <a:prstGeom prst="rect">
            <a:avLst/>
          </a:prstGeom>
          <a:noFill/>
        </p:spPr>
        <p:txBody>
          <a:bodyPr wrap="none" rtlCol="0">
            <a:spAutoFit/>
          </a:bodyPr>
          <a:lstStyle/>
          <a:p>
            <a:r>
              <a:rPr lang="en-US" altLang="zh-TW" dirty="0" smtClean="0"/>
              <a:t>1</a:t>
            </a:r>
            <a:endParaRPr lang="zh-TW" altLang="en-US" dirty="0"/>
          </a:p>
        </p:txBody>
      </p:sp>
      <p:sp>
        <p:nvSpPr>
          <p:cNvPr id="50" name="文字方塊 49"/>
          <p:cNvSpPr txBox="1"/>
          <p:nvPr/>
        </p:nvSpPr>
        <p:spPr>
          <a:xfrm>
            <a:off x="4249348" y="4510180"/>
            <a:ext cx="301686" cy="369332"/>
          </a:xfrm>
          <a:prstGeom prst="rect">
            <a:avLst/>
          </a:prstGeom>
          <a:noFill/>
        </p:spPr>
        <p:txBody>
          <a:bodyPr wrap="none" rtlCol="0">
            <a:spAutoFit/>
          </a:bodyPr>
          <a:lstStyle/>
          <a:p>
            <a:r>
              <a:rPr lang="en-US" altLang="zh-TW" dirty="0" smtClean="0"/>
              <a:t>1</a:t>
            </a:r>
            <a:endParaRPr lang="zh-TW" altLang="en-US" dirty="0"/>
          </a:p>
        </p:txBody>
      </p:sp>
      <p:sp>
        <p:nvSpPr>
          <p:cNvPr id="51" name="文字方塊 50"/>
          <p:cNvSpPr txBox="1"/>
          <p:nvPr/>
        </p:nvSpPr>
        <p:spPr>
          <a:xfrm>
            <a:off x="3319968" y="5249947"/>
            <a:ext cx="301686" cy="369332"/>
          </a:xfrm>
          <a:prstGeom prst="rect">
            <a:avLst/>
          </a:prstGeom>
          <a:noFill/>
        </p:spPr>
        <p:txBody>
          <a:bodyPr wrap="none" rtlCol="0">
            <a:spAutoFit/>
          </a:bodyPr>
          <a:lstStyle/>
          <a:p>
            <a:r>
              <a:rPr lang="en-US" altLang="zh-TW" dirty="0" smtClean="0"/>
              <a:t>1</a:t>
            </a:r>
            <a:endParaRPr lang="zh-TW" altLang="en-US" dirty="0"/>
          </a:p>
        </p:txBody>
      </p:sp>
      <p:sp>
        <p:nvSpPr>
          <p:cNvPr id="52" name="文字方塊 51"/>
          <p:cNvSpPr txBox="1"/>
          <p:nvPr/>
        </p:nvSpPr>
        <p:spPr>
          <a:xfrm>
            <a:off x="5600220" y="3838853"/>
            <a:ext cx="301686" cy="369332"/>
          </a:xfrm>
          <a:prstGeom prst="rect">
            <a:avLst/>
          </a:prstGeom>
          <a:noFill/>
        </p:spPr>
        <p:txBody>
          <a:bodyPr wrap="none" rtlCol="0">
            <a:spAutoFit/>
          </a:bodyPr>
          <a:lstStyle/>
          <a:p>
            <a:r>
              <a:rPr lang="en-US" altLang="zh-TW" dirty="0" smtClean="0"/>
              <a:t>3</a:t>
            </a:r>
            <a:endParaRPr lang="zh-TW" altLang="en-US" dirty="0"/>
          </a:p>
        </p:txBody>
      </p:sp>
      <p:sp>
        <p:nvSpPr>
          <p:cNvPr id="53" name="文字方塊 52"/>
          <p:cNvSpPr txBox="1"/>
          <p:nvPr/>
        </p:nvSpPr>
        <p:spPr>
          <a:xfrm>
            <a:off x="5651571" y="4737233"/>
            <a:ext cx="301686" cy="369332"/>
          </a:xfrm>
          <a:prstGeom prst="rect">
            <a:avLst/>
          </a:prstGeom>
          <a:noFill/>
        </p:spPr>
        <p:txBody>
          <a:bodyPr wrap="none" rtlCol="0">
            <a:spAutoFit/>
          </a:bodyPr>
          <a:lstStyle/>
          <a:p>
            <a:r>
              <a:rPr lang="en-US" altLang="zh-TW" dirty="0" smtClean="0"/>
              <a:t>4</a:t>
            </a:r>
            <a:endParaRPr lang="zh-TW" altLang="en-US" dirty="0"/>
          </a:p>
        </p:txBody>
      </p:sp>
      <p:sp>
        <p:nvSpPr>
          <p:cNvPr id="54" name="文字方塊 53"/>
          <p:cNvSpPr txBox="1"/>
          <p:nvPr/>
        </p:nvSpPr>
        <p:spPr>
          <a:xfrm>
            <a:off x="7923363" y="3831128"/>
            <a:ext cx="301686" cy="369332"/>
          </a:xfrm>
          <a:prstGeom prst="rect">
            <a:avLst/>
          </a:prstGeom>
          <a:noFill/>
        </p:spPr>
        <p:txBody>
          <a:bodyPr wrap="none" rtlCol="0">
            <a:spAutoFit/>
          </a:bodyPr>
          <a:lstStyle/>
          <a:p>
            <a:r>
              <a:rPr lang="en-US" altLang="zh-TW" dirty="0" smtClean="0"/>
              <a:t>2</a:t>
            </a:r>
            <a:endParaRPr lang="zh-TW" altLang="en-US" dirty="0"/>
          </a:p>
        </p:txBody>
      </p:sp>
      <p:sp>
        <p:nvSpPr>
          <p:cNvPr id="55" name="文字方塊 54"/>
          <p:cNvSpPr txBox="1"/>
          <p:nvPr/>
        </p:nvSpPr>
        <p:spPr>
          <a:xfrm>
            <a:off x="7490554" y="4668122"/>
            <a:ext cx="301686" cy="369332"/>
          </a:xfrm>
          <a:prstGeom prst="rect">
            <a:avLst/>
          </a:prstGeom>
          <a:noFill/>
        </p:spPr>
        <p:txBody>
          <a:bodyPr wrap="none" rtlCol="0">
            <a:spAutoFit/>
          </a:bodyPr>
          <a:lstStyle/>
          <a:p>
            <a:r>
              <a:rPr lang="en-US" altLang="zh-TW" dirty="0" smtClean="0"/>
              <a:t>1</a:t>
            </a:r>
            <a:endParaRPr lang="zh-TW" altLang="en-US" dirty="0"/>
          </a:p>
        </p:txBody>
      </p:sp>
      <p:sp>
        <p:nvSpPr>
          <p:cNvPr id="56" name="文字方塊 55"/>
          <p:cNvSpPr txBox="1"/>
          <p:nvPr/>
        </p:nvSpPr>
        <p:spPr>
          <a:xfrm>
            <a:off x="9027113" y="4773052"/>
            <a:ext cx="301686" cy="369332"/>
          </a:xfrm>
          <a:prstGeom prst="rect">
            <a:avLst/>
          </a:prstGeom>
          <a:noFill/>
        </p:spPr>
        <p:txBody>
          <a:bodyPr wrap="none" rtlCol="0">
            <a:spAutoFit/>
          </a:bodyPr>
          <a:lstStyle/>
          <a:p>
            <a:r>
              <a:rPr lang="en-US" altLang="zh-TW" dirty="0" smtClean="0"/>
              <a:t>2</a:t>
            </a:r>
            <a:endParaRPr lang="zh-TW" altLang="en-US" dirty="0"/>
          </a:p>
        </p:txBody>
      </p:sp>
      <p:cxnSp>
        <p:nvCxnSpPr>
          <p:cNvPr id="58" name="直線單箭頭接點 57"/>
          <p:cNvCxnSpPr>
            <a:stCxn id="10" idx="7"/>
            <a:endCxn id="7" idx="3"/>
          </p:cNvCxnSpPr>
          <p:nvPr/>
        </p:nvCxnSpPr>
        <p:spPr>
          <a:xfrm flipV="1">
            <a:off x="2960874" y="4317404"/>
            <a:ext cx="1760076" cy="9073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9" name="文字方塊 58"/>
          <p:cNvSpPr txBox="1"/>
          <p:nvPr/>
        </p:nvSpPr>
        <p:spPr>
          <a:xfrm>
            <a:off x="3440741" y="4548513"/>
            <a:ext cx="301686" cy="369332"/>
          </a:xfrm>
          <a:prstGeom prst="rect">
            <a:avLst/>
          </a:prstGeom>
          <a:noFill/>
        </p:spPr>
        <p:txBody>
          <a:bodyPr wrap="none" rtlCol="0">
            <a:spAutoFit/>
          </a:bodyPr>
          <a:lstStyle/>
          <a:p>
            <a:r>
              <a:rPr lang="en-US" altLang="zh-TW" dirty="0" smtClean="0"/>
              <a:t>2</a:t>
            </a:r>
            <a:endParaRPr lang="zh-TW" altLang="en-US" dirty="0"/>
          </a:p>
        </p:txBody>
      </p:sp>
    </p:spTree>
    <p:extLst>
      <p:ext uri="{BB962C8B-B14F-4D97-AF65-F5344CB8AC3E}">
        <p14:creationId xmlns:p14="http://schemas.microsoft.com/office/powerpoint/2010/main" val="1813123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12</a:t>
            </a:fld>
            <a:endParaRPr lang="zh-TW" altLang="en-US"/>
          </a:p>
        </p:txBody>
      </p:sp>
      <p:sp>
        <p:nvSpPr>
          <p:cNvPr id="5" name="橢圓 4"/>
          <p:cNvSpPr/>
          <p:nvPr/>
        </p:nvSpPr>
        <p:spPr>
          <a:xfrm>
            <a:off x="1130061" y="4239179"/>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1</a:t>
            </a:r>
            <a:endParaRPr lang="zh-TW" altLang="en-US" dirty="0"/>
          </a:p>
        </p:txBody>
      </p:sp>
      <p:sp>
        <p:nvSpPr>
          <p:cNvPr id="6" name="橢圓 5"/>
          <p:cNvSpPr/>
          <p:nvPr/>
        </p:nvSpPr>
        <p:spPr>
          <a:xfrm>
            <a:off x="2774830" y="333019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2</a:t>
            </a:r>
            <a:endParaRPr lang="zh-TW" altLang="en-US" dirty="0"/>
          </a:p>
        </p:txBody>
      </p:sp>
      <p:sp>
        <p:nvSpPr>
          <p:cNvPr id="7" name="橢圓 6"/>
          <p:cNvSpPr/>
          <p:nvPr/>
        </p:nvSpPr>
        <p:spPr>
          <a:xfrm>
            <a:off x="4643888" y="3922877"/>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3</a:t>
            </a:r>
            <a:endParaRPr lang="zh-TW" altLang="en-US" dirty="0"/>
          </a:p>
        </p:txBody>
      </p:sp>
      <p:sp>
        <p:nvSpPr>
          <p:cNvPr id="8" name="橢圓 7"/>
          <p:cNvSpPr/>
          <p:nvPr/>
        </p:nvSpPr>
        <p:spPr>
          <a:xfrm>
            <a:off x="6633714" y="3922877"/>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4</a:t>
            </a:r>
            <a:endParaRPr lang="zh-TW" altLang="en-US" dirty="0"/>
          </a:p>
        </p:txBody>
      </p:sp>
      <p:sp>
        <p:nvSpPr>
          <p:cNvPr id="9" name="橢圓 8"/>
          <p:cNvSpPr/>
          <p:nvPr/>
        </p:nvSpPr>
        <p:spPr>
          <a:xfrm>
            <a:off x="8994477" y="39735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5</a:t>
            </a:r>
            <a:endParaRPr lang="zh-TW" altLang="en-US" dirty="0"/>
          </a:p>
        </p:txBody>
      </p:sp>
      <p:sp>
        <p:nvSpPr>
          <p:cNvPr id="10" name="橢圓 9"/>
          <p:cNvSpPr/>
          <p:nvPr/>
        </p:nvSpPr>
        <p:spPr>
          <a:xfrm>
            <a:off x="2511725" y="5157062"/>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a:t>
            </a:r>
            <a:endParaRPr lang="zh-TW" altLang="en-US" dirty="0"/>
          </a:p>
        </p:txBody>
      </p:sp>
      <p:sp>
        <p:nvSpPr>
          <p:cNvPr id="11" name="橢圓 10"/>
          <p:cNvSpPr/>
          <p:nvPr/>
        </p:nvSpPr>
        <p:spPr>
          <a:xfrm>
            <a:off x="4005532" y="51570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7</a:t>
            </a:r>
            <a:endParaRPr lang="zh-TW" altLang="en-US" dirty="0"/>
          </a:p>
        </p:txBody>
      </p:sp>
      <p:sp>
        <p:nvSpPr>
          <p:cNvPr id="12" name="橢圓 11"/>
          <p:cNvSpPr/>
          <p:nvPr/>
        </p:nvSpPr>
        <p:spPr>
          <a:xfrm>
            <a:off x="8347494" y="5161010"/>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8</a:t>
            </a:r>
            <a:endParaRPr lang="zh-TW" altLang="en-US" dirty="0"/>
          </a:p>
        </p:txBody>
      </p:sp>
      <p:cxnSp>
        <p:nvCxnSpPr>
          <p:cNvPr id="14" name="直線單箭頭接點 13"/>
          <p:cNvCxnSpPr>
            <a:stCxn id="5" idx="7"/>
            <a:endCxn id="6" idx="3"/>
          </p:cNvCxnSpPr>
          <p:nvPr/>
        </p:nvCxnSpPr>
        <p:spPr>
          <a:xfrm flipV="1">
            <a:off x="1579210" y="3724720"/>
            <a:ext cx="1272682" cy="582149"/>
          </a:xfrm>
          <a:prstGeom prst="straightConnector1">
            <a:avLst/>
          </a:prstGeom>
          <a:ln w="38100">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17" name="直線單箭頭接點 16"/>
          <p:cNvCxnSpPr>
            <a:stCxn id="6" idx="6"/>
            <a:endCxn id="7" idx="2"/>
          </p:cNvCxnSpPr>
          <p:nvPr/>
        </p:nvCxnSpPr>
        <p:spPr>
          <a:xfrm>
            <a:off x="3301041" y="3561302"/>
            <a:ext cx="1342847" cy="592684"/>
          </a:xfrm>
          <a:prstGeom prst="straightConnector1">
            <a:avLst/>
          </a:prstGeom>
          <a:ln w="38100">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20" name="直線單箭頭接點 19"/>
          <p:cNvCxnSpPr>
            <a:stCxn id="7" idx="6"/>
            <a:endCxn id="8" idx="2"/>
          </p:cNvCxnSpPr>
          <p:nvPr/>
        </p:nvCxnSpPr>
        <p:spPr>
          <a:xfrm>
            <a:off x="5170099" y="4153986"/>
            <a:ext cx="1463615" cy="0"/>
          </a:xfrm>
          <a:prstGeom prst="straightConnector1">
            <a:avLst/>
          </a:prstGeom>
          <a:ln w="38100">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23" name="直線單箭頭接點 22"/>
          <p:cNvCxnSpPr>
            <a:stCxn id="8" idx="6"/>
            <a:endCxn id="9" idx="2"/>
          </p:cNvCxnSpPr>
          <p:nvPr/>
        </p:nvCxnSpPr>
        <p:spPr>
          <a:xfrm>
            <a:off x="7159925" y="4153986"/>
            <a:ext cx="1834552" cy="50686"/>
          </a:xfrm>
          <a:prstGeom prst="straightConnector1">
            <a:avLst/>
          </a:prstGeom>
          <a:ln w="38100">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26" name="直線單箭頭接點 25"/>
          <p:cNvCxnSpPr>
            <a:stCxn id="8" idx="5"/>
            <a:endCxn id="12" idx="1"/>
          </p:cNvCxnSpPr>
          <p:nvPr/>
        </p:nvCxnSpPr>
        <p:spPr>
          <a:xfrm>
            <a:off x="7082863" y="4317404"/>
            <a:ext cx="1341693" cy="911296"/>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9" name="直線單箭頭接點 28"/>
          <p:cNvCxnSpPr>
            <a:stCxn id="12" idx="7"/>
            <a:endCxn id="9" idx="4"/>
          </p:cNvCxnSpPr>
          <p:nvPr/>
        </p:nvCxnSpPr>
        <p:spPr>
          <a:xfrm flipV="1">
            <a:off x="8796643" y="4435780"/>
            <a:ext cx="460940" cy="792920"/>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2" name="直線單箭頭接點 31"/>
          <p:cNvCxnSpPr>
            <a:stCxn id="11" idx="6"/>
            <a:endCxn id="8" idx="3"/>
          </p:cNvCxnSpPr>
          <p:nvPr/>
        </p:nvCxnSpPr>
        <p:spPr>
          <a:xfrm flipV="1">
            <a:off x="4531743" y="4317404"/>
            <a:ext cx="2179033" cy="1070768"/>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5" name="直線單箭頭接點 34"/>
          <p:cNvCxnSpPr>
            <a:stCxn id="11" idx="0"/>
            <a:endCxn id="7" idx="3"/>
          </p:cNvCxnSpPr>
          <p:nvPr/>
        </p:nvCxnSpPr>
        <p:spPr>
          <a:xfrm flipV="1">
            <a:off x="4268638" y="4317404"/>
            <a:ext cx="452312" cy="839659"/>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9" name="直線單箭頭接點 38"/>
          <p:cNvCxnSpPr>
            <a:stCxn id="10" idx="6"/>
            <a:endCxn id="11" idx="2"/>
          </p:cNvCxnSpPr>
          <p:nvPr/>
        </p:nvCxnSpPr>
        <p:spPr>
          <a:xfrm>
            <a:off x="3037936" y="5388171"/>
            <a:ext cx="967596" cy="1"/>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42" name="直線單箭頭接點 41"/>
          <p:cNvCxnSpPr>
            <a:stCxn id="5" idx="5"/>
            <a:endCxn id="10" idx="2"/>
          </p:cNvCxnSpPr>
          <p:nvPr/>
        </p:nvCxnSpPr>
        <p:spPr>
          <a:xfrm>
            <a:off x="1579210" y="4633706"/>
            <a:ext cx="932515" cy="754465"/>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sp>
        <p:nvSpPr>
          <p:cNvPr id="45" name="文字方塊 44"/>
          <p:cNvSpPr txBox="1"/>
          <p:nvPr/>
        </p:nvSpPr>
        <p:spPr>
          <a:xfrm>
            <a:off x="1913865" y="3672978"/>
            <a:ext cx="301686" cy="369332"/>
          </a:xfrm>
          <a:prstGeom prst="rect">
            <a:avLst/>
          </a:prstGeom>
          <a:noFill/>
        </p:spPr>
        <p:txBody>
          <a:bodyPr wrap="none" rtlCol="0">
            <a:spAutoFit/>
          </a:bodyPr>
          <a:lstStyle/>
          <a:p>
            <a:r>
              <a:rPr lang="en-US" altLang="zh-TW" dirty="0" smtClean="0"/>
              <a:t>2</a:t>
            </a:r>
            <a:endParaRPr lang="zh-TW" altLang="en-US" dirty="0"/>
          </a:p>
        </p:txBody>
      </p:sp>
      <p:sp>
        <p:nvSpPr>
          <p:cNvPr id="46" name="文字方塊 45"/>
          <p:cNvSpPr txBox="1"/>
          <p:nvPr/>
        </p:nvSpPr>
        <p:spPr>
          <a:xfrm>
            <a:off x="1791082" y="4908604"/>
            <a:ext cx="301686" cy="369332"/>
          </a:xfrm>
          <a:prstGeom prst="rect">
            <a:avLst/>
          </a:prstGeom>
          <a:noFill/>
        </p:spPr>
        <p:txBody>
          <a:bodyPr wrap="none" rtlCol="0">
            <a:spAutoFit/>
          </a:bodyPr>
          <a:lstStyle/>
          <a:p>
            <a:r>
              <a:rPr lang="en-US" altLang="zh-TW" dirty="0" smtClean="0"/>
              <a:t>2</a:t>
            </a:r>
            <a:endParaRPr lang="zh-TW" altLang="en-US" dirty="0"/>
          </a:p>
        </p:txBody>
      </p:sp>
      <p:sp>
        <p:nvSpPr>
          <p:cNvPr id="47" name="文字方塊 46"/>
          <p:cNvSpPr txBox="1"/>
          <p:nvPr/>
        </p:nvSpPr>
        <p:spPr>
          <a:xfrm>
            <a:off x="3821621" y="3447549"/>
            <a:ext cx="301686" cy="369332"/>
          </a:xfrm>
          <a:prstGeom prst="rect">
            <a:avLst/>
          </a:prstGeom>
          <a:noFill/>
        </p:spPr>
        <p:txBody>
          <a:bodyPr wrap="none" rtlCol="0">
            <a:spAutoFit/>
          </a:bodyPr>
          <a:lstStyle/>
          <a:p>
            <a:r>
              <a:rPr lang="en-US" altLang="zh-TW" dirty="0" smtClean="0"/>
              <a:t>1</a:t>
            </a:r>
            <a:endParaRPr lang="zh-TW" altLang="en-US" dirty="0"/>
          </a:p>
        </p:txBody>
      </p:sp>
      <p:sp>
        <p:nvSpPr>
          <p:cNvPr id="50" name="文字方塊 49"/>
          <p:cNvSpPr txBox="1"/>
          <p:nvPr/>
        </p:nvSpPr>
        <p:spPr>
          <a:xfrm>
            <a:off x="4249348" y="4510180"/>
            <a:ext cx="301686" cy="369332"/>
          </a:xfrm>
          <a:prstGeom prst="rect">
            <a:avLst/>
          </a:prstGeom>
          <a:noFill/>
        </p:spPr>
        <p:txBody>
          <a:bodyPr wrap="none" rtlCol="0">
            <a:spAutoFit/>
          </a:bodyPr>
          <a:lstStyle/>
          <a:p>
            <a:r>
              <a:rPr lang="en-US" altLang="zh-TW" dirty="0" smtClean="0"/>
              <a:t>1</a:t>
            </a:r>
            <a:endParaRPr lang="zh-TW" altLang="en-US" dirty="0"/>
          </a:p>
        </p:txBody>
      </p:sp>
      <p:sp>
        <p:nvSpPr>
          <p:cNvPr id="51" name="文字方塊 50"/>
          <p:cNvSpPr txBox="1"/>
          <p:nvPr/>
        </p:nvSpPr>
        <p:spPr>
          <a:xfrm>
            <a:off x="3319968" y="5249947"/>
            <a:ext cx="301686" cy="369332"/>
          </a:xfrm>
          <a:prstGeom prst="rect">
            <a:avLst/>
          </a:prstGeom>
          <a:noFill/>
        </p:spPr>
        <p:txBody>
          <a:bodyPr wrap="none" rtlCol="0">
            <a:spAutoFit/>
          </a:bodyPr>
          <a:lstStyle/>
          <a:p>
            <a:r>
              <a:rPr lang="en-US" altLang="zh-TW" dirty="0" smtClean="0"/>
              <a:t>1</a:t>
            </a:r>
            <a:endParaRPr lang="zh-TW" altLang="en-US" dirty="0"/>
          </a:p>
        </p:txBody>
      </p:sp>
      <p:sp>
        <p:nvSpPr>
          <p:cNvPr id="52" name="文字方塊 51"/>
          <p:cNvSpPr txBox="1"/>
          <p:nvPr/>
        </p:nvSpPr>
        <p:spPr>
          <a:xfrm>
            <a:off x="5600220" y="3838853"/>
            <a:ext cx="301686" cy="369332"/>
          </a:xfrm>
          <a:prstGeom prst="rect">
            <a:avLst/>
          </a:prstGeom>
          <a:noFill/>
        </p:spPr>
        <p:txBody>
          <a:bodyPr wrap="none" rtlCol="0">
            <a:spAutoFit/>
          </a:bodyPr>
          <a:lstStyle/>
          <a:p>
            <a:r>
              <a:rPr lang="en-US" altLang="zh-TW" dirty="0" smtClean="0"/>
              <a:t>3</a:t>
            </a:r>
            <a:endParaRPr lang="zh-TW" altLang="en-US" dirty="0"/>
          </a:p>
        </p:txBody>
      </p:sp>
      <p:sp>
        <p:nvSpPr>
          <p:cNvPr id="53" name="文字方塊 52"/>
          <p:cNvSpPr txBox="1"/>
          <p:nvPr/>
        </p:nvSpPr>
        <p:spPr>
          <a:xfrm>
            <a:off x="5651571" y="4737233"/>
            <a:ext cx="301686" cy="369332"/>
          </a:xfrm>
          <a:prstGeom prst="rect">
            <a:avLst/>
          </a:prstGeom>
          <a:noFill/>
        </p:spPr>
        <p:txBody>
          <a:bodyPr wrap="none" rtlCol="0">
            <a:spAutoFit/>
          </a:bodyPr>
          <a:lstStyle/>
          <a:p>
            <a:r>
              <a:rPr lang="en-US" altLang="zh-TW" dirty="0" smtClean="0"/>
              <a:t>4</a:t>
            </a:r>
            <a:endParaRPr lang="zh-TW" altLang="en-US" dirty="0"/>
          </a:p>
        </p:txBody>
      </p:sp>
      <p:sp>
        <p:nvSpPr>
          <p:cNvPr id="54" name="文字方塊 53"/>
          <p:cNvSpPr txBox="1"/>
          <p:nvPr/>
        </p:nvSpPr>
        <p:spPr>
          <a:xfrm>
            <a:off x="7923363" y="3831128"/>
            <a:ext cx="301686" cy="369332"/>
          </a:xfrm>
          <a:prstGeom prst="rect">
            <a:avLst/>
          </a:prstGeom>
          <a:noFill/>
        </p:spPr>
        <p:txBody>
          <a:bodyPr wrap="none" rtlCol="0">
            <a:spAutoFit/>
          </a:bodyPr>
          <a:lstStyle/>
          <a:p>
            <a:r>
              <a:rPr lang="en-US" altLang="zh-TW" dirty="0" smtClean="0"/>
              <a:t>2</a:t>
            </a:r>
            <a:endParaRPr lang="zh-TW" altLang="en-US" dirty="0"/>
          </a:p>
        </p:txBody>
      </p:sp>
      <p:sp>
        <p:nvSpPr>
          <p:cNvPr id="55" name="文字方塊 54"/>
          <p:cNvSpPr txBox="1"/>
          <p:nvPr/>
        </p:nvSpPr>
        <p:spPr>
          <a:xfrm>
            <a:off x="7490554" y="4668122"/>
            <a:ext cx="301686" cy="369332"/>
          </a:xfrm>
          <a:prstGeom prst="rect">
            <a:avLst/>
          </a:prstGeom>
          <a:noFill/>
        </p:spPr>
        <p:txBody>
          <a:bodyPr wrap="none" rtlCol="0">
            <a:spAutoFit/>
          </a:bodyPr>
          <a:lstStyle/>
          <a:p>
            <a:r>
              <a:rPr lang="en-US" altLang="zh-TW" dirty="0" smtClean="0"/>
              <a:t>1</a:t>
            </a:r>
            <a:endParaRPr lang="zh-TW" altLang="en-US" dirty="0"/>
          </a:p>
        </p:txBody>
      </p:sp>
      <p:sp>
        <p:nvSpPr>
          <p:cNvPr id="56" name="文字方塊 55"/>
          <p:cNvSpPr txBox="1"/>
          <p:nvPr/>
        </p:nvSpPr>
        <p:spPr>
          <a:xfrm>
            <a:off x="9027113" y="4773052"/>
            <a:ext cx="301686" cy="369332"/>
          </a:xfrm>
          <a:prstGeom prst="rect">
            <a:avLst/>
          </a:prstGeom>
          <a:noFill/>
        </p:spPr>
        <p:txBody>
          <a:bodyPr wrap="none" rtlCol="0">
            <a:spAutoFit/>
          </a:bodyPr>
          <a:lstStyle/>
          <a:p>
            <a:r>
              <a:rPr lang="en-US" altLang="zh-TW" dirty="0" smtClean="0"/>
              <a:t>2</a:t>
            </a:r>
            <a:endParaRPr lang="zh-TW" altLang="en-US" dirty="0"/>
          </a:p>
        </p:txBody>
      </p:sp>
      <p:cxnSp>
        <p:nvCxnSpPr>
          <p:cNvPr id="58" name="直線單箭頭接點 57"/>
          <p:cNvCxnSpPr>
            <a:stCxn id="10" idx="7"/>
            <a:endCxn id="7" idx="3"/>
          </p:cNvCxnSpPr>
          <p:nvPr/>
        </p:nvCxnSpPr>
        <p:spPr>
          <a:xfrm flipV="1">
            <a:off x="2960874" y="4317404"/>
            <a:ext cx="1760076" cy="9073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9" name="文字方塊 58"/>
          <p:cNvSpPr txBox="1"/>
          <p:nvPr/>
        </p:nvSpPr>
        <p:spPr>
          <a:xfrm>
            <a:off x="3440741" y="4548513"/>
            <a:ext cx="301686" cy="369332"/>
          </a:xfrm>
          <a:prstGeom prst="rect">
            <a:avLst/>
          </a:prstGeom>
          <a:noFill/>
        </p:spPr>
        <p:txBody>
          <a:bodyPr wrap="none" rtlCol="0">
            <a:spAutoFit/>
          </a:bodyPr>
          <a:lstStyle/>
          <a:p>
            <a:r>
              <a:rPr lang="en-US" altLang="zh-TW" dirty="0" smtClean="0"/>
              <a:t>2</a:t>
            </a:r>
            <a:endParaRPr lang="zh-TW" altLang="en-US" dirty="0"/>
          </a:p>
        </p:txBody>
      </p:sp>
      <p:sp>
        <p:nvSpPr>
          <p:cNvPr id="3" name="文字方塊 2"/>
          <p:cNvSpPr txBox="1"/>
          <p:nvPr/>
        </p:nvSpPr>
        <p:spPr>
          <a:xfrm>
            <a:off x="9106739" y="3646462"/>
            <a:ext cx="301686" cy="369332"/>
          </a:xfrm>
          <a:prstGeom prst="rect">
            <a:avLst/>
          </a:prstGeom>
          <a:noFill/>
        </p:spPr>
        <p:txBody>
          <a:bodyPr wrap="none" rtlCol="0">
            <a:spAutoFit/>
          </a:bodyPr>
          <a:lstStyle/>
          <a:p>
            <a:r>
              <a:rPr lang="en-US" altLang="zh-TW" dirty="0" smtClean="0"/>
              <a:t>8</a:t>
            </a:r>
            <a:endParaRPr lang="zh-TW" altLang="en-US" dirty="0"/>
          </a:p>
        </p:txBody>
      </p:sp>
    </p:spTree>
    <p:extLst>
      <p:ext uri="{BB962C8B-B14F-4D97-AF65-F5344CB8AC3E}">
        <p14:creationId xmlns:p14="http://schemas.microsoft.com/office/powerpoint/2010/main" val="279976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13</a:t>
            </a:fld>
            <a:endParaRPr lang="zh-TW" altLang="en-US"/>
          </a:p>
        </p:txBody>
      </p:sp>
      <p:sp>
        <p:nvSpPr>
          <p:cNvPr id="5" name="橢圓 4"/>
          <p:cNvSpPr/>
          <p:nvPr/>
        </p:nvSpPr>
        <p:spPr>
          <a:xfrm>
            <a:off x="1130061" y="4239179"/>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1</a:t>
            </a:r>
            <a:endParaRPr lang="zh-TW" altLang="en-US" dirty="0"/>
          </a:p>
        </p:txBody>
      </p:sp>
      <p:sp>
        <p:nvSpPr>
          <p:cNvPr id="6" name="橢圓 5"/>
          <p:cNvSpPr/>
          <p:nvPr/>
        </p:nvSpPr>
        <p:spPr>
          <a:xfrm>
            <a:off x="2774830" y="333019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2</a:t>
            </a:r>
            <a:endParaRPr lang="zh-TW" altLang="en-US" dirty="0"/>
          </a:p>
        </p:txBody>
      </p:sp>
      <p:sp>
        <p:nvSpPr>
          <p:cNvPr id="7" name="橢圓 6"/>
          <p:cNvSpPr/>
          <p:nvPr/>
        </p:nvSpPr>
        <p:spPr>
          <a:xfrm>
            <a:off x="4643888" y="3922877"/>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3</a:t>
            </a:r>
            <a:endParaRPr lang="zh-TW" altLang="en-US" dirty="0"/>
          </a:p>
        </p:txBody>
      </p:sp>
      <p:sp>
        <p:nvSpPr>
          <p:cNvPr id="8" name="橢圓 7"/>
          <p:cNvSpPr/>
          <p:nvPr/>
        </p:nvSpPr>
        <p:spPr>
          <a:xfrm>
            <a:off x="6633714" y="3922877"/>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4</a:t>
            </a:r>
            <a:endParaRPr lang="zh-TW" altLang="en-US" dirty="0"/>
          </a:p>
        </p:txBody>
      </p:sp>
      <p:sp>
        <p:nvSpPr>
          <p:cNvPr id="9" name="橢圓 8"/>
          <p:cNvSpPr/>
          <p:nvPr/>
        </p:nvSpPr>
        <p:spPr>
          <a:xfrm>
            <a:off x="8994477" y="39735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5</a:t>
            </a:r>
            <a:endParaRPr lang="zh-TW" altLang="en-US" dirty="0"/>
          </a:p>
        </p:txBody>
      </p:sp>
      <p:sp>
        <p:nvSpPr>
          <p:cNvPr id="10" name="橢圓 9"/>
          <p:cNvSpPr/>
          <p:nvPr/>
        </p:nvSpPr>
        <p:spPr>
          <a:xfrm>
            <a:off x="2511725" y="5157062"/>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a:t>
            </a:r>
            <a:endParaRPr lang="zh-TW" altLang="en-US" dirty="0"/>
          </a:p>
        </p:txBody>
      </p:sp>
      <p:sp>
        <p:nvSpPr>
          <p:cNvPr id="11" name="橢圓 10"/>
          <p:cNvSpPr/>
          <p:nvPr/>
        </p:nvSpPr>
        <p:spPr>
          <a:xfrm>
            <a:off x="4005532" y="51570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7</a:t>
            </a:r>
            <a:endParaRPr lang="zh-TW" altLang="en-US" dirty="0"/>
          </a:p>
        </p:txBody>
      </p:sp>
      <p:sp>
        <p:nvSpPr>
          <p:cNvPr id="12" name="橢圓 11"/>
          <p:cNvSpPr/>
          <p:nvPr/>
        </p:nvSpPr>
        <p:spPr>
          <a:xfrm>
            <a:off x="8347494" y="5161010"/>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8</a:t>
            </a:r>
            <a:endParaRPr lang="zh-TW" altLang="en-US" dirty="0"/>
          </a:p>
        </p:txBody>
      </p:sp>
      <p:cxnSp>
        <p:nvCxnSpPr>
          <p:cNvPr id="14" name="直線單箭頭接點 13"/>
          <p:cNvCxnSpPr>
            <a:stCxn id="5" idx="7"/>
            <a:endCxn id="6" idx="3"/>
          </p:cNvCxnSpPr>
          <p:nvPr/>
        </p:nvCxnSpPr>
        <p:spPr>
          <a:xfrm flipV="1">
            <a:off x="1579210" y="3724720"/>
            <a:ext cx="1272682" cy="582149"/>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17" name="直線單箭頭接點 16"/>
          <p:cNvCxnSpPr>
            <a:stCxn id="6" idx="6"/>
            <a:endCxn id="7" idx="2"/>
          </p:cNvCxnSpPr>
          <p:nvPr/>
        </p:nvCxnSpPr>
        <p:spPr>
          <a:xfrm>
            <a:off x="3301041" y="3561302"/>
            <a:ext cx="1342847" cy="592684"/>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0" name="直線單箭頭接點 19"/>
          <p:cNvCxnSpPr>
            <a:stCxn id="7" idx="6"/>
            <a:endCxn id="8" idx="2"/>
          </p:cNvCxnSpPr>
          <p:nvPr/>
        </p:nvCxnSpPr>
        <p:spPr>
          <a:xfrm>
            <a:off x="5170099" y="4153986"/>
            <a:ext cx="1463615" cy="0"/>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3" name="直線單箭頭接點 22"/>
          <p:cNvCxnSpPr>
            <a:stCxn id="8" idx="6"/>
            <a:endCxn id="9" idx="2"/>
          </p:cNvCxnSpPr>
          <p:nvPr/>
        </p:nvCxnSpPr>
        <p:spPr>
          <a:xfrm>
            <a:off x="7159925" y="4153986"/>
            <a:ext cx="1834552" cy="50686"/>
          </a:xfrm>
          <a:prstGeom prst="straightConnector1">
            <a:avLst/>
          </a:prstGeom>
          <a:ln w="381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cxnSp>
        <p:nvCxnSpPr>
          <p:cNvPr id="26" name="直線單箭頭接點 25"/>
          <p:cNvCxnSpPr>
            <a:stCxn id="8" idx="5"/>
            <a:endCxn id="12" idx="1"/>
          </p:cNvCxnSpPr>
          <p:nvPr/>
        </p:nvCxnSpPr>
        <p:spPr>
          <a:xfrm>
            <a:off x="7082863" y="4317404"/>
            <a:ext cx="1341693" cy="911296"/>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9" name="直線單箭頭接點 28"/>
          <p:cNvCxnSpPr>
            <a:stCxn id="12" idx="7"/>
            <a:endCxn id="9" idx="4"/>
          </p:cNvCxnSpPr>
          <p:nvPr/>
        </p:nvCxnSpPr>
        <p:spPr>
          <a:xfrm flipV="1">
            <a:off x="8796643" y="4435780"/>
            <a:ext cx="460940" cy="792920"/>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2" name="直線單箭頭接點 31"/>
          <p:cNvCxnSpPr>
            <a:stCxn id="11" idx="6"/>
            <a:endCxn id="8" idx="3"/>
          </p:cNvCxnSpPr>
          <p:nvPr/>
        </p:nvCxnSpPr>
        <p:spPr>
          <a:xfrm flipV="1">
            <a:off x="4531743" y="4317404"/>
            <a:ext cx="2179033" cy="1070768"/>
          </a:xfrm>
          <a:prstGeom prst="straightConnector1">
            <a:avLst/>
          </a:prstGeom>
          <a:ln w="381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cxnSp>
        <p:nvCxnSpPr>
          <p:cNvPr id="35" name="直線單箭頭接點 34"/>
          <p:cNvCxnSpPr>
            <a:stCxn id="11" idx="0"/>
            <a:endCxn id="7" idx="3"/>
          </p:cNvCxnSpPr>
          <p:nvPr/>
        </p:nvCxnSpPr>
        <p:spPr>
          <a:xfrm flipV="1">
            <a:off x="4268638" y="4317404"/>
            <a:ext cx="452312" cy="839659"/>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9" name="直線單箭頭接點 38"/>
          <p:cNvCxnSpPr>
            <a:stCxn id="10" idx="6"/>
            <a:endCxn id="11" idx="2"/>
          </p:cNvCxnSpPr>
          <p:nvPr/>
        </p:nvCxnSpPr>
        <p:spPr>
          <a:xfrm>
            <a:off x="3037936" y="5388171"/>
            <a:ext cx="967596" cy="1"/>
          </a:xfrm>
          <a:prstGeom prst="straightConnector1">
            <a:avLst/>
          </a:prstGeom>
          <a:ln w="381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cxnSp>
        <p:nvCxnSpPr>
          <p:cNvPr id="42" name="直線單箭頭接點 41"/>
          <p:cNvCxnSpPr>
            <a:stCxn id="5" idx="5"/>
            <a:endCxn id="10" idx="2"/>
          </p:cNvCxnSpPr>
          <p:nvPr/>
        </p:nvCxnSpPr>
        <p:spPr>
          <a:xfrm>
            <a:off x="1579210" y="4633706"/>
            <a:ext cx="932515" cy="754465"/>
          </a:xfrm>
          <a:prstGeom prst="straightConnector1">
            <a:avLst/>
          </a:prstGeom>
          <a:ln w="381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sp>
        <p:nvSpPr>
          <p:cNvPr id="45" name="文字方塊 44"/>
          <p:cNvSpPr txBox="1"/>
          <p:nvPr/>
        </p:nvSpPr>
        <p:spPr>
          <a:xfrm>
            <a:off x="1913865" y="3672978"/>
            <a:ext cx="301686" cy="369332"/>
          </a:xfrm>
          <a:prstGeom prst="rect">
            <a:avLst/>
          </a:prstGeom>
          <a:noFill/>
        </p:spPr>
        <p:txBody>
          <a:bodyPr wrap="none" rtlCol="0">
            <a:spAutoFit/>
          </a:bodyPr>
          <a:lstStyle/>
          <a:p>
            <a:r>
              <a:rPr lang="en-US" altLang="zh-TW" dirty="0" smtClean="0"/>
              <a:t>2</a:t>
            </a:r>
            <a:endParaRPr lang="zh-TW" altLang="en-US" dirty="0"/>
          </a:p>
        </p:txBody>
      </p:sp>
      <p:sp>
        <p:nvSpPr>
          <p:cNvPr id="46" name="文字方塊 45"/>
          <p:cNvSpPr txBox="1"/>
          <p:nvPr/>
        </p:nvSpPr>
        <p:spPr>
          <a:xfrm>
            <a:off x="1791082" y="4880960"/>
            <a:ext cx="301686" cy="369332"/>
          </a:xfrm>
          <a:prstGeom prst="rect">
            <a:avLst/>
          </a:prstGeom>
          <a:noFill/>
        </p:spPr>
        <p:txBody>
          <a:bodyPr wrap="none" rtlCol="0">
            <a:spAutoFit/>
          </a:bodyPr>
          <a:lstStyle/>
          <a:p>
            <a:r>
              <a:rPr lang="en-US" altLang="zh-TW" dirty="0" smtClean="0"/>
              <a:t>2</a:t>
            </a:r>
            <a:endParaRPr lang="zh-TW" altLang="en-US" dirty="0"/>
          </a:p>
        </p:txBody>
      </p:sp>
      <p:sp>
        <p:nvSpPr>
          <p:cNvPr id="47" name="文字方塊 46"/>
          <p:cNvSpPr txBox="1"/>
          <p:nvPr/>
        </p:nvSpPr>
        <p:spPr>
          <a:xfrm>
            <a:off x="3821621" y="3447549"/>
            <a:ext cx="301686" cy="369332"/>
          </a:xfrm>
          <a:prstGeom prst="rect">
            <a:avLst/>
          </a:prstGeom>
          <a:noFill/>
        </p:spPr>
        <p:txBody>
          <a:bodyPr wrap="none" rtlCol="0">
            <a:spAutoFit/>
          </a:bodyPr>
          <a:lstStyle/>
          <a:p>
            <a:r>
              <a:rPr lang="en-US" altLang="zh-TW" dirty="0" smtClean="0"/>
              <a:t>1</a:t>
            </a:r>
            <a:endParaRPr lang="zh-TW" altLang="en-US" dirty="0"/>
          </a:p>
        </p:txBody>
      </p:sp>
      <p:sp>
        <p:nvSpPr>
          <p:cNvPr id="50" name="文字方塊 49"/>
          <p:cNvSpPr txBox="1"/>
          <p:nvPr/>
        </p:nvSpPr>
        <p:spPr>
          <a:xfrm>
            <a:off x="4249348" y="4510180"/>
            <a:ext cx="301686" cy="369332"/>
          </a:xfrm>
          <a:prstGeom prst="rect">
            <a:avLst/>
          </a:prstGeom>
          <a:noFill/>
        </p:spPr>
        <p:txBody>
          <a:bodyPr wrap="none" rtlCol="0">
            <a:spAutoFit/>
          </a:bodyPr>
          <a:lstStyle/>
          <a:p>
            <a:r>
              <a:rPr lang="en-US" altLang="zh-TW" dirty="0" smtClean="0"/>
              <a:t>1</a:t>
            </a:r>
            <a:endParaRPr lang="zh-TW" altLang="en-US" dirty="0"/>
          </a:p>
        </p:txBody>
      </p:sp>
      <p:sp>
        <p:nvSpPr>
          <p:cNvPr id="51" name="文字方塊 50"/>
          <p:cNvSpPr txBox="1"/>
          <p:nvPr/>
        </p:nvSpPr>
        <p:spPr>
          <a:xfrm>
            <a:off x="3319968" y="5249947"/>
            <a:ext cx="301686" cy="369332"/>
          </a:xfrm>
          <a:prstGeom prst="rect">
            <a:avLst/>
          </a:prstGeom>
          <a:noFill/>
        </p:spPr>
        <p:txBody>
          <a:bodyPr wrap="none" rtlCol="0">
            <a:spAutoFit/>
          </a:bodyPr>
          <a:lstStyle/>
          <a:p>
            <a:r>
              <a:rPr lang="en-US" altLang="zh-TW" dirty="0" smtClean="0"/>
              <a:t>1</a:t>
            </a:r>
            <a:endParaRPr lang="zh-TW" altLang="en-US" dirty="0"/>
          </a:p>
        </p:txBody>
      </p:sp>
      <p:sp>
        <p:nvSpPr>
          <p:cNvPr id="52" name="文字方塊 51"/>
          <p:cNvSpPr txBox="1"/>
          <p:nvPr/>
        </p:nvSpPr>
        <p:spPr>
          <a:xfrm>
            <a:off x="5600220" y="3838853"/>
            <a:ext cx="301686" cy="369332"/>
          </a:xfrm>
          <a:prstGeom prst="rect">
            <a:avLst/>
          </a:prstGeom>
          <a:noFill/>
        </p:spPr>
        <p:txBody>
          <a:bodyPr wrap="none" rtlCol="0">
            <a:spAutoFit/>
          </a:bodyPr>
          <a:lstStyle/>
          <a:p>
            <a:r>
              <a:rPr lang="en-US" altLang="zh-TW" dirty="0" smtClean="0"/>
              <a:t>3</a:t>
            </a:r>
            <a:endParaRPr lang="zh-TW" altLang="en-US" dirty="0"/>
          </a:p>
        </p:txBody>
      </p:sp>
      <p:sp>
        <p:nvSpPr>
          <p:cNvPr id="53" name="文字方塊 52"/>
          <p:cNvSpPr txBox="1"/>
          <p:nvPr/>
        </p:nvSpPr>
        <p:spPr>
          <a:xfrm>
            <a:off x="5651571" y="4737233"/>
            <a:ext cx="301686" cy="369332"/>
          </a:xfrm>
          <a:prstGeom prst="rect">
            <a:avLst/>
          </a:prstGeom>
          <a:noFill/>
        </p:spPr>
        <p:txBody>
          <a:bodyPr wrap="none" rtlCol="0">
            <a:spAutoFit/>
          </a:bodyPr>
          <a:lstStyle/>
          <a:p>
            <a:r>
              <a:rPr lang="en-US" altLang="zh-TW" dirty="0" smtClean="0"/>
              <a:t>4</a:t>
            </a:r>
            <a:endParaRPr lang="zh-TW" altLang="en-US" dirty="0"/>
          </a:p>
        </p:txBody>
      </p:sp>
      <p:sp>
        <p:nvSpPr>
          <p:cNvPr id="54" name="文字方塊 53"/>
          <p:cNvSpPr txBox="1"/>
          <p:nvPr/>
        </p:nvSpPr>
        <p:spPr>
          <a:xfrm>
            <a:off x="7923363" y="3831128"/>
            <a:ext cx="301686" cy="369332"/>
          </a:xfrm>
          <a:prstGeom prst="rect">
            <a:avLst/>
          </a:prstGeom>
          <a:noFill/>
        </p:spPr>
        <p:txBody>
          <a:bodyPr wrap="none" rtlCol="0">
            <a:spAutoFit/>
          </a:bodyPr>
          <a:lstStyle/>
          <a:p>
            <a:r>
              <a:rPr lang="en-US" altLang="zh-TW" dirty="0" smtClean="0"/>
              <a:t>2</a:t>
            </a:r>
            <a:endParaRPr lang="zh-TW" altLang="en-US" dirty="0"/>
          </a:p>
        </p:txBody>
      </p:sp>
      <p:sp>
        <p:nvSpPr>
          <p:cNvPr id="55" name="文字方塊 54"/>
          <p:cNvSpPr txBox="1"/>
          <p:nvPr/>
        </p:nvSpPr>
        <p:spPr>
          <a:xfrm>
            <a:off x="7490554" y="4668122"/>
            <a:ext cx="301686" cy="369332"/>
          </a:xfrm>
          <a:prstGeom prst="rect">
            <a:avLst/>
          </a:prstGeom>
          <a:noFill/>
        </p:spPr>
        <p:txBody>
          <a:bodyPr wrap="none" rtlCol="0">
            <a:spAutoFit/>
          </a:bodyPr>
          <a:lstStyle/>
          <a:p>
            <a:r>
              <a:rPr lang="en-US" altLang="zh-TW" dirty="0" smtClean="0"/>
              <a:t>1</a:t>
            </a:r>
            <a:endParaRPr lang="zh-TW" altLang="en-US" dirty="0"/>
          </a:p>
        </p:txBody>
      </p:sp>
      <p:sp>
        <p:nvSpPr>
          <p:cNvPr id="56" name="文字方塊 55"/>
          <p:cNvSpPr txBox="1"/>
          <p:nvPr/>
        </p:nvSpPr>
        <p:spPr>
          <a:xfrm>
            <a:off x="9027113" y="4773052"/>
            <a:ext cx="301686" cy="369332"/>
          </a:xfrm>
          <a:prstGeom prst="rect">
            <a:avLst/>
          </a:prstGeom>
          <a:noFill/>
        </p:spPr>
        <p:txBody>
          <a:bodyPr wrap="none" rtlCol="0">
            <a:spAutoFit/>
          </a:bodyPr>
          <a:lstStyle/>
          <a:p>
            <a:r>
              <a:rPr lang="en-US" altLang="zh-TW" dirty="0" smtClean="0"/>
              <a:t>2</a:t>
            </a:r>
            <a:endParaRPr lang="zh-TW" altLang="en-US" dirty="0"/>
          </a:p>
        </p:txBody>
      </p:sp>
      <p:cxnSp>
        <p:nvCxnSpPr>
          <p:cNvPr id="58" name="直線單箭頭接點 57"/>
          <p:cNvCxnSpPr>
            <a:stCxn id="10" idx="7"/>
            <a:endCxn id="7" idx="3"/>
          </p:cNvCxnSpPr>
          <p:nvPr/>
        </p:nvCxnSpPr>
        <p:spPr>
          <a:xfrm flipV="1">
            <a:off x="2960874" y="4317404"/>
            <a:ext cx="1760076" cy="9073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9" name="文字方塊 58"/>
          <p:cNvSpPr txBox="1"/>
          <p:nvPr/>
        </p:nvSpPr>
        <p:spPr>
          <a:xfrm>
            <a:off x="3440741" y="4548513"/>
            <a:ext cx="301686" cy="369332"/>
          </a:xfrm>
          <a:prstGeom prst="rect">
            <a:avLst/>
          </a:prstGeom>
          <a:noFill/>
        </p:spPr>
        <p:txBody>
          <a:bodyPr wrap="none" rtlCol="0">
            <a:spAutoFit/>
          </a:bodyPr>
          <a:lstStyle/>
          <a:p>
            <a:r>
              <a:rPr lang="en-US" altLang="zh-TW" dirty="0" smtClean="0"/>
              <a:t>2</a:t>
            </a:r>
            <a:endParaRPr lang="zh-TW" altLang="en-US" dirty="0"/>
          </a:p>
        </p:txBody>
      </p:sp>
      <p:sp>
        <p:nvSpPr>
          <p:cNvPr id="3" name="文字方塊 2"/>
          <p:cNvSpPr txBox="1"/>
          <p:nvPr/>
        </p:nvSpPr>
        <p:spPr>
          <a:xfrm>
            <a:off x="9106739" y="3607744"/>
            <a:ext cx="301686" cy="369332"/>
          </a:xfrm>
          <a:prstGeom prst="rect">
            <a:avLst/>
          </a:prstGeom>
          <a:noFill/>
        </p:spPr>
        <p:txBody>
          <a:bodyPr wrap="none" rtlCol="0">
            <a:spAutoFit/>
          </a:bodyPr>
          <a:lstStyle/>
          <a:p>
            <a:r>
              <a:rPr lang="en-US" altLang="zh-TW" dirty="0" smtClean="0">
                <a:solidFill>
                  <a:schemeClr val="accent2"/>
                </a:solidFill>
              </a:rPr>
              <a:t>9</a:t>
            </a:r>
            <a:endParaRPr lang="zh-TW" altLang="en-US" dirty="0">
              <a:solidFill>
                <a:schemeClr val="accent2"/>
              </a:solidFill>
            </a:endParaRPr>
          </a:p>
        </p:txBody>
      </p:sp>
    </p:spTree>
    <p:extLst>
      <p:ext uri="{BB962C8B-B14F-4D97-AF65-F5344CB8AC3E}">
        <p14:creationId xmlns:p14="http://schemas.microsoft.com/office/powerpoint/2010/main" val="3897522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14</a:t>
            </a:fld>
            <a:endParaRPr lang="zh-TW" altLang="en-US"/>
          </a:p>
        </p:txBody>
      </p:sp>
      <p:sp>
        <p:nvSpPr>
          <p:cNvPr id="5" name="橢圓 4"/>
          <p:cNvSpPr/>
          <p:nvPr/>
        </p:nvSpPr>
        <p:spPr>
          <a:xfrm>
            <a:off x="1130061" y="4239179"/>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1</a:t>
            </a:r>
            <a:endParaRPr lang="zh-TW" altLang="en-US" dirty="0"/>
          </a:p>
        </p:txBody>
      </p:sp>
      <p:sp>
        <p:nvSpPr>
          <p:cNvPr id="6" name="橢圓 5"/>
          <p:cNvSpPr/>
          <p:nvPr/>
        </p:nvSpPr>
        <p:spPr>
          <a:xfrm>
            <a:off x="2774830" y="3330193"/>
            <a:ext cx="526211" cy="46221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2</a:t>
            </a:r>
            <a:endParaRPr lang="zh-TW" altLang="en-US" dirty="0"/>
          </a:p>
        </p:txBody>
      </p:sp>
      <p:sp>
        <p:nvSpPr>
          <p:cNvPr id="7" name="橢圓 6"/>
          <p:cNvSpPr/>
          <p:nvPr/>
        </p:nvSpPr>
        <p:spPr>
          <a:xfrm>
            <a:off x="4643888" y="3922877"/>
            <a:ext cx="526211" cy="46221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3</a:t>
            </a:r>
            <a:endParaRPr lang="zh-TW" altLang="en-US" dirty="0"/>
          </a:p>
        </p:txBody>
      </p:sp>
      <p:sp>
        <p:nvSpPr>
          <p:cNvPr id="8" name="橢圓 7"/>
          <p:cNvSpPr/>
          <p:nvPr/>
        </p:nvSpPr>
        <p:spPr>
          <a:xfrm>
            <a:off x="6633714" y="3922877"/>
            <a:ext cx="526211" cy="46221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4</a:t>
            </a:r>
            <a:endParaRPr lang="zh-TW" altLang="en-US" dirty="0"/>
          </a:p>
        </p:txBody>
      </p:sp>
      <p:sp>
        <p:nvSpPr>
          <p:cNvPr id="9" name="橢圓 8"/>
          <p:cNvSpPr/>
          <p:nvPr/>
        </p:nvSpPr>
        <p:spPr>
          <a:xfrm>
            <a:off x="8994477" y="39735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5</a:t>
            </a:r>
            <a:endParaRPr lang="zh-TW" altLang="en-US" dirty="0"/>
          </a:p>
        </p:txBody>
      </p:sp>
      <p:sp>
        <p:nvSpPr>
          <p:cNvPr id="10" name="橢圓 9"/>
          <p:cNvSpPr/>
          <p:nvPr/>
        </p:nvSpPr>
        <p:spPr>
          <a:xfrm>
            <a:off x="2511725" y="5157062"/>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a:t>
            </a:r>
            <a:endParaRPr lang="zh-TW" altLang="en-US" dirty="0"/>
          </a:p>
        </p:txBody>
      </p:sp>
      <p:sp>
        <p:nvSpPr>
          <p:cNvPr id="11" name="橢圓 10"/>
          <p:cNvSpPr/>
          <p:nvPr/>
        </p:nvSpPr>
        <p:spPr>
          <a:xfrm>
            <a:off x="4005532" y="51570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7</a:t>
            </a:r>
            <a:endParaRPr lang="zh-TW" altLang="en-US" dirty="0"/>
          </a:p>
        </p:txBody>
      </p:sp>
      <p:sp>
        <p:nvSpPr>
          <p:cNvPr id="12" name="橢圓 11"/>
          <p:cNvSpPr/>
          <p:nvPr/>
        </p:nvSpPr>
        <p:spPr>
          <a:xfrm>
            <a:off x="8347494" y="5161010"/>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8</a:t>
            </a:r>
            <a:endParaRPr lang="zh-TW" altLang="en-US" dirty="0"/>
          </a:p>
        </p:txBody>
      </p:sp>
      <p:cxnSp>
        <p:nvCxnSpPr>
          <p:cNvPr id="14" name="直線單箭頭接點 13"/>
          <p:cNvCxnSpPr>
            <a:stCxn id="5" idx="7"/>
            <a:endCxn id="6" idx="3"/>
          </p:cNvCxnSpPr>
          <p:nvPr/>
        </p:nvCxnSpPr>
        <p:spPr>
          <a:xfrm flipV="1">
            <a:off x="1579210" y="3724720"/>
            <a:ext cx="1272682" cy="582149"/>
          </a:xfrm>
          <a:prstGeom prst="straightConnector1">
            <a:avLst/>
          </a:prstGeom>
          <a:ln w="38100">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17" name="直線單箭頭接點 16"/>
          <p:cNvCxnSpPr>
            <a:stCxn id="6" idx="6"/>
            <a:endCxn id="7" idx="2"/>
          </p:cNvCxnSpPr>
          <p:nvPr/>
        </p:nvCxnSpPr>
        <p:spPr>
          <a:xfrm>
            <a:off x="3301041" y="3561302"/>
            <a:ext cx="1342847" cy="592684"/>
          </a:xfrm>
          <a:prstGeom prst="straightConnector1">
            <a:avLst/>
          </a:prstGeom>
          <a:ln w="38100">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20" name="直線單箭頭接點 19"/>
          <p:cNvCxnSpPr>
            <a:stCxn id="7" idx="6"/>
            <a:endCxn id="8" idx="2"/>
          </p:cNvCxnSpPr>
          <p:nvPr/>
        </p:nvCxnSpPr>
        <p:spPr>
          <a:xfrm>
            <a:off x="5170099" y="4153986"/>
            <a:ext cx="1463615" cy="0"/>
          </a:xfrm>
          <a:prstGeom prst="straightConnector1">
            <a:avLst/>
          </a:prstGeom>
          <a:ln w="38100">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23" name="直線單箭頭接點 22"/>
          <p:cNvCxnSpPr>
            <a:stCxn id="8" idx="6"/>
            <a:endCxn id="9" idx="2"/>
          </p:cNvCxnSpPr>
          <p:nvPr/>
        </p:nvCxnSpPr>
        <p:spPr>
          <a:xfrm>
            <a:off x="7159925" y="4153986"/>
            <a:ext cx="1834552" cy="50686"/>
          </a:xfrm>
          <a:prstGeom prst="straightConnector1">
            <a:avLst/>
          </a:prstGeom>
          <a:ln w="38100">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26" name="直線單箭頭接點 25"/>
          <p:cNvCxnSpPr>
            <a:stCxn id="8" idx="5"/>
            <a:endCxn id="12" idx="1"/>
          </p:cNvCxnSpPr>
          <p:nvPr/>
        </p:nvCxnSpPr>
        <p:spPr>
          <a:xfrm>
            <a:off x="7082863" y="4317404"/>
            <a:ext cx="1341693" cy="911296"/>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9" name="直線單箭頭接點 28"/>
          <p:cNvCxnSpPr>
            <a:stCxn id="12" idx="7"/>
            <a:endCxn id="9" idx="4"/>
          </p:cNvCxnSpPr>
          <p:nvPr/>
        </p:nvCxnSpPr>
        <p:spPr>
          <a:xfrm flipV="1">
            <a:off x="8796643" y="4435780"/>
            <a:ext cx="460940" cy="792920"/>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2" name="直線單箭頭接點 31"/>
          <p:cNvCxnSpPr>
            <a:stCxn id="11" idx="6"/>
            <a:endCxn id="8" idx="3"/>
          </p:cNvCxnSpPr>
          <p:nvPr/>
        </p:nvCxnSpPr>
        <p:spPr>
          <a:xfrm flipV="1">
            <a:off x="4531743" y="4317404"/>
            <a:ext cx="2179033" cy="1070768"/>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5" name="直線單箭頭接點 34"/>
          <p:cNvCxnSpPr>
            <a:stCxn id="11" idx="0"/>
            <a:endCxn id="7" idx="3"/>
          </p:cNvCxnSpPr>
          <p:nvPr/>
        </p:nvCxnSpPr>
        <p:spPr>
          <a:xfrm flipV="1">
            <a:off x="4268638" y="4317404"/>
            <a:ext cx="452312" cy="839659"/>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9" name="直線單箭頭接點 38"/>
          <p:cNvCxnSpPr>
            <a:stCxn id="10" idx="6"/>
            <a:endCxn id="11" idx="2"/>
          </p:cNvCxnSpPr>
          <p:nvPr/>
        </p:nvCxnSpPr>
        <p:spPr>
          <a:xfrm>
            <a:off x="3037936" y="5388171"/>
            <a:ext cx="967596" cy="1"/>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42" name="直線單箭頭接點 41"/>
          <p:cNvCxnSpPr>
            <a:stCxn id="5" idx="5"/>
            <a:endCxn id="10" idx="2"/>
          </p:cNvCxnSpPr>
          <p:nvPr/>
        </p:nvCxnSpPr>
        <p:spPr>
          <a:xfrm>
            <a:off x="1579210" y="4633706"/>
            <a:ext cx="932515" cy="754465"/>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sp>
        <p:nvSpPr>
          <p:cNvPr id="45" name="文字方塊 44"/>
          <p:cNvSpPr txBox="1"/>
          <p:nvPr/>
        </p:nvSpPr>
        <p:spPr>
          <a:xfrm>
            <a:off x="1913865" y="3672978"/>
            <a:ext cx="301686" cy="369332"/>
          </a:xfrm>
          <a:prstGeom prst="rect">
            <a:avLst/>
          </a:prstGeom>
          <a:noFill/>
        </p:spPr>
        <p:txBody>
          <a:bodyPr wrap="none" rtlCol="0">
            <a:spAutoFit/>
          </a:bodyPr>
          <a:lstStyle/>
          <a:p>
            <a:r>
              <a:rPr lang="en-US" altLang="zh-TW" dirty="0"/>
              <a:t>3</a:t>
            </a:r>
            <a:endParaRPr lang="zh-TW" altLang="en-US" dirty="0"/>
          </a:p>
        </p:txBody>
      </p:sp>
      <p:sp>
        <p:nvSpPr>
          <p:cNvPr id="46" name="文字方塊 45"/>
          <p:cNvSpPr txBox="1"/>
          <p:nvPr/>
        </p:nvSpPr>
        <p:spPr>
          <a:xfrm>
            <a:off x="1791082" y="4908604"/>
            <a:ext cx="301686" cy="369332"/>
          </a:xfrm>
          <a:prstGeom prst="rect">
            <a:avLst/>
          </a:prstGeom>
          <a:noFill/>
        </p:spPr>
        <p:txBody>
          <a:bodyPr wrap="none" rtlCol="0">
            <a:spAutoFit/>
          </a:bodyPr>
          <a:lstStyle/>
          <a:p>
            <a:r>
              <a:rPr lang="en-US" altLang="zh-TW" dirty="0" smtClean="0"/>
              <a:t>2</a:t>
            </a:r>
            <a:endParaRPr lang="zh-TW" altLang="en-US" dirty="0"/>
          </a:p>
        </p:txBody>
      </p:sp>
      <p:sp>
        <p:nvSpPr>
          <p:cNvPr id="47" name="文字方塊 46"/>
          <p:cNvSpPr txBox="1"/>
          <p:nvPr/>
        </p:nvSpPr>
        <p:spPr>
          <a:xfrm>
            <a:off x="3821621" y="3447549"/>
            <a:ext cx="301686" cy="369332"/>
          </a:xfrm>
          <a:prstGeom prst="rect">
            <a:avLst/>
          </a:prstGeom>
          <a:noFill/>
        </p:spPr>
        <p:txBody>
          <a:bodyPr wrap="none" rtlCol="0">
            <a:spAutoFit/>
          </a:bodyPr>
          <a:lstStyle/>
          <a:p>
            <a:r>
              <a:rPr lang="en-US" altLang="zh-TW" dirty="0" smtClean="0"/>
              <a:t>2</a:t>
            </a:r>
            <a:endParaRPr lang="zh-TW" altLang="en-US" dirty="0"/>
          </a:p>
        </p:txBody>
      </p:sp>
      <p:sp>
        <p:nvSpPr>
          <p:cNvPr id="50" name="文字方塊 49"/>
          <p:cNvSpPr txBox="1"/>
          <p:nvPr/>
        </p:nvSpPr>
        <p:spPr>
          <a:xfrm>
            <a:off x="4249348" y="4510180"/>
            <a:ext cx="301686" cy="369332"/>
          </a:xfrm>
          <a:prstGeom prst="rect">
            <a:avLst/>
          </a:prstGeom>
          <a:noFill/>
        </p:spPr>
        <p:txBody>
          <a:bodyPr wrap="none" rtlCol="0">
            <a:spAutoFit/>
          </a:bodyPr>
          <a:lstStyle/>
          <a:p>
            <a:r>
              <a:rPr lang="en-US" altLang="zh-TW" dirty="0"/>
              <a:t>2</a:t>
            </a:r>
            <a:endParaRPr lang="zh-TW" altLang="en-US" dirty="0"/>
          </a:p>
        </p:txBody>
      </p:sp>
      <p:sp>
        <p:nvSpPr>
          <p:cNvPr id="51" name="文字方塊 50"/>
          <p:cNvSpPr txBox="1"/>
          <p:nvPr/>
        </p:nvSpPr>
        <p:spPr>
          <a:xfrm>
            <a:off x="3319968" y="5249947"/>
            <a:ext cx="301686" cy="369332"/>
          </a:xfrm>
          <a:prstGeom prst="rect">
            <a:avLst/>
          </a:prstGeom>
          <a:noFill/>
        </p:spPr>
        <p:txBody>
          <a:bodyPr wrap="none" rtlCol="0">
            <a:spAutoFit/>
          </a:bodyPr>
          <a:lstStyle/>
          <a:p>
            <a:r>
              <a:rPr lang="en-US" altLang="zh-TW" dirty="0" smtClean="0"/>
              <a:t>1</a:t>
            </a:r>
            <a:endParaRPr lang="zh-TW" altLang="en-US" dirty="0"/>
          </a:p>
        </p:txBody>
      </p:sp>
      <p:sp>
        <p:nvSpPr>
          <p:cNvPr id="52" name="文字方塊 51"/>
          <p:cNvSpPr txBox="1"/>
          <p:nvPr/>
        </p:nvSpPr>
        <p:spPr>
          <a:xfrm>
            <a:off x="5600220" y="3838853"/>
            <a:ext cx="301686" cy="369332"/>
          </a:xfrm>
          <a:prstGeom prst="rect">
            <a:avLst/>
          </a:prstGeom>
          <a:noFill/>
        </p:spPr>
        <p:txBody>
          <a:bodyPr wrap="none" rtlCol="0">
            <a:spAutoFit/>
          </a:bodyPr>
          <a:lstStyle/>
          <a:p>
            <a:r>
              <a:rPr lang="en-US" altLang="zh-TW" dirty="0"/>
              <a:t>4</a:t>
            </a:r>
            <a:endParaRPr lang="zh-TW" altLang="en-US" dirty="0"/>
          </a:p>
        </p:txBody>
      </p:sp>
      <p:sp>
        <p:nvSpPr>
          <p:cNvPr id="53" name="文字方塊 52"/>
          <p:cNvSpPr txBox="1"/>
          <p:nvPr/>
        </p:nvSpPr>
        <p:spPr>
          <a:xfrm>
            <a:off x="5651571" y="4737233"/>
            <a:ext cx="301686" cy="369332"/>
          </a:xfrm>
          <a:prstGeom prst="rect">
            <a:avLst/>
          </a:prstGeom>
          <a:noFill/>
        </p:spPr>
        <p:txBody>
          <a:bodyPr wrap="none" rtlCol="0">
            <a:spAutoFit/>
          </a:bodyPr>
          <a:lstStyle/>
          <a:p>
            <a:r>
              <a:rPr lang="en-US" altLang="zh-TW" dirty="0"/>
              <a:t>5</a:t>
            </a:r>
            <a:endParaRPr lang="zh-TW" altLang="en-US" dirty="0"/>
          </a:p>
        </p:txBody>
      </p:sp>
      <p:sp>
        <p:nvSpPr>
          <p:cNvPr id="54" name="文字方塊 53"/>
          <p:cNvSpPr txBox="1"/>
          <p:nvPr/>
        </p:nvSpPr>
        <p:spPr>
          <a:xfrm>
            <a:off x="7923363" y="3831128"/>
            <a:ext cx="301686" cy="369332"/>
          </a:xfrm>
          <a:prstGeom prst="rect">
            <a:avLst/>
          </a:prstGeom>
          <a:noFill/>
        </p:spPr>
        <p:txBody>
          <a:bodyPr wrap="none" rtlCol="0">
            <a:spAutoFit/>
          </a:bodyPr>
          <a:lstStyle/>
          <a:p>
            <a:r>
              <a:rPr lang="en-US" altLang="zh-TW" dirty="0"/>
              <a:t>3</a:t>
            </a:r>
            <a:endParaRPr lang="zh-TW" altLang="en-US" dirty="0"/>
          </a:p>
        </p:txBody>
      </p:sp>
      <p:sp>
        <p:nvSpPr>
          <p:cNvPr id="55" name="文字方塊 54"/>
          <p:cNvSpPr txBox="1"/>
          <p:nvPr/>
        </p:nvSpPr>
        <p:spPr>
          <a:xfrm>
            <a:off x="7490554" y="4668122"/>
            <a:ext cx="301686" cy="369332"/>
          </a:xfrm>
          <a:prstGeom prst="rect">
            <a:avLst/>
          </a:prstGeom>
          <a:noFill/>
        </p:spPr>
        <p:txBody>
          <a:bodyPr wrap="none" rtlCol="0">
            <a:spAutoFit/>
          </a:bodyPr>
          <a:lstStyle/>
          <a:p>
            <a:r>
              <a:rPr lang="en-US" altLang="zh-TW" dirty="0"/>
              <a:t>2</a:t>
            </a:r>
            <a:endParaRPr lang="zh-TW" altLang="en-US" dirty="0"/>
          </a:p>
        </p:txBody>
      </p:sp>
      <p:sp>
        <p:nvSpPr>
          <p:cNvPr id="56" name="文字方塊 55"/>
          <p:cNvSpPr txBox="1"/>
          <p:nvPr/>
        </p:nvSpPr>
        <p:spPr>
          <a:xfrm>
            <a:off x="9027113" y="4773052"/>
            <a:ext cx="301686" cy="369332"/>
          </a:xfrm>
          <a:prstGeom prst="rect">
            <a:avLst/>
          </a:prstGeom>
          <a:noFill/>
        </p:spPr>
        <p:txBody>
          <a:bodyPr wrap="none" rtlCol="0">
            <a:spAutoFit/>
          </a:bodyPr>
          <a:lstStyle/>
          <a:p>
            <a:r>
              <a:rPr lang="en-US" altLang="zh-TW" dirty="0" smtClean="0"/>
              <a:t>2</a:t>
            </a:r>
            <a:endParaRPr lang="zh-TW" altLang="en-US" dirty="0"/>
          </a:p>
        </p:txBody>
      </p:sp>
      <p:cxnSp>
        <p:nvCxnSpPr>
          <p:cNvPr id="58" name="直線單箭頭接點 57"/>
          <p:cNvCxnSpPr>
            <a:stCxn id="10" idx="7"/>
            <a:endCxn id="7" idx="3"/>
          </p:cNvCxnSpPr>
          <p:nvPr/>
        </p:nvCxnSpPr>
        <p:spPr>
          <a:xfrm flipV="1">
            <a:off x="2960874" y="4317404"/>
            <a:ext cx="1760076" cy="9073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9" name="文字方塊 58"/>
          <p:cNvSpPr txBox="1"/>
          <p:nvPr/>
        </p:nvSpPr>
        <p:spPr>
          <a:xfrm>
            <a:off x="3440741" y="4548513"/>
            <a:ext cx="301686" cy="369332"/>
          </a:xfrm>
          <a:prstGeom prst="rect">
            <a:avLst/>
          </a:prstGeom>
          <a:noFill/>
        </p:spPr>
        <p:txBody>
          <a:bodyPr wrap="none" rtlCol="0">
            <a:spAutoFit/>
          </a:bodyPr>
          <a:lstStyle/>
          <a:p>
            <a:r>
              <a:rPr lang="en-US" altLang="zh-TW" dirty="0"/>
              <a:t>3</a:t>
            </a:r>
            <a:endParaRPr lang="zh-TW" altLang="en-US" dirty="0"/>
          </a:p>
        </p:txBody>
      </p:sp>
      <p:sp>
        <p:nvSpPr>
          <p:cNvPr id="3" name="文字方塊 2"/>
          <p:cNvSpPr txBox="1"/>
          <p:nvPr/>
        </p:nvSpPr>
        <p:spPr>
          <a:xfrm>
            <a:off x="9106739" y="3646462"/>
            <a:ext cx="418704" cy="369332"/>
          </a:xfrm>
          <a:prstGeom prst="rect">
            <a:avLst/>
          </a:prstGeom>
          <a:noFill/>
        </p:spPr>
        <p:txBody>
          <a:bodyPr wrap="none" rtlCol="0">
            <a:spAutoFit/>
          </a:bodyPr>
          <a:lstStyle/>
          <a:p>
            <a:r>
              <a:rPr lang="en-US" altLang="zh-TW" dirty="0" smtClean="0"/>
              <a:t>12</a:t>
            </a:r>
            <a:endParaRPr lang="zh-TW" altLang="en-US" dirty="0"/>
          </a:p>
        </p:txBody>
      </p:sp>
    </p:spTree>
    <p:extLst>
      <p:ext uri="{BB962C8B-B14F-4D97-AF65-F5344CB8AC3E}">
        <p14:creationId xmlns:p14="http://schemas.microsoft.com/office/powerpoint/2010/main" val="1596203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15</a:t>
            </a:fld>
            <a:endParaRPr lang="zh-TW" altLang="en-US"/>
          </a:p>
        </p:txBody>
      </p:sp>
      <p:sp>
        <p:nvSpPr>
          <p:cNvPr id="5" name="橢圓 4"/>
          <p:cNvSpPr/>
          <p:nvPr/>
        </p:nvSpPr>
        <p:spPr>
          <a:xfrm>
            <a:off x="1130061" y="4239179"/>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1</a:t>
            </a:r>
            <a:endParaRPr lang="zh-TW" altLang="en-US" dirty="0"/>
          </a:p>
        </p:txBody>
      </p:sp>
      <p:sp>
        <p:nvSpPr>
          <p:cNvPr id="6" name="橢圓 5"/>
          <p:cNvSpPr/>
          <p:nvPr/>
        </p:nvSpPr>
        <p:spPr>
          <a:xfrm>
            <a:off x="2774830" y="3330193"/>
            <a:ext cx="526211" cy="46221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2</a:t>
            </a:r>
            <a:endParaRPr lang="zh-TW" altLang="en-US" dirty="0"/>
          </a:p>
        </p:txBody>
      </p:sp>
      <p:sp>
        <p:nvSpPr>
          <p:cNvPr id="7" name="橢圓 6"/>
          <p:cNvSpPr/>
          <p:nvPr/>
        </p:nvSpPr>
        <p:spPr>
          <a:xfrm>
            <a:off x="4643888" y="3922877"/>
            <a:ext cx="526211" cy="46221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3</a:t>
            </a:r>
            <a:endParaRPr lang="zh-TW" altLang="en-US" dirty="0"/>
          </a:p>
        </p:txBody>
      </p:sp>
      <p:sp>
        <p:nvSpPr>
          <p:cNvPr id="8" name="橢圓 7"/>
          <p:cNvSpPr/>
          <p:nvPr/>
        </p:nvSpPr>
        <p:spPr>
          <a:xfrm>
            <a:off x="6633714" y="3922877"/>
            <a:ext cx="526211" cy="46221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4</a:t>
            </a:r>
            <a:endParaRPr lang="zh-TW" altLang="en-US" dirty="0"/>
          </a:p>
        </p:txBody>
      </p:sp>
      <p:sp>
        <p:nvSpPr>
          <p:cNvPr id="9" name="橢圓 8"/>
          <p:cNvSpPr/>
          <p:nvPr/>
        </p:nvSpPr>
        <p:spPr>
          <a:xfrm>
            <a:off x="8994477" y="39735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5</a:t>
            </a:r>
            <a:endParaRPr lang="zh-TW" altLang="en-US" dirty="0"/>
          </a:p>
        </p:txBody>
      </p:sp>
      <p:sp>
        <p:nvSpPr>
          <p:cNvPr id="10" name="橢圓 9"/>
          <p:cNvSpPr/>
          <p:nvPr/>
        </p:nvSpPr>
        <p:spPr>
          <a:xfrm>
            <a:off x="2511725" y="5157062"/>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a:t>
            </a:r>
            <a:endParaRPr lang="zh-TW" altLang="en-US" dirty="0"/>
          </a:p>
        </p:txBody>
      </p:sp>
      <p:sp>
        <p:nvSpPr>
          <p:cNvPr id="11" name="橢圓 10"/>
          <p:cNvSpPr/>
          <p:nvPr/>
        </p:nvSpPr>
        <p:spPr>
          <a:xfrm>
            <a:off x="4005532" y="5157063"/>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t>7</a:t>
            </a:r>
            <a:endParaRPr lang="zh-TW" altLang="en-US" dirty="0"/>
          </a:p>
        </p:txBody>
      </p:sp>
      <p:sp>
        <p:nvSpPr>
          <p:cNvPr id="12" name="橢圓 11"/>
          <p:cNvSpPr/>
          <p:nvPr/>
        </p:nvSpPr>
        <p:spPr>
          <a:xfrm>
            <a:off x="8347494" y="5161010"/>
            <a:ext cx="526211" cy="462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8</a:t>
            </a:r>
            <a:endParaRPr lang="zh-TW" altLang="en-US" dirty="0"/>
          </a:p>
        </p:txBody>
      </p:sp>
      <p:cxnSp>
        <p:nvCxnSpPr>
          <p:cNvPr id="14" name="直線單箭頭接點 13"/>
          <p:cNvCxnSpPr>
            <a:stCxn id="5" idx="7"/>
            <a:endCxn id="6" idx="3"/>
          </p:cNvCxnSpPr>
          <p:nvPr/>
        </p:nvCxnSpPr>
        <p:spPr>
          <a:xfrm flipV="1">
            <a:off x="1579210" y="3724720"/>
            <a:ext cx="1272682" cy="582149"/>
          </a:xfrm>
          <a:prstGeom prst="straightConnector1">
            <a:avLst/>
          </a:prstGeom>
          <a:ln w="38100">
            <a:solidFill>
              <a:schemeClr val="accent1"/>
            </a:solidFill>
            <a:tailEnd type="triangle"/>
          </a:ln>
        </p:spPr>
        <p:style>
          <a:lnRef idx="3">
            <a:schemeClr val="accent1"/>
          </a:lnRef>
          <a:fillRef idx="0">
            <a:schemeClr val="accent1"/>
          </a:fillRef>
          <a:effectRef idx="2">
            <a:schemeClr val="accent1"/>
          </a:effectRef>
          <a:fontRef idx="minor">
            <a:schemeClr val="tx1"/>
          </a:fontRef>
        </p:style>
      </p:cxnSp>
      <p:cxnSp>
        <p:nvCxnSpPr>
          <p:cNvPr id="17" name="直線單箭頭接點 16"/>
          <p:cNvCxnSpPr>
            <a:stCxn id="6" idx="6"/>
            <a:endCxn id="7" idx="2"/>
          </p:cNvCxnSpPr>
          <p:nvPr/>
        </p:nvCxnSpPr>
        <p:spPr>
          <a:xfrm>
            <a:off x="3301041" y="3561302"/>
            <a:ext cx="1342847" cy="592684"/>
          </a:xfrm>
          <a:prstGeom prst="straightConnector1">
            <a:avLst/>
          </a:prstGeom>
          <a:ln w="38100">
            <a:solidFill>
              <a:schemeClr val="accent1"/>
            </a:solidFill>
            <a:tailEnd type="triangle"/>
          </a:ln>
        </p:spPr>
        <p:style>
          <a:lnRef idx="3">
            <a:schemeClr val="accent1"/>
          </a:lnRef>
          <a:fillRef idx="0">
            <a:schemeClr val="accent1"/>
          </a:fillRef>
          <a:effectRef idx="2">
            <a:schemeClr val="accent1"/>
          </a:effectRef>
          <a:fontRef idx="minor">
            <a:schemeClr val="tx1"/>
          </a:fontRef>
        </p:style>
      </p:cxnSp>
      <p:cxnSp>
        <p:nvCxnSpPr>
          <p:cNvPr id="20" name="直線單箭頭接點 19"/>
          <p:cNvCxnSpPr>
            <a:stCxn id="7" idx="6"/>
            <a:endCxn id="8" idx="2"/>
          </p:cNvCxnSpPr>
          <p:nvPr/>
        </p:nvCxnSpPr>
        <p:spPr>
          <a:xfrm>
            <a:off x="5170099" y="4153986"/>
            <a:ext cx="1463615" cy="0"/>
          </a:xfrm>
          <a:prstGeom prst="straightConnector1">
            <a:avLst/>
          </a:prstGeom>
          <a:ln w="38100">
            <a:solidFill>
              <a:schemeClr val="accent1"/>
            </a:solidFill>
            <a:tailEnd type="triangle"/>
          </a:ln>
        </p:spPr>
        <p:style>
          <a:lnRef idx="3">
            <a:schemeClr val="accent1"/>
          </a:lnRef>
          <a:fillRef idx="0">
            <a:schemeClr val="accent1"/>
          </a:fillRef>
          <a:effectRef idx="2">
            <a:schemeClr val="accent1"/>
          </a:effectRef>
          <a:fontRef idx="minor">
            <a:schemeClr val="tx1"/>
          </a:fontRef>
        </p:style>
      </p:cxnSp>
      <p:cxnSp>
        <p:nvCxnSpPr>
          <p:cNvPr id="23" name="直線單箭頭接點 22"/>
          <p:cNvCxnSpPr>
            <a:stCxn id="8" idx="6"/>
            <a:endCxn id="9" idx="2"/>
          </p:cNvCxnSpPr>
          <p:nvPr/>
        </p:nvCxnSpPr>
        <p:spPr>
          <a:xfrm>
            <a:off x="7159925" y="4153986"/>
            <a:ext cx="1834552" cy="50686"/>
          </a:xfrm>
          <a:prstGeom prst="straightConnector1">
            <a:avLst/>
          </a:prstGeom>
          <a:ln w="381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cxnSp>
        <p:nvCxnSpPr>
          <p:cNvPr id="26" name="直線單箭頭接點 25"/>
          <p:cNvCxnSpPr>
            <a:stCxn id="8" idx="5"/>
            <a:endCxn id="12" idx="1"/>
          </p:cNvCxnSpPr>
          <p:nvPr/>
        </p:nvCxnSpPr>
        <p:spPr>
          <a:xfrm>
            <a:off x="7082863" y="4317404"/>
            <a:ext cx="1341693" cy="911296"/>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29" name="直線單箭頭接點 28"/>
          <p:cNvCxnSpPr>
            <a:stCxn id="12" idx="7"/>
            <a:endCxn id="9" idx="4"/>
          </p:cNvCxnSpPr>
          <p:nvPr/>
        </p:nvCxnSpPr>
        <p:spPr>
          <a:xfrm flipV="1">
            <a:off x="8796643" y="4435780"/>
            <a:ext cx="460940" cy="792920"/>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2" name="直線單箭頭接點 31"/>
          <p:cNvCxnSpPr>
            <a:stCxn id="11" idx="6"/>
            <a:endCxn id="8" idx="3"/>
          </p:cNvCxnSpPr>
          <p:nvPr/>
        </p:nvCxnSpPr>
        <p:spPr>
          <a:xfrm flipV="1">
            <a:off x="4531743" y="4317404"/>
            <a:ext cx="2179033" cy="1070768"/>
          </a:xfrm>
          <a:prstGeom prst="straightConnector1">
            <a:avLst/>
          </a:prstGeom>
          <a:ln w="381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cxnSp>
        <p:nvCxnSpPr>
          <p:cNvPr id="35" name="直線單箭頭接點 34"/>
          <p:cNvCxnSpPr>
            <a:stCxn id="11" idx="0"/>
            <a:endCxn id="7" idx="3"/>
          </p:cNvCxnSpPr>
          <p:nvPr/>
        </p:nvCxnSpPr>
        <p:spPr>
          <a:xfrm flipV="1">
            <a:off x="4268638" y="4317404"/>
            <a:ext cx="452312" cy="839659"/>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39" name="直線單箭頭接點 38"/>
          <p:cNvCxnSpPr>
            <a:stCxn id="10" idx="6"/>
            <a:endCxn id="11" idx="2"/>
          </p:cNvCxnSpPr>
          <p:nvPr/>
        </p:nvCxnSpPr>
        <p:spPr>
          <a:xfrm>
            <a:off x="3037936" y="5388171"/>
            <a:ext cx="967596" cy="1"/>
          </a:xfrm>
          <a:prstGeom prst="straightConnector1">
            <a:avLst/>
          </a:prstGeom>
          <a:ln w="381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cxnSp>
        <p:nvCxnSpPr>
          <p:cNvPr id="42" name="直線單箭頭接點 41"/>
          <p:cNvCxnSpPr>
            <a:stCxn id="5" idx="5"/>
            <a:endCxn id="10" idx="2"/>
          </p:cNvCxnSpPr>
          <p:nvPr/>
        </p:nvCxnSpPr>
        <p:spPr>
          <a:xfrm>
            <a:off x="1579210" y="4633706"/>
            <a:ext cx="932515" cy="754465"/>
          </a:xfrm>
          <a:prstGeom prst="straightConnector1">
            <a:avLst/>
          </a:prstGeom>
          <a:ln w="381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sp>
        <p:nvSpPr>
          <p:cNvPr id="45" name="文字方塊 44"/>
          <p:cNvSpPr txBox="1"/>
          <p:nvPr/>
        </p:nvSpPr>
        <p:spPr>
          <a:xfrm>
            <a:off x="1913865" y="3672978"/>
            <a:ext cx="301686" cy="369332"/>
          </a:xfrm>
          <a:prstGeom prst="rect">
            <a:avLst/>
          </a:prstGeom>
          <a:noFill/>
        </p:spPr>
        <p:txBody>
          <a:bodyPr wrap="none" rtlCol="0">
            <a:spAutoFit/>
          </a:bodyPr>
          <a:lstStyle/>
          <a:p>
            <a:r>
              <a:rPr lang="en-US" altLang="zh-TW" dirty="0"/>
              <a:t>3</a:t>
            </a:r>
            <a:endParaRPr lang="zh-TW" altLang="en-US" dirty="0"/>
          </a:p>
        </p:txBody>
      </p:sp>
      <p:sp>
        <p:nvSpPr>
          <p:cNvPr id="46" name="文字方塊 45"/>
          <p:cNvSpPr txBox="1"/>
          <p:nvPr/>
        </p:nvSpPr>
        <p:spPr>
          <a:xfrm>
            <a:off x="1791082" y="4908604"/>
            <a:ext cx="301686" cy="369332"/>
          </a:xfrm>
          <a:prstGeom prst="rect">
            <a:avLst/>
          </a:prstGeom>
          <a:noFill/>
        </p:spPr>
        <p:txBody>
          <a:bodyPr wrap="none" rtlCol="0">
            <a:spAutoFit/>
          </a:bodyPr>
          <a:lstStyle/>
          <a:p>
            <a:r>
              <a:rPr lang="en-US" altLang="zh-TW" dirty="0" smtClean="0"/>
              <a:t>2</a:t>
            </a:r>
            <a:endParaRPr lang="zh-TW" altLang="en-US" dirty="0"/>
          </a:p>
        </p:txBody>
      </p:sp>
      <p:sp>
        <p:nvSpPr>
          <p:cNvPr id="47" name="文字方塊 46"/>
          <p:cNvSpPr txBox="1"/>
          <p:nvPr/>
        </p:nvSpPr>
        <p:spPr>
          <a:xfrm>
            <a:off x="3821621" y="3447549"/>
            <a:ext cx="301686" cy="369332"/>
          </a:xfrm>
          <a:prstGeom prst="rect">
            <a:avLst/>
          </a:prstGeom>
          <a:noFill/>
        </p:spPr>
        <p:txBody>
          <a:bodyPr wrap="none" rtlCol="0">
            <a:spAutoFit/>
          </a:bodyPr>
          <a:lstStyle/>
          <a:p>
            <a:r>
              <a:rPr lang="en-US" altLang="zh-TW" dirty="0" smtClean="0"/>
              <a:t>2</a:t>
            </a:r>
            <a:endParaRPr lang="zh-TW" altLang="en-US" dirty="0"/>
          </a:p>
        </p:txBody>
      </p:sp>
      <p:sp>
        <p:nvSpPr>
          <p:cNvPr id="50" name="文字方塊 49"/>
          <p:cNvSpPr txBox="1"/>
          <p:nvPr/>
        </p:nvSpPr>
        <p:spPr>
          <a:xfrm>
            <a:off x="4249348" y="4510180"/>
            <a:ext cx="301686" cy="369332"/>
          </a:xfrm>
          <a:prstGeom prst="rect">
            <a:avLst/>
          </a:prstGeom>
          <a:noFill/>
        </p:spPr>
        <p:txBody>
          <a:bodyPr wrap="none" rtlCol="0">
            <a:spAutoFit/>
          </a:bodyPr>
          <a:lstStyle/>
          <a:p>
            <a:r>
              <a:rPr lang="en-US" altLang="zh-TW" dirty="0"/>
              <a:t>2</a:t>
            </a:r>
            <a:endParaRPr lang="zh-TW" altLang="en-US" dirty="0"/>
          </a:p>
        </p:txBody>
      </p:sp>
      <p:sp>
        <p:nvSpPr>
          <p:cNvPr id="51" name="文字方塊 50"/>
          <p:cNvSpPr txBox="1"/>
          <p:nvPr/>
        </p:nvSpPr>
        <p:spPr>
          <a:xfrm>
            <a:off x="3319968" y="5249947"/>
            <a:ext cx="301686" cy="369332"/>
          </a:xfrm>
          <a:prstGeom prst="rect">
            <a:avLst/>
          </a:prstGeom>
          <a:noFill/>
        </p:spPr>
        <p:txBody>
          <a:bodyPr wrap="none" rtlCol="0">
            <a:spAutoFit/>
          </a:bodyPr>
          <a:lstStyle/>
          <a:p>
            <a:r>
              <a:rPr lang="en-US" altLang="zh-TW" dirty="0" smtClean="0"/>
              <a:t>1</a:t>
            </a:r>
            <a:endParaRPr lang="zh-TW" altLang="en-US" dirty="0"/>
          </a:p>
        </p:txBody>
      </p:sp>
      <p:sp>
        <p:nvSpPr>
          <p:cNvPr id="52" name="文字方塊 51"/>
          <p:cNvSpPr txBox="1"/>
          <p:nvPr/>
        </p:nvSpPr>
        <p:spPr>
          <a:xfrm>
            <a:off x="5600220" y="3838853"/>
            <a:ext cx="301686" cy="369332"/>
          </a:xfrm>
          <a:prstGeom prst="rect">
            <a:avLst/>
          </a:prstGeom>
          <a:noFill/>
        </p:spPr>
        <p:txBody>
          <a:bodyPr wrap="none" rtlCol="0">
            <a:spAutoFit/>
          </a:bodyPr>
          <a:lstStyle/>
          <a:p>
            <a:r>
              <a:rPr lang="en-US" altLang="zh-TW" dirty="0"/>
              <a:t>4</a:t>
            </a:r>
            <a:endParaRPr lang="zh-TW" altLang="en-US" dirty="0"/>
          </a:p>
        </p:txBody>
      </p:sp>
      <p:sp>
        <p:nvSpPr>
          <p:cNvPr id="53" name="文字方塊 52"/>
          <p:cNvSpPr txBox="1"/>
          <p:nvPr/>
        </p:nvSpPr>
        <p:spPr>
          <a:xfrm>
            <a:off x="5651571" y="4737233"/>
            <a:ext cx="301686" cy="369332"/>
          </a:xfrm>
          <a:prstGeom prst="rect">
            <a:avLst/>
          </a:prstGeom>
          <a:noFill/>
        </p:spPr>
        <p:txBody>
          <a:bodyPr wrap="none" rtlCol="0">
            <a:spAutoFit/>
          </a:bodyPr>
          <a:lstStyle/>
          <a:p>
            <a:r>
              <a:rPr lang="en-US" altLang="zh-TW" dirty="0"/>
              <a:t>5</a:t>
            </a:r>
            <a:endParaRPr lang="zh-TW" altLang="en-US" dirty="0"/>
          </a:p>
        </p:txBody>
      </p:sp>
      <p:sp>
        <p:nvSpPr>
          <p:cNvPr id="54" name="文字方塊 53"/>
          <p:cNvSpPr txBox="1"/>
          <p:nvPr/>
        </p:nvSpPr>
        <p:spPr>
          <a:xfrm>
            <a:off x="7923363" y="3831128"/>
            <a:ext cx="301686" cy="369332"/>
          </a:xfrm>
          <a:prstGeom prst="rect">
            <a:avLst/>
          </a:prstGeom>
          <a:noFill/>
        </p:spPr>
        <p:txBody>
          <a:bodyPr wrap="none" rtlCol="0">
            <a:spAutoFit/>
          </a:bodyPr>
          <a:lstStyle/>
          <a:p>
            <a:r>
              <a:rPr lang="en-US" altLang="zh-TW" dirty="0"/>
              <a:t>3</a:t>
            </a:r>
            <a:endParaRPr lang="zh-TW" altLang="en-US" dirty="0"/>
          </a:p>
        </p:txBody>
      </p:sp>
      <p:sp>
        <p:nvSpPr>
          <p:cNvPr id="55" name="文字方塊 54"/>
          <p:cNvSpPr txBox="1"/>
          <p:nvPr/>
        </p:nvSpPr>
        <p:spPr>
          <a:xfrm>
            <a:off x="7490554" y="4668122"/>
            <a:ext cx="301686" cy="369332"/>
          </a:xfrm>
          <a:prstGeom prst="rect">
            <a:avLst/>
          </a:prstGeom>
          <a:noFill/>
        </p:spPr>
        <p:txBody>
          <a:bodyPr wrap="none" rtlCol="0">
            <a:spAutoFit/>
          </a:bodyPr>
          <a:lstStyle/>
          <a:p>
            <a:r>
              <a:rPr lang="en-US" altLang="zh-TW" dirty="0"/>
              <a:t>2</a:t>
            </a:r>
            <a:endParaRPr lang="zh-TW" altLang="en-US" dirty="0"/>
          </a:p>
        </p:txBody>
      </p:sp>
      <p:sp>
        <p:nvSpPr>
          <p:cNvPr id="56" name="文字方塊 55"/>
          <p:cNvSpPr txBox="1"/>
          <p:nvPr/>
        </p:nvSpPr>
        <p:spPr>
          <a:xfrm>
            <a:off x="9027113" y="4773052"/>
            <a:ext cx="301686" cy="369332"/>
          </a:xfrm>
          <a:prstGeom prst="rect">
            <a:avLst/>
          </a:prstGeom>
          <a:noFill/>
        </p:spPr>
        <p:txBody>
          <a:bodyPr wrap="none" rtlCol="0">
            <a:spAutoFit/>
          </a:bodyPr>
          <a:lstStyle/>
          <a:p>
            <a:r>
              <a:rPr lang="en-US" altLang="zh-TW" dirty="0" smtClean="0"/>
              <a:t>2</a:t>
            </a:r>
            <a:endParaRPr lang="zh-TW" altLang="en-US" dirty="0"/>
          </a:p>
        </p:txBody>
      </p:sp>
      <p:cxnSp>
        <p:nvCxnSpPr>
          <p:cNvPr id="58" name="直線單箭頭接點 57"/>
          <p:cNvCxnSpPr>
            <a:stCxn id="10" idx="7"/>
            <a:endCxn id="7" idx="3"/>
          </p:cNvCxnSpPr>
          <p:nvPr/>
        </p:nvCxnSpPr>
        <p:spPr>
          <a:xfrm flipV="1">
            <a:off x="2960874" y="4317404"/>
            <a:ext cx="1760076" cy="9073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9" name="文字方塊 58"/>
          <p:cNvSpPr txBox="1"/>
          <p:nvPr/>
        </p:nvSpPr>
        <p:spPr>
          <a:xfrm>
            <a:off x="3440741" y="4548513"/>
            <a:ext cx="301686" cy="369332"/>
          </a:xfrm>
          <a:prstGeom prst="rect">
            <a:avLst/>
          </a:prstGeom>
          <a:noFill/>
        </p:spPr>
        <p:txBody>
          <a:bodyPr wrap="none" rtlCol="0">
            <a:spAutoFit/>
          </a:bodyPr>
          <a:lstStyle/>
          <a:p>
            <a:r>
              <a:rPr lang="en-US" altLang="zh-TW" dirty="0"/>
              <a:t>3</a:t>
            </a:r>
            <a:endParaRPr lang="zh-TW" altLang="en-US" dirty="0"/>
          </a:p>
        </p:txBody>
      </p:sp>
      <p:sp>
        <p:nvSpPr>
          <p:cNvPr id="3" name="文字方塊 2"/>
          <p:cNvSpPr txBox="1"/>
          <p:nvPr/>
        </p:nvSpPr>
        <p:spPr>
          <a:xfrm>
            <a:off x="9106739" y="3646462"/>
            <a:ext cx="418704" cy="369332"/>
          </a:xfrm>
          <a:prstGeom prst="rect">
            <a:avLst/>
          </a:prstGeom>
          <a:noFill/>
        </p:spPr>
        <p:txBody>
          <a:bodyPr wrap="none" rtlCol="0">
            <a:spAutoFit/>
          </a:bodyPr>
          <a:lstStyle/>
          <a:p>
            <a:r>
              <a:rPr lang="en-US" altLang="zh-TW" dirty="0" smtClean="0">
                <a:solidFill>
                  <a:schemeClr val="accent2"/>
                </a:solidFill>
              </a:rPr>
              <a:t>11</a:t>
            </a:r>
            <a:endParaRPr lang="zh-TW" altLang="en-US" dirty="0">
              <a:solidFill>
                <a:schemeClr val="accent2"/>
              </a:solidFill>
            </a:endParaRPr>
          </a:p>
        </p:txBody>
      </p:sp>
    </p:spTree>
    <p:extLst>
      <p:ext uri="{BB962C8B-B14F-4D97-AF65-F5344CB8AC3E}">
        <p14:creationId xmlns:p14="http://schemas.microsoft.com/office/powerpoint/2010/main" val="3426118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Stream of </a:t>
            </a:r>
            <a:r>
              <a:rPr lang="en-US" altLang="zh-TW" dirty="0" smtClean="0"/>
              <a:t>Packets-New</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16</a:t>
            </a:fld>
            <a:endParaRPr lang="zh-TW" altLang="en-US"/>
          </a:p>
        </p:txBody>
      </p:sp>
      <p:pic>
        <p:nvPicPr>
          <p:cNvPr id="8" name="內容版面配置區 7"/>
          <p:cNvPicPr>
            <a:picLocks noGrp="1" noChangeAspect="1"/>
          </p:cNvPicPr>
          <p:nvPr>
            <p:ph idx="1"/>
          </p:nvPr>
        </p:nvPicPr>
        <p:blipFill>
          <a:blip r:embed="rId2"/>
          <a:stretch>
            <a:fillRect/>
          </a:stretch>
        </p:blipFill>
        <p:spPr>
          <a:xfrm>
            <a:off x="2562225" y="2710656"/>
            <a:ext cx="7067550" cy="2581275"/>
          </a:xfrm>
          <a:prstGeom prst="rect">
            <a:avLst/>
          </a:prstGeom>
        </p:spPr>
      </p:pic>
    </p:spTree>
    <p:extLst>
      <p:ext uri="{BB962C8B-B14F-4D97-AF65-F5344CB8AC3E}">
        <p14:creationId xmlns:p14="http://schemas.microsoft.com/office/powerpoint/2010/main" val="3120710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Stream of Packets-New</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17</a:t>
            </a:fld>
            <a:endParaRPr lang="zh-TW" altLang="en-US"/>
          </a:p>
        </p:txBody>
      </p:sp>
      <p:pic>
        <p:nvPicPr>
          <p:cNvPr id="10" name="圖片 9"/>
          <p:cNvPicPr>
            <a:picLocks noChangeAspect="1"/>
          </p:cNvPicPr>
          <p:nvPr/>
        </p:nvPicPr>
        <p:blipFill>
          <a:blip r:embed="rId2"/>
          <a:stretch>
            <a:fillRect/>
          </a:stretch>
        </p:blipFill>
        <p:spPr>
          <a:xfrm>
            <a:off x="1552755" y="2117576"/>
            <a:ext cx="8333117" cy="3734411"/>
          </a:xfrm>
          <a:prstGeom prst="rect">
            <a:avLst/>
          </a:prstGeom>
        </p:spPr>
      </p:pic>
    </p:spTree>
    <p:extLst>
      <p:ext uri="{BB962C8B-B14F-4D97-AF65-F5344CB8AC3E}">
        <p14:creationId xmlns:p14="http://schemas.microsoft.com/office/powerpoint/2010/main" val="168633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Protocol Implementation</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2389518" y="1735648"/>
            <a:ext cx="6668218" cy="4803264"/>
          </a:xfrm>
          <a:prstGeom prst="rect">
            <a:avLst/>
          </a:prstGeom>
        </p:spPr>
      </p:pic>
      <p:sp>
        <p:nvSpPr>
          <p:cNvPr id="4" name="投影片編號版面配置區 3"/>
          <p:cNvSpPr>
            <a:spLocks noGrp="1"/>
          </p:cNvSpPr>
          <p:nvPr>
            <p:ph type="sldNum" sz="quarter" idx="12"/>
          </p:nvPr>
        </p:nvSpPr>
        <p:spPr/>
        <p:txBody>
          <a:bodyPr/>
          <a:lstStyle/>
          <a:p>
            <a:fld id="{849C6697-1A71-4965-8278-438BC27D12D6}" type="slidenum">
              <a:rPr lang="zh-TW" altLang="en-US" smtClean="0"/>
              <a:t>18</a:t>
            </a:fld>
            <a:endParaRPr lang="zh-TW" altLang="en-US"/>
          </a:p>
        </p:txBody>
      </p:sp>
    </p:spTree>
    <p:extLst>
      <p:ext uri="{BB962C8B-B14F-4D97-AF65-F5344CB8AC3E}">
        <p14:creationId xmlns:p14="http://schemas.microsoft.com/office/powerpoint/2010/main" val="30409006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a:t>
            </a:r>
            <a:r>
              <a:rPr lang="en-US" altLang="zh-TW" dirty="0" smtClean="0"/>
              <a:t>nterference</a:t>
            </a:r>
            <a:endParaRPr lang="zh-TW" altLang="en-US" dirty="0"/>
          </a:p>
        </p:txBody>
      </p:sp>
      <p:sp>
        <p:nvSpPr>
          <p:cNvPr id="3" name="內容版面配置區 2"/>
          <p:cNvSpPr>
            <a:spLocks noGrp="1"/>
          </p:cNvSpPr>
          <p:nvPr>
            <p:ph idx="1"/>
          </p:nvPr>
        </p:nvSpPr>
        <p:spPr/>
        <p:txBody>
          <a:bodyPr/>
          <a:lstStyle/>
          <a:p>
            <a:r>
              <a:rPr lang="en-US" altLang="zh-TW" dirty="0"/>
              <a:t>Uniform</a:t>
            </a:r>
            <a:endParaRPr lang="zh-TW" altLang="en-US" dirty="0"/>
          </a:p>
          <a:p>
            <a:pPr lvl="1"/>
            <a:r>
              <a:rPr lang="en-US" altLang="zh-TW" dirty="0" smtClean="0"/>
              <a:t>ZRs </a:t>
            </a:r>
            <a:r>
              <a:rPr lang="en-US" altLang="zh-TW" dirty="0"/>
              <a:t>generate one data packet </a:t>
            </a:r>
            <a:r>
              <a:rPr lang="en-US" altLang="zh-TW" dirty="0" smtClean="0"/>
              <a:t>in every </a:t>
            </a:r>
            <a:r>
              <a:rPr lang="en-US" altLang="zh-TW" dirty="0"/>
              <a:t>2 s.</a:t>
            </a:r>
            <a:endParaRPr lang="en-US" altLang="zh-TW" dirty="0" smtClean="0"/>
          </a:p>
          <a:p>
            <a:pPr marL="0" indent="0">
              <a:buNone/>
            </a:pPr>
            <a:endParaRPr lang="en-US" altLang="zh-TW" dirty="0"/>
          </a:p>
          <a:p>
            <a:r>
              <a:rPr lang="en-US" altLang="zh-TW" dirty="0" smtClean="0"/>
              <a:t>Non Uniform</a:t>
            </a:r>
          </a:p>
          <a:p>
            <a:pPr lvl="1"/>
            <a:r>
              <a:rPr lang="en-US" altLang="zh-TW" dirty="0"/>
              <a:t>A, C, E, G </a:t>
            </a:r>
            <a:r>
              <a:rPr lang="en-US" altLang="zh-TW" dirty="0" smtClean="0"/>
              <a:t>,I </a:t>
            </a:r>
            <a:r>
              <a:rPr lang="en-US" altLang="zh-TW" dirty="0"/>
              <a:t>generate one data packet </a:t>
            </a:r>
            <a:r>
              <a:rPr lang="en-US" altLang="zh-TW" dirty="0" smtClean="0"/>
              <a:t>in every 2s.</a:t>
            </a:r>
          </a:p>
          <a:p>
            <a:pPr lvl="1"/>
            <a:r>
              <a:rPr lang="pt-BR" altLang="zh-TW" dirty="0" smtClean="0"/>
              <a:t>B</a:t>
            </a:r>
            <a:r>
              <a:rPr lang="pt-BR" altLang="zh-TW" dirty="0"/>
              <a:t>, D, F, H, </a:t>
            </a:r>
            <a:r>
              <a:rPr lang="pt-BR" altLang="zh-TW" dirty="0" smtClean="0"/>
              <a:t>J </a:t>
            </a:r>
            <a:r>
              <a:rPr lang="en-US" altLang="zh-TW" dirty="0"/>
              <a:t>generate one data packet </a:t>
            </a:r>
            <a:r>
              <a:rPr lang="en-US" altLang="zh-TW" dirty="0" smtClean="0"/>
              <a:t>in every </a:t>
            </a:r>
            <a:r>
              <a:rPr lang="pt-BR" altLang="zh-TW" dirty="0" smtClean="0"/>
              <a:t>0.5s.</a:t>
            </a:r>
            <a:endParaRPr lang="en-US" altLang="zh-TW" dirty="0"/>
          </a:p>
          <a:p>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19</a:t>
            </a:fld>
            <a:endParaRPr lang="zh-TW" altLang="en-US"/>
          </a:p>
        </p:txBody>
      </p:sp>
    </p:spTree>
    <p:extLst>
      <p:ext uri="{BB962C8B-B14F-4D97-AF65-F5344CB8AC3E}">
        <p14:creationId xmlns:p14="http://schemas.microsoft.com/office/powerpoint/2010/main" val="3198537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normAutofit/>
          </a:bodyPr>
          <a:lstStyle/>
          <a:p>
            <a:r>
              <a:rPr lang="en-US" altLang="zh-TW" dirty="0" smtClean="0"/>
              <a:t>Introduction</a:t>
            </a:r>
          </a:p>
          <a:p>
            <a:r>
              <a:rPr lang="en-US" altLang="zh-TW" dirty="0" smtClean="0"/>
              <a:t>AODV-based </a:t>
            </a:r>
            <a:r>
              <a:rPr lang="en-US" altLang="zh-TW" dirty="0" err="1" smtClean="0"/>
              <a:t>ZigBee</a:t>
            </a:r>
            <a:r>
              <a:rPr lang="en-US" altLang="zh-TW" dirty="0" smtClean="0"/>
              <a:t> Routing Protocol</a:t>
            </a:r>
          </a:p>
          <a:p>
            <a:r>
              <a:rPr lang="en-US" altLang="zh-TW" dirty="0"/>
              <a:t>Stream of </a:t>
            </a:r>
            <a:r>
              <a:rPr lang="en-US" altLang="zh-TW" dirty="0" smtClean="0"/>
              <a:t>Packets-</a:t>
            </a:r>
            <a:r>
              <a:rPr lang="en-US" altLang="zh-TW" dirty="0" err="1" smtClean="0"/>
              <a:t>ZigBee</a:t>
            </a:r>
            <a:endParaRPr lang="en-US" altLang="zh-TW" dirty="0" smtClean="0"/>
          </a:p>
          <a:p>
            <a:r>
              <a:rPr lang="en-US" altLang="zh-TW" dirty="0" smtClean="0"/>
              <a:t>New Routing Protocol</a:t>
            </a:r>
          </a:p>
          <a:p>
            <a:r>
              <a:rPr lang="en-US" altLang="zh-TW" dirty="0" smtClean="0"/>
              <a:t>Stream of Packets-New</a:t>
            </a:r>
          </a:p>
          <a:p>
            <a:r>
              <a:rPr lang="en-US" altLang="zh-TW" dirty="0" smtClean="0"/>
              <a:t>Protocol Implementation</a:t>
            </a:r>
          </a:p>
          <a:p>
            <a:r>
              <a:rPr lang="en-US" altLang="zh-TW" dirty="0" smtClean="0"/>
              <a:t>Numerical Results</a:t>
            </a:r>
          </a:p>
          <a:p>
            <a:r>
              <a:rPr lang="en-US" altLang="zh-TW" dirty="0" smtClean="0"/>
              <a:t>Conclusion</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2</a:t>
            </a:fld>
            <a:endParaRPr lang="zh-TW" altLang="en-US"/>
          </a:p>
        </p:txBody>
      </p:sp>
    </p:spTree>
    <p:extLst>
      <p:ext uri="{BB962C8B-B14F-4D97-AF65-F5344CB8AC3E}">
        <p14:creationId xmlns:p14="http://schemas.microsoft.com/office/powerpoint/2010/main" val="1031593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Numerical Results-Uniform</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2725948" y="1555961"/>
            <a:ext cx="6532442" cy="4667893"/>
          </a:xfrm>
          <a:prstGeom prst="rect">
            <a:avLst/>
          </a:prstGeom>
        </p:spPr>
      </p:pic>
      <p:sp>
        <p:nvSpPr>
          <p:cNvPr id="4" name="投影片編號版面配置區 3"/>
          <p:cNvSpPr>
            <a:spLocks noGrp="1"/>
          </p:cNvSpPr>
          <p:nvPr>
            <p:ph type="sldNum" sz="quarter" idx="12"/>
          </p:nvPr>
        </p:nvSpPr>
        <p:spPr/>
        <p:txBody>
          <a:bodyPr/>
          <a:lstStyle/>
          <a:p>
            <a:fld id="{849C6697-1A71-4965-8278-438BC27D12D6}" type="slidenum">
              <a:rPr lang="zh-TW" altLang="en-US" smtClean="0"/>
              <a:t>20</a:t>
            </a:fld>
            <a:endParaRPr lang="zh-TW" altLang="en-US"/>
          </a:p>
        </p:txBody>
      </p:sp>
      <p:sp>
        <p:nvSpPr>
          <p:cNvPr id="6" name="矩形 5"/>
          <p:cNvSpPr/>
          <p:nvPr/>
        </p:nvSpPr>
        <p:spPr>
          <a:xfrm>
            <a:off x="553529" y="5508162"/>
            <a:ext cx="2258375" cy="369332"/>
          </a:xfrm>
          <a:prstGeom prst="rect">
            <a:avLst/>
          </a:prstGeom>
        </p:spPr>
        <p:txBody>
          <a:bodyPr wrap="none">
            <a:spAutoFit/>
          </a:bodyPr>
          <a:lstStyle/>
          <a:p>
            <a:r>
              <a:rPr lang="en-US" altLang="zh-TW" dirty="0"/>
              <a:t>P</a:t>
            </a:r>
            <a:r>
              <a:rPr lang="zh-TW" altLang="en-US" dirty="0" smtClean="0"/>
              <a:t>acket </a:t>
            </a:r>
            <a:r>
              <a:rPr lang="en-US" altLang="zh-TW" dirty="0"/>
              <a:t>L</a:t>
            </a:r>
            <a:r>
              <a:rPr lang="zh-TW" altLang="en-US" dirty="0" smtClean="0"/>
              <a:t>oss </a:t>
            </a:r>
            <a:r>
              <a:rPr lang="en-US" altLang="zh-TW" dirty="0"/>
              <a:t>R</a:t>
            </a:r>
            <a:r>
              <a:rPr lang="zh-TW" altLang="en-US" dirty="0" smtClean="0"/>
              <a:t>ate (PLR)</a:t>
            </a:r>
            <a:endParaRPr lang="zh-TW" altLang="en-US" dirty="0"/>
          </a:p>
        </p:txBody>
      </p:sp>
    </p:spTree>
    <p:extLst>
      <p:ext uri="{BB962C8B-B14F-4D97-AF65-F5344CB8AC3E}">
        <p14:creationId xmlns:p14="http://schemas.microsoft.com/office/powerpoint/2010/main" val="3100667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Numerical Results-Non Uniform</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21</a:t>
            </a:fld>
            <a:endParaRPr lang="zh-TW" altLang="en-US"/>
          </a:p>
        </p:txBody>
      </p:sp>
      <p:sp>
        <p:nvSpPr>
          <p:cNvPr id="6" name="矩形 5"/>
          <p:cNvSpPr/>
          <p:nvPr/>
        </p:nvSpPr>
        <p:spPr>
          <a:xfrm>
            <a:off x="553529" y="5508162"/>
            <a:ext cx="2258375" cy="369332"/>
          </a:xfrm>
          <a:prstGeom prst="rect">
            <a:avLst/>
          </a:prstGeom>
        </p:spPr>
        <p:txBody>
          <a:bodyPr wrap="none">
            <a:spAutoFit/>
          </a:bodyPr>
          <a:lstStyle/>
          <a:p>
            <a:r>
              <a:rPr lang="en-US" altLang="zh-TW" dirty="0"/>
              <a:t>P</a:t>
            </a:r>
            <a:r>
              <a:rPr lang="zh-TW" altLang="en-US" dirty="0" smtClean="0"/>
              <a:t>acket </a:t>
            </a:r>
            <a:r>
              <a:rPr lang="en-US" altLang="zh-TW" dirty="0"/>
              <a:t>L</a:t>
            </a:r>
            <a:r>
              <a:rPr lang="zh-TW" altLang="en-US" dirty="0" smtClean="0"/>
              <a:t>oss </a:t>
            </a:r>
            <a:r>
              <a:rPr lang="en-US" altLang="zh-TW" dirty="0"/>
              <a:t>R</a:t>
            </a:r>
            <a:r>
              <a:rPr lang="zh-TW" altLang="en-US" dirty="0" smtClean="0"/>
              <a:t>ate (PLR)</a:t>
            </a:r>
            <a:endParaRPr lang="zh-TW" altLang="en-US" dirty="0"/>
          </a:p>
        </p:txBody>
      </p:sp>
      <p:pic>
        <p:nvPicPr>
          <p:cNvPr id="8" name="內容版面配置區 7"/>
          <p:cNvPicPr>
            <a:picLocks noGrp="1" noChangeAspect="1"/>
          </p:cNvPicPr>
          <p:nvPr>
            <p:ph idx="1"/>
          </p:nvPr>
        </p:nvPicPr>
        <p:blipFill>
          <a:blip r:embed="rId2"/>
          <a:stretch>
            <a:fillRect/>
          </a:stretch>
        </p:blipFill>
        <p:spPr>
          <a:xfrm>
            <a:off x="2811905" y="1825624"/>
            <a:ext cx="6226856" cy="4603697"/>
          </a:xfrm>
          <a:prstGeom prst="rect">
            <a:avLst/>
          </a:prstGeom>
        </p:spPr>
      </p:pic>
    </p:spTree>
    <p:extLst>
      <p:ext uri="{BB962C8B-B14F-4D97-AF65-F5344CB8AC3E}">
        <p14:creationId xmlns:p14="http://schemas.microsoft.com/office/powerpoint/2010/main" val="2941869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Numerical Results</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2199737" y="1534696"/>
            <a:ext cx="7082286" cy="5046659"/>
          </a:xfrm>
          <a:prstGeom prst="rect">
            <a:avLst/>
          </a:prstGeom>
        </p:spPr>
      </p:pic>
      <p:sp>
        <p:nvSpPr>
          <p:cNvPr id="4" name="投影片編號版面配置區 3"/>
          <p:cNvSpPr>
            <a:spLocks noGrp="1"/>
          </p:cNvSpPr>
          <p:nvPr>
            <p:ph type="sldNum" sz="quarter" idx="12"/>
          </p:nvPr>
        </p:nvSpPr>
        <p:spPr/>
        <p:txBody>
          <a:bodyPr/>
          <a:lstStyle/>
          <a:p>
            <a:fld id="{849C6697-1A71-4965-8278-438BC27D12D6}" type="slidenum">
              <a:rPr lang="zh-TW" altLang="en-US" smtClean="0"/>
              <a:t>22</a:t>
            </a:fld>
            <a:endParaRPr lang="zh-TW" altLang="en-US"/>
          </a:p>
        </p:txBody>
      </p:sp>
      <p:sp>
        <p:nvSpPr>
          <p:cNvPr id="3" name="矩形 2"/>
          <p:cNvSpPr/>
          <p:nvPr/>
        </p:nvSpPr>
        <p:spPr>
          <a:xfrm>
            <a:off x="182381" y="3028874"/>
            <a:ext cx="2353785" cy="646331"/>
          </a:xfrm>
          <a:prstGeom prst="rect">
            <a:avLst/>
          </a:prstGeom>
        </p:spPr>
        <p:txBody>
          <a:bodyPr wrap="square">
            <a:spAutoFit/>
          </a:bodyPr>
          <a:lstStyle/>
          <a:p>
            <a:r>
              <a:rPr lang="zh-TW" altLang="en-US" dirty="0"/>
              <a:t>Percentage of paths through the node</a:t>
            </a:r>
          </a:p>
        </p:txBody>
      </p:sp>
    </p:spTree>
    <p:extLst>
      <p:ext uri="{BB962C8B-B14F-4D97-AF65-F5344CB8AC3E}">
        <p14:creationId xmlns:p14="http://schemas.microsoft.com/office/powerpoint/2010/main" val="155934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lstStyle/>
          <a:p>
            <a:r>
              <a:rPr lang="en-US" altLang="zh-TW" dirty="0" smtClean="0"/>
              <a:t>This paper presents a novel routing protocol for multi-hop wireless mesh networks, based on </a:t>
            </a:r>
            <a:r>
              <a:rPr lang="en-US" altLang="zh-TW" dirty="0" err="1" smtClean="0"/>
              <a:t>ZigBee</a:t>
            </a:r>
            <a:r>
              <a:rPr lang="en-US" altLang="zh-TW" dirty="0" smtClean="0"/>
              <a:t> standard. The proposed protocol exploits at the network layer, the information coming from the MAC layer, related to MAC losses, to reduce congestion in the network. </a:t>
            </a:r>
          </a:p>
          <a:p>
            <a:r>
              <a:rPr lang="en-US" altLang="zh-TW" dirty="0" smtClean="0"/>
              <a:t>It would be useful to underline that it is expected that the proposed protocol improves the performance also in terms of average delay, since the decreasing of packets losses at the different links, will reduce the average number of retransmissions per link, resulting in lower delays.</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23</a:t>
            </a:fld>
            <a:endParaRPr lang="zh-TW" altLang="en-US"/>
          </a:p>
        </p:txBody>
      </p:sp>
    </p:spTree>
    <p:extLst>
      <p:ext uri="{BB962C8B-B14F-4D97-AF65-F5344CB8AC3E}">
        <p14:creationId xmlns:p14="http://schemas.microsoft.com/office/powerpoint/2010/main" val="2147998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a:t>
            </a:r>
            <a:endParaRPr lang="zh-TW" altLang="en-US" dirty="0"/>
          </a:p>
        </p:txBody>
      </p:sp>
      <p:sp>
        <p:nvSpPr>
          <p:cNvPr id="3" name="內容版面配置區 2"/>
          <p:cNvSpPr>
            <a:spLocks noGrp="1"/>
          </p:cNvSpPr>
          <p:nvPr>
            <p:ph idx="1"/>
          </p:nvPr>
        </p:nvSpPr>
        <p:spPr/>
        <p:txBody>
          <a:bodyPr/>
          <a:lstStyle/>
          <a:p>
            <a:r>
              <a:rPr lang="en-US" altLang="zh-TW" dirty="0"/>
              <a:t>IEEE Computer Society, “IEEE Std.802.15.4 2003: part 15.4: </a:t>
            </a:r>
            <a:r>
              <a:rPr lang="en-US" altLang="zh-TW" dirty="0" smtClean="0"/>
              <a:t>Wireless Medium </a:t>
            </a:r>
            <a:r>
              <a:rPr lang="en-US" altLang="zh-TW" dirty="0"/>
              <a:t>Access Control (MAC) and Physical Layer (PHY) </a:t>
            </a:r>
            <a:r>
              <a:rPr lang="en-US" altLang="zh-TW" dirty="0" smtClean="0"/>
              <a:t>Specifications for </a:t>
            </a:r>
            <a:r>
              <a:rPr lang="en-US" altLang="zh-TW" dirty="0"/>
              <a:t>Low-Rate Wireless Personal Area Networks (LR-WPANs)”, 2006</a:t>
            </a:r>
            <a:r>
              <a:rPr lang="en-US" altLang="zh-TW" dirty="0" smtClean="0"/>
              <a:t>.</a:t>
            </a:r>
          </a:p>
          <a:p>
            <a:r>
              <a:rPr lang="zh-TW" altLang="en-US" dirty="0"/>
              <a:t>波隆那</a:t>
            </a:r>
            <a:r>
              <a:rPr lang="zh-TW" altLang="en-US" dirty="0" smtClean="0"/>
              <a:t>大學</a:t>
            </a:r>
            <a:r>
              <a:rPr lang="zh-TW" altLang="en-US" dirty="0"/>
              <a:t>，</a:t>
            </a:r>
            <a:r>
              <a:rPr lang="zh-TW" altLang="en-US" dirty="0" smtClean="0"/>
              <a:t>西方</a:t>
            </a:r>
            <a:r>
              <a:rPr lang="zh-TW" altLang="en-US" dirty="0"/>
              <a:t>最古老的大學，建立於公元</a:t>
            </a:r>
            <a:r>
              <a:rPr lang="en-US" altLang="zh-TW" dirty="0"/>
              <a:t>1088</a:t>
            </a:r>
            <a:r>
              <a:rPr lang="zh-TW" altLang="en-US" dirty="0"/>
              <a:t>年神聖羅馬帝國</a:t>
            </a:r>
            <a:r>
              <a:rPr lang="zh-TW" altLang="en-US" dirty="0" smtClean="0"/>
              <a:t>時期，</a:t>
            </a:r>
            <a:r>
              <a:rPr lang="en-US" altLang="zh-TW" dirty="0" smtClean="0">
                <a:hlinkClick r:id="rId2"/>
              </a:rPr>
              <a:t>wiki</a:t>
            </a:r>
            <a:r>
              <a:rPr lang="zh-TW" altLang="en-US" dirty="0" smtClean="0"/>
              <a:t>。</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24</a:t>
            </a:fld>
            <a:endParaRPr lang="zh-TW" altLang="en-US"/>
          </a:p>
        </p:txBody>
      </p:sp>
    </p:spTree>
    <p:extLst>
      <p:ext uri="{BB962C8B-B14F-4D97-AF65-F5344CB8AC3E}">
        <p14:creationId xmlns:p14="http://schemas.microsoft.com/office/powerpoint/2010/main" val="3900209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Stream of Packets</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2424025" y="1741035"/>
            <a:ext cx="6628770" cy="4564967"/>
          </a:xfrm>
          <a:prstGeom prst="rect">
            <a:avLst/>
          </a:prstGeom>
        </p:spPr>
      </p:pic>
      <p:sp>
        <p:nvSpPr>
          <p:cNvPr id="4" name="投影片編號版面配置區 3"/>
          <p:cNvSpPr>
            <a:spLocks noGrp="1"/>
          </p:cNvSpPr>
          <p:nvPr>
            <p:ph type="sldNum" sz="quarter" idx="12"/>
          </p:nvPr>
        </p:nvSpPr>
        <p:spPr/>
        <p:txBody>
          <a:bodyPr/>
          <a:lstStyle/>
          <a:p>
            <a:fld id="{849C6697-1A71-4965-8278-438BC27D12D6}" type="slidenum">
              <a:rPr lang="zh-TW" altLang="en-US" smtClean="0"/>
              <a:t>25</a:t>
            </a:fld>
            <a:endParaRPr lang="zh-TW" altLang="en-US"/>
          </a:p>
        </p:txBody>
      </p:sp>
      <p:sp>
        <p:nvSpPr>
          <p:cNvPr id="6" name="矩形 5"/>
          <p:cNvSpPr/>
          <p:nvPr/>
        </p:nvSpPr>
        <p:spPr>
          <a:xfrm>
            <a:off x="5175860" y="6121336"/>
            <a:ext cx="809837" cy="369332"/>
          </a:xfrm>
          <a:prstGeom prst="rect">
            <a:avLst/>
          </a:prstGeom>
        </p:spPr>
        <p:txBody>
          <a:bodyPr wrap="none">
            <a:spAutoFit/>
          </a:bodyPr>
          <a:lstStyle/>
          <a:p>
            <a:r>
              <a:rPr lang="en-US" altLang="zh-TW" dirty="0" err="1" smtClean="0"/>
              <a:t>ZigBee</a:t>
            </a:r>
            <a:endParaRPr lang="zh-TW" altLang="en-US" dirty="0"/>
          </a:p>
        </p:txBody>
      </p:sp>
      <p:sp>
        <p:nvSpPr>
          <p:cNvPr id="7" name="矩形 6"/>
          <p:cNvSpPr/>
          <p:nvPr/>
        </p:nvSpPr>
        <p:spPr>
          <a:xfrm>
            <a:off x="4860581" y="3654187"/>
            <a:ext cx="666016" cy="369332"/>
          </a:xfrm>
          <a:prstGeom prst="rect">
            <a:avLst/>
          </a:prstGeom>
        </p:spPr>
        <p:txBody>
          <a:bodyPr wrap="none">
            <a:spAutoFit/>
          </a:bodyPr>
          <a:lstStyle/>
          <a:p>
            <a:r>
              <a:rPr lang="en-US" altLang="zh-TW" dirty="0" smtClean="0"/>
              <a:t>New </a:t>
            </a:r>
            <a:endParaRPr lang="zh-TW" altLang="en-US" dirty="0"/>
          </a:p>
        </p:txBody>
      </p:sp>
    </p:spTree>
    <p:extLst>
      <p:ext uri="{BB962C8B-B14F-4D97-AF65-F5344CB8AC3E}">
        <p14:creationId xmlns:p14="http://schemas.microsoft.com/office/powerpoint/2010/main" val="256457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a:t>This paper aims at designing and testing a routing protocol, where paths are selected trying to avoid the congestion areas in the network.</a:t>
            </a:r>
          </a:p>
          <a:p>
            <a:endParaRPr lang="en-US" altLang="zh-TW" dirty="0"/>
          </a:p>
          <a:p>
            <a:r>
              <a:rPr lang="en-US" altLang="zh-TW" dirty="0"/>
              <a:t>The proposed solution aims at reducing traffic congestion,  packets losses and unfair use of the energy resources of nodes in the network.</a:t>
            </a:r>
          </a:p>
          <a:p>
            <a:endParaRPr lang="en-US" altLang="zh-TW" dirty="0"/>
          </a:p>
          <a:p>
            <a:r>
              <a:rPr lang="en-US" altLang="zh-TW" dirty="0"/>
              <a:t>Link costs will depend on, both, the probability that the two nodes are connected (which is a function of the signal-to-noise ratio), and on the probability that packets do not collide (i.e., no losses due to MAC). </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3</a:t>
            </a:fld>
            <a:endParaRPr lang="zh-TW" altLang="en-US"/>
          </a:p>
        </p:txBody>
      </p:sp>
    </p:spTree>
    <p:extLst>
      <p:ext uri="{BB962C8B-B14F-4D97-AF65-F5344CB8AC3E}">
        <p14:creationId xmlns:p14="http://schemas.microsoft.com/office/powerpoint/2010/main" val="514478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pic>
        <p:nvPicPr>
          <p:cNvPr id="4" name="內容版面配置區 3"/>
          <p:cNvPicPr>
            <a:picLocks noGrp="1" noChangeAspect="1"/>
          </p:cNvPicPr>
          <p:nvPr>
            <p:ph idx="1"/>
          </p:nvPr>
        </p:nvPicPr>
        <p:blipFill>
          <a:blip r:embed="rId3"/>
          <a:stretch>
            <a:fillRect/>
          </a:stretch>
        </p:blipFill>
        <p:spPr>
          <a:xfrm>
            <a:off x="2415397" y="1507734"/>
            <a:ext cx="6979219" cy="5350266"/>
          </a:xfrm>
          <a:prstGeom prst="rect">
            <a:avLst/>
          </a:prstGeom>
        </p:spPr>
      </p:pic>
      <p:sp>
        <p:nvSpPr>
          <p:cNvPr id="5" name="投影片編號版面配置區 4"/>
          <p:cNvSpPr>
            <a:spLocks noGrp="1"/>
          </p:cNvSpPr>
          <p:nvPr>
            <p:ph type="sldNum" sz="quarter" idx="12"/>
          </p:nvPr>
        </p:nvSpPr>
        <p:spPr/>
        <p:txBody>
          <a:bodyPr/>
          <a:lstStyle/>
          <a:p>
            <a:fld id="{849C6697-1A71-4965-8278-438BC27D12D6}" type="slidenum">
              <a:rPr lang="zh-TW" altLang="en-US" smtClean="0"/>
              <a:t>4</a:t>
            </a:fld>
            <a:endParaRPr lang="zh-TW" altLang="en-US"/>
          </a:p>
        </p:txBody>
      </p:sp>
    </p:spTree>
    <p:extLst>
      <p:ext uri="{BB962C8B-B14F-4D97-AF65-F5344CB8AC3E}">
        <p14:creationId xmlns:p14="http://schemas.microsoft.com/office/powerpoint/2010/main" val="3822119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AODV-based </a:t>
            </a:r>
            <a:r>
              <a:rPr lang="en-US" altLang="zh-TW" dirty="0" err="1" smtClean="0"/>
              <a:t>ZigBee</a:t>
            </a:r>
            <a:r>
              <a:rPr lang="en-US" altLang="zh-TW" dirty="0" smtClean="0"/>
              <a:t> Routing </a:t>
            </a:r>
            <a:r>
              <a:rPr lang="en-US" altLang="zh-TW" dirty="0"/>
              <a:t>P</a:t>
            </a:r>
            <a:r>
              <a:rPr lang="en-US" altLang="zh-TW" dirty="0" smtClean="0"/>
              <a:t>rotocol</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1072755" y="1708643"/>
            <a:ext cx="8909445" cy="2045734"/>
          </a:xfrm>
          <a:prstGeom prst="rect">
            <a:avLst/>
          </a:prstGeom>
        </p:spPr>
      </p:pic>
      <p:sp>
        <p:nvSpPr>
          <p:cNvPr id="4" name="投影片編號版面配置區 3"/>
          <p:cNvSpPr>
            <a:spLocks noGrp="1"/>
          </p:cNvSpPr>
          <p:nvPr>
            <p:ph type="sldNum" sz="quarter" idx="12"/>
          </p:nvPr>
        </p:nvSpPr>
        <p:spPr/>
        <p:txBody>
          <a:bodyPr/>
          <a:lstStyle/>
          <a:p>
            <a:fld id="{849C6697-1A71-4965-8278-438BC27D12D6}" type="slidenum">
              <a:rPr lang="zh-TW" altLang="en-US" smtClean="0"/>
              <a:t>5</a:t>
            </a:fld>
            <a:endParaRPr lang="zh-TW" altLang="en-US"/>
          </a:p>
        </p:txBody>
      </p:sp>
      <p:pic>
        <p:nvPicPr>
          <p:cNvPr id="6" name="圖片 5"/>
          <p:cNvPicPr>
            <a:picLocks noChangeAspect="1"/>
          </p:cNvPicPr>
          <p:nvPr/>
        </p:nvPicPr>
        <p:blipFill>
          <a:blip r:embed="rId3"/>
          <a:stretch>
            <a:fillRect/>
          </a:stretch>
        </p:blipFill>
        <p:spPr>
          <a:xfrm>
            <a:off x="1072755" y="3719392"/>
            <a:ext cx="8808893" cy="2232641"/>
          </a:xfrm>
          <a:prstGeom prst="rect">
            <a:avLst/>
          </a:prstGeom>
        </p:spPr>
      </p:pic>
      <p:sp>
        <p:nvSpPr>
          <p:cNvPr id="7" name="矩形 6"/>
          <p:cNvSpPr/>
          <p:nvPr/>
        </p:nvSpPr>
        <p:spPr>
          <a:xfrm>
            <a:off x="5421702" y="4293397"/>
            <a:ext cx="1293962" cy="288183"/>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TW" sz="2000" b="1" dirty="0" smtClean="0"/>
              <a:t>RREP</a:t>
            </a:r>
            <a:endParaRPr lang="zh-TW" altLang="en-US" sz="2000" b="1" dirty="0"/>
          </a:p>
        </p:txBody>
      </p:sp>
      <p:sp>
        <p:nvSpPr>
          <p:cNvPr id="9" name="文字方塊 8"/>
          <p:cNvSpPr txBox="1"/>
          <p:nvPr/>
        </p:nvSpPr>
        <p:spPr>
          <a:xfrm>
            <a:off x="224250" y="5952033"/>
            <a:ext cx="5551135" cy="707886"/>
          </a:xfrm>
          <a:prstGeom prst="rect">
            <a:avLst/>
          </a:prstGeom>
          <a:noFill/>
        </p:spPr>
        <p:txBody>
          <a:bodyPr wrap="none" rtlCol="0">
            <a:spAutoFit/>
          </a:bodyPr>
          <a:lstStyle/>
          <a:p>
            <a:r>
              <a:rPr lang="en-US" altLang="zh-TW" sz="2000" dirty="0"/>
              <a:t>RREQ</a:t>
            </a:r>
            <a:r>
              <a:rPr lang="en-US" altLang="zh-TW" sz="2000" dirty="0" smtClean="0"/>
              <a:t>(Route Request)</a:t>
            </a:r>
            <a:r>
              <a:rPr lang="zh-TW" altLang="en-US" sz="2000" dirty="0" smtClean="0"/>
              <a:t>，</a:t>
            </a:r>
            <a:r>
              <a:rPr lang="en-US" altLang="zh-TW" sz="2000" dirty="0" smtClean="0"/>
              <a:t>RREP(Route Reply)</a:t>
            </a:r>
          </a:p>
          <a:p>
            <a:r>
              <a:rPr lang="en-US" altLang="zh-TW" sz="2000" dirty="0"/>
              <a:t>AODV(Ad hoc On-Demand Distance Vector Routing</a:t>
            </a:r>
            <a:r>
              <a:rPr lang="en-US" altLang="zh-TW" sz="2000" dirty="0" smtClean="0"/>
              <a:t>)</a:t>
            </a:r>
            <a:endParaRPr lang="zh-TW" altLang="en-US" sz="2000" dirty="0"/>
          </a:p>
        </p:txBody>
      </p:sp>
      <p:sp>
        <p:nvSpPr>
          <p:cNvPr id="10" name="矩形 9"/>
          <p:cNvSpPr/>
          <p:nvPr/>
        </p:nvSpPr>
        <p:spPr>
          <a:xfrm>
            <a:off x="5775385" y="3180372"/>
            <a:ext cx="940279" cy="33643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TW" altLang="en-US"/>
          </a:p>
        </p:txBody>
      </p:sp>
      <p:sp>
        <p:nvSpPr>
          <p:cNvPr id="8" name="矩形 7"/>
          <p:cNvSpPr/>
          <p:nvPr/>
        </p:nvSpPr>
        <p:spPr>
          <a:xfrm>
            <a:off x="2009139" y="1993503"/>
            <a:ext cx="711285" cy="369332"/>
          </a:xfrm>
          <a:prstGeom prst="rect">
            <a:avLst/>
          </a:prstGeom>
        </p:spPr>
        <p:txBody>
          <a:bodyPr wrap="none">
            <a:spAutoFit/>
          </a:bodyPr>
          <a:lstStyle/>
          <a:p>
            <a:r>
              <a:rPr lang="en-US" altLang="zh-TW" b="1" dirty="0"/>
              <a:t>RREQ</a:t>
            </a:r>
            <a:endParaRPr lang="zh-TW" altLang="en-US" dirty="0"/>
          </a:p>
        </p:txBody>
      </p:sp>
    </p:spTree>
    <p:extLst>
      <p:ext uri="{BB962C8B-B14F-4D97-AF65-F5344CB8AC3E}">
        <p14:creationId xmlns:p14="http://schemas.microsoft.com/office/powerpoint/2010/main" val="759605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Stream of </a:t>
            </a:r>
            <a:r>
              <a:rPr lang="en-US" altLang="zh-TW" dirty="0" smtClean="0"/>
              <a:t>Packets-</a:t>
            </a:r>
            <a:r>
              <a:rPr lang="en-US" altLang="zh-TW" dirty="0" err="1" smtClean="0"/>
              <a:t>ZigBee</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2824162" y="2505869"/>
            <a:ext cx="6543675" cy="2990850"/>
          </a:xfrm>
          <a:prstGeom prst="rect">
            <a:avLst/>
          </a:prstGeom>
        </p:spPr>
      </p:pic>
      <p:sp>
        <p:nvSpPr>
          <p:cNvPr id="4" name="投影片編號版面配置區 3"/>
          <p:cNvSpPr>
            <a:spLocks noGrp="1"/>
          </p:cNvSpPr>
          <p:nvPr>
            <p:ph type="sldNum" sz="quarter" idx="12"/>
          </p:nvPr>
        </p:nvSpPr>
        <p:spPr/>
        <p:txBody>
          <a:bodyPr/>
          <a:lstStyle/>
          <a:p>
            <a:fld id="{849C6697-1A71-4965-8278-438BC27D12D6}" type="slidenum">
              <a:rPr lang="zh-TW" altLang="en-US" smtClean="0"/>
              <a:t>6</a:t>
            </a:fld>
            <a:endParaRPr lang="zh-TW" altLang="en-US"/>
          </a:p>
        </p:txBody>
      </p:sp>
    </p:spTree>
    <p:extLst>
      <p:ext uri="{BB962C8B-B14F-4D97-AF65-F5344CB8AC3E}">
        <p14:creationId xmlns:p14="http://schemas.microsoft.com/office/powerpoint/2010/main" val="898178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New </a:t>
            </a:r>
            <a:r>
              <a:rPr lang="en-US" altLang="zh-TW" dirty="0"/>
              <a:t>Routing Protocol</a:t>
            </a:r>
            <a:endParaRPr lang="zh-TW" altLang="en-US" dirty="0"/>
          </a:p>
        </p:txBody>
      </p:sp>
      <p:sp>
        <p:nvSpPr>
          <p:cNvPr id="3" name="內容版面配置區 2"/>
          <p:cNvSpPr>
            <a:spLocks noGrp="1"/>
          </p:cNvSpPr>
          <p:nvPr>
            <p:ph idx="1"/>
          </p:nvPr>
        </p:nvSpPr>
        <p:spPr/>
        <p:txBody>
          <a:bodyPr/>
          <a:lstStyle/>
          <a:p>
            <a:r>
              <a:rPr lang="en-US" altLang="zh-TW" dirty="0" smtClean="0"/>
              <a:t>The proposed routing protocol exploits at the Network layer and the information coming from the MAC layer. As stated above, according to the </a:t>
            </a:r>
            <a:r>
              <a:rPr lang="en-US" altLang="zh-TW" dirty="0" err="1" smtClean="0"/>
              <a:t>ZigBee</a:t>
            </a:r>
            <a:r>
              <a:rPr lang="en-US" altLang="zh-TW" dirty="0" smtClean="0"/>
              <a:t> standard, the link cost is a function of the success probability of the link(</a:t>
            </a:r>
            <a:r>
              <a:rPr lang="en-US" altLang="zh-TW" dirty="0" err="1" smtClean="0"/>
              <a:t>P</a:t>
            </a:r>
            <a:r>
              <a:rPr lang="en-US" altLang="zh-TW" baseline="-25000" dirty="0" err="1" smtClean="0"/>
              <a:t>li</a:t>
            </a:r>
            <a:r>
              <a:rPr lang="en-US" altLang="zh-TW" dirty="0" smtClean="0"/>
              <a:t> ).</a:t>
            </a:r>
          </a:p>
          <a:p>
            <a:endParaRPr lang="en-US" altLang="zh-TW" dirty="0" smtClean="0"/>
          </a:p>
          <a:p>
            <a:r>
              <a:rPr lang="en-US" altLang="zh-TW" dirty="0"/>
              <a:t>W</a:t>
            </a:r>
            <a:r>
              <a:rPr lang="en-US" altLang="zh-TW" dirty="0" smtClean="0"/>
              <a:t>e modify the AODV protocol, such that nodes at each link may compute losses not only due to link failures, but also to MAC failures. </a:t>
            </a:r>
            <a:endParaRPr lang="zh-TW" altLang="en-US"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7</a:t>
            </a:fld>
            <a:endParaRPr lang="zh-TW" altLang="en-US"/>
          </a:p>
        </p:txBody>
      </p:sp>
    </p:spTree>
    <p:extLst>
      <p:ext uri="{BB962C8B-B14F-4D97-AF65-F5344CB8AC3E}">
        <p14:creationId xmlns:p14="http://schemas.microsoft.com/office/powerpoint/2010/main" val="1627586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New Routing Protocol</a:t>
            </a:r>
            <a:endParaRPr lang="zh-TW" altLang="en-US" dirty="0"/>
          </a:p>
        </p:txBody>
      </p:sp>
      <p:sp>
        <p:nvSpPr>
          <p:cNvPr id="3" name="內容版面配置區 2"/>
          <p:cNvSpPr>
            <a:spLocks noGrp="1"/>
          </p:cNvSpPr>
          <p:nvPr>
            <p:ph idx="1"/>
          </p:nvPr>
        </p:nvSpPr>
        <p:spPr/>
        <p:txBody>
          <a:bodyPr>
            <a:normAutofit/>
          </a:bodyPr>
          <a:lstStyle/>
          <a:p>
            <a:r>
              <a:rPr lang="en-US" altLang="zh-TW" dirty="0" err="1" smtClean="0"/>
              <a:t>ZigBee</a:t>
            </a:r>
            <a:r>
              <a:rPr lang="en-US" altLang="zh-TW" dirty="0" smtClean="0"/>
              <a:t> Routing </a:t>
            </a:r>
            <a:r>
              <a:rPr lang="en-US" altLang="zh-TW" dirty="0"/>
              <a:t>P</a:t>
            </a:r>
            <a:r>
              <a:rPr lang="en-US" altLang="zh-TW" dirty="0" smtClean="0"/>
              <a:t>rotocol Cost</a:t>
            </a:r>
          </a:p>
          <a:p>
            <a:pPr lvl="1"/>
            <a:r>
              <a:rPr lang="en-US" altLang="zh-TW" dirty="0" err="1" smtClean="0"/>
              <a:t>C</a:t>
            </a:r>
            <a:r>
              <a:rPr lang="en-US" altLang="zh-TW" baseline="-25000" dirty="0" err="1" smtClean="0"/>
              <a:t>li</a:t>
            </a:r>
            <a:r>
              <a:rPr lang="en-US" altLang="zh-TW" dirty="0" smtClean="0"/>
              <a:t> = min{7, floor(P</a:t>
            </a:r>
            <a:r>
              <a:rPr lang="en-US" altLang="zh-TW" baseline="-25000" dirty="0" smtClean="0"/>
              <a:t>li</a:t>
            </a:r>
            <a:r>
              <a:rPr lang="en-US" altLang="zh-TW" baseline="30000" dirty="0" smtClean="0"/>
              <a:t>−4</a:t>
            </a:r>
            <a:r>
              <a:rPr lang="en-US" altLang="zh-TW" dirty="0" smtClean="0"/>
              <a:t>)}</a:t>
            </a:r>
          </a:p>
          <a:p>
            <a:pPr lvl="1"/>
            <a:endParaRPr lang="en-US" altLang="zh-TW" dirty="0" smtClean="0"/>
          </a:p>
          <a:p>
            <a:r>
              <a:rPr lang="en-US" altLang="zh-TW" dirty="0" smtClean="0"/>
              <a:t>New Routing Protocol Cost</a:t>
            </a:r>
            <a:endParaRPr lang="en-US" altLang="zh-TW" dirty="0"/>
          </a:p>
          <a:p>
            <a:pPr lvl="1"/>
            <a:r>
              <a:rPr lang="en-US" altLang="zh-TW" dirty="0" smtClean="0"/>
              <a:t>P</a:t>
            </a:r>
            <a:r>
              <a:rPr lang="en-US" altLang="zh-TW" baseline="-25000" dirty="0" smtClean="0"/>
              <a:t>li</a:t>
            </a:r>
            <a:r>
              <a:rPr lang="en-US" altLang="zh-TW" dirty="0" smtClean="0"/>
              <a:t> = </a:t>
            </a:r>
            <a:r>
              <a:rPr lang="en-US" altLang="zh-TW" dirty="0" err="1" smtClean="0"/>
              <a:t>P</a:t>
            </a:r>
            <a:r>
              <a:rPr lang="en-US" altLang="zh-TW" baseline="-25000" dirty="0" err="1" smtClean="0"/>
              <a:t>coni</a:t>
            </a:r>
            <a:r>
              <a:rPr lang="en-US" altLang="zh-TW" dirty="0" smtClean="0"/>
              <a:t>· </a:t>
            </a:r>
            <a:r>
              <a:rPr lang="en-US" altLang="zh-TW" dirty="0" err="1" smtClean="0"/>
              <a:t>P</a:t>
            </a:r>
            <a:r>
              <a:rPr lang="en-US" altLang="zh-TW" baseline="-25000" dirty="0" err="1" smtClean="0"/>
              <a:t>maci</a:t>
            </a:r>
            <a:endParaRPr lang="en-US" altLang="zh-TW" baseline="-25000" dirty="0" smtClean="0"/>
          </a:p>
          <a:p>
            <a:pPr lvl="1"/>
            <a:r>
              <a:rPr lang="en-US" altLang="zh-TW" dirty="0" err="1" smtClean="0"/>
              <a:t>C</a:t>
            </a:r>
            <a:r>
              <a:rPr lang="en-US" altLang="zh-TW" baseline="-25000" dirty="0" err="1" smtClean="0"/>
              <a:t>li</a:t>
            </a:r>
            <a:r>
              <a:rPr lang="en-US" altLang="zh-TW" dirty="0" smtClean="0"/>
              <a:t> = min{7, floor((</a:t>
            </a:r>
            <a:r>
              <a:rPr lang="en-US" altLang="zh-TW" dirty="0" err="1" smtClean="0"/>
              <a:t>P</a:t>
            </a:r>
            <a:r>
              <a:rPr lang="en-US" altLang="zh-TW" baseline="-25000" dirty="0" err="1" smtClean="0"/>
              <a:t>coni</a:t>
            </a:r>
            <a:r>
              <a:rPr lang="en-US" altLang="zh-TW" dirty="0" smtClean="0"/>
              <a:t>· </a:t>
            </a:r>
            <a:r>
              <a:rPr lang="en-US" altLang="zh-TW" dirty="0" err="1" smtClean="0"/>
              <a:t>P</a:t>
            </a:r>
            <a:r>
              <a:rPr lang="en-US" altLang="zh-TW" baseline="-25000" dirty="0" err="1" smtClean="0"/>
              <a:t>maci</a:t>
            </a:r>
            <a:r>
              <a:rPr lang="en-US" altLang="zh-TW" dirty="0" smtClean="0"/>
              <a:t>)</a:t>
            </a:r>
            <a:r>
              <a:rPr lang="en-US" altLang="zh-TW" baseline="-25000" dirty="0" smtClean="0"/>
              <a:t> </a:t>
            </a:r>
            <a:r>
              <a:rPr lang="en-US" altLang="zh-TW" baseline="30000" dirty="0" smtClean="0"/>
              <a:t>−4</a:t>
            </a:r>
            <a:r>
              <a:rPr lang="en-US" altLang="zh-TW" dirty="0" smtClean="0"/>
              <a:t>)}</a:t>
            </a:r>
          </a:p>
          <a:p>
            <a:pPr lvl="1"/>
            <a:endParaRPr lang="en-US" altLang="zh-TW" dirty="0" smtClean="0"/>
          </a:p>
          <a:p>
            <a:pPr lvl="1"/>
            <a:r>
              <a:rPr lang="en-US" altLang="zh-TW" dirty="0" err="1" smtClean="0"/>
              <a:t>P</a:t>
            </a:r>
            <a:r>
              <a:rPr lang="en-US" altLang="zh-TW" baseline="-25000" dirty="0" err="1" smtClean="0"/>
              <a:t>maci</a:t>
            </a:r>
            <a:r>
              <a:rPr lang="en-US" altLang="zh-TW" dirty="0" smtClean="0"/>
              <a:t> = n</a:t>
            </a:r>
            <a:r>
              <a:rPr lang="en-US" altLang="zh-TW" baseline="30000" dirty="0"/>
              <a:t> </a:t>
            </a:r>
            <a:r>
              <a:rPr lang="en-US" altLang="zh-TW" dirty="0" smtClean="0"/>
              <a:t>of successfully received packets on link </a:t>
            </a:r>
            <a:r>
              <a:rPr lang="en-US" altLang="zh-TW" dirty="0" err="1" smtClean="0"/>
              <a:t>i</a:t>
            </a:r>
            <a:endParaRPr lang="en-US" altLang="zh-TW" dirty="0" smtClean="0"/>
          </a:p>
          <a:p>
            <a:pPr marL="457200" lvl="1" indent="0">
              <a:buNone/>
            </a:pPr>
            <a:r>
              <a:rPr lang="en-US" altLang="zh-TW" dirty="0" smtClean="0"/>
              <a:t>                       n of generated packets on link </a:t>
            </a:r>
            <a:r>
              <a:rPr lang="en-US" altLang="zh-TW" dirty="0" err="1" smtClean="0"/>
              <a:t>i</a:t>
            </a:r>
            <a:endParaRPr lang="en-US" altLang="zh-TW" dirty="0" smtClean="0"/>
          </a:p>
          <a:p>
            <a:endParaRPr lang="zh-TW" altLang="en-US" baseline="-25000"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8</a:t>
            </a:fld>
            <a:endParaRPr lang="zh-TW" altLang="en-US"/>
          </a:p>
        </p:txBody>
      </p:sp>
      <p:cxnSp>
        <p:nvCxnSpPr>
          <p:cNvPr id="6" name="直線接點 5"/>
          <p:cNvCxnSpPr/>
          <p:nvPr/>
        </p:nvCxnSpPr>
        <p:spPr>
          <a:xfrm>
            <a:off x="2441275" y="5158596"/>
            <a:ext cx="5141344"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07050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ZigBee</a:t>
            </a:r>
            <a:r>
              <a:rPr lang="en-US" altLang="zh-TW" dirty="0" smtClean="0"/>
              <a:t> Routing Protocol Cost</a:t>
            </a:r>
            <a:endParaRPr lang="zh-TW" altLang="en-US" dirty="0"/>
          </a:p>
        </p:txBody>
      </p:sp>
      <p:sp>
        <p:nvSpPr>
          <p:cNvPr id="3" name="內容版面配置區 2"/>
          <p:cNvSpPr>
            <a:spLocks noGrp="1"/>
          </p:cNvSpPr>
          <p:nvPr>
            <p:ph idx="1"/>
          </p:nvPr>
        </p:nvSpPr>
        <p:spPr/>
        <p:txBody>
          <a:bodyPr>
            <a:normAutofit/>
          </a:bodyPr>
          <a:lstStyle/>
          <a:p>
            <a:r>
              <a:rPr lang="en-US" altLang="zh-TW" dirty="0" err="1" smtClean="0"/>
              <a:t>ZigBee</a:t>
            </a:r>
            <a:r>
              <a:rPr lang="en-US" altLang="zh-TW" dirty="0" smtClean="0"/>
              <a:t> Routing </a:t>
            </a:r>
            <a:r>
              <a:rPr lang="en-US" altLang="zh-TW" dirty="0"/>
              <a:t>P</a:t>
            </a:r>
            <a:r>
              <a:rPr lang="en-US" altLang="zh-TW" dirty="0" smtClean="0"/>
              <a:t>rotocol Cost</a:t>
            </a:r>
          </a:p>
          <a:p>
            <a:pPr lvl="1"/>
            <a:r>
              <a:rPr lang="en-US" altLang="zh-TW" sz="2800" dirty="0" err="1" smtClean="0"/>
              <a:t>C</a:t>
            </a:r>
            <a:r>
              <a:rPr lang="en-US" altLang="zh-TW" sz="2800" baseline="-25000" dirty="0" err="1" smtClean="0"/>
              <a:t>li</a:t>
            </a:r>
            <a:r>
              <a:rPr lang="en-US" altLang="zh-TW" sz="2800" dirty="0" smtClean="0"/>
              <a:t> = min{7, floor(P</a:t>
            </a:r>
            <a:r>
              <a:rPr lang="en-US" altLang="zh-TW" sz="2800" baseline="-25000" dirty="0" smtClean="0"/>
              <a:t>li</a:t>
            </a:r>
            <a:r>
              <a:rPr lang="en-US" altLang="zh-TW" sz="2800" baseline="30000" dirty="0" smtClean="0"/>
              <a:t>−4</a:t>
            </a:r>
            <a:r>
              <a:rPr lang="en-US" altLang="zh-TW" sz="2800" dirty="0" smtClean="0"/>
              <a:t>)}</a:t>
            </a:r>
          </a:p>
          <a:p>
            <a:pPr lvl="1"/>
            <a:r>
              <a:rPr lang="en-US" altLang="zh-TW" sz="2800" dirty="0" smtClean="0"/>
              <a:t>EX: </a:t>
            </a:r>
            <a:r>
              <a:rPr lang="en-US" altLang="zh-TW" sz="2800" dirty="0" err="1" smtClean="0"/>
              <a:t>P</a:t>
            </a:r>
            <a:r>
              <a:rPr lang="en-US" altLang="zh-TW" sz="2800" baseline="-25000" dirty="0" err="1" smtClean="0"/>
              <a:t>li</a:t>
            </a:r>
            <a:r>
              <a:rPr lang="en-US" altLang="zh-TW" sz="2800" dirty="0" smtClean="0"/>
              <a:t>=0.8				</a:t>
            </a:r>
            <a:r>
              <a:rPr lang="en-US" altLang="zh-TW" sz="2800" dirty="0" err="1" smtClean="0"/>
              <a:t>P</a:t>
            </a:r>
            <a:r>
              <a:rPr lang="en-US" altLang="zh-TW" sz="2800" baseline="-25000" dirty="0" err="1" smtClean="0"/>
              <a:t>li</a:t>
            </a:r>
            <a:r>
              <a:rPr lang="en-US" altLang="zh-TW" sz="2800" dirty="0" smtClean="0"/>
              <a:t>=0.6</a:t>
            </a:r>
          </a:p>
          <a:p>
            <a:pPr lvl="1"/>
            <a:r>
              <a:rPr lang="en-US" altLang="zh-TW" sz="2800" dirty="0" smtClean="0"/>
              <a:t>P</a:t>
            </a:r>
            <a:r>
              <a:rPr lang="en-US" altLang="zh-TW" sz="2800" baseline="-25000" dirty="0" smtClean="0"/>
              <a:t>li</a:t>
            </a:r>
            <a:r>
              <a:rPr lang="en-US" altLang="zh-TW" sz="2800" baseline="30000" dirty="0" smtClean="0"/>
              <a:t>4</a:t>
            </a:r>
            <a:r>
              <a:rPr lang="zh-TW" altLang="en-US" sz="2800" dirty="0"/>
              <a:t> </a:t>
            </a:r>
            <a:r>
              <a:rPr lang="en-US" altLang="zh-TW" sz="2800" dirty="0" smtClean="0"/>
              <a:t>=</a:t>
            </a:r>
            <a:r>
              <a:rPr lang="zh-TW" altLang="en-US" sz="2800" dirty="0" smtClean="0"/>
              <a:t> </a:t>
            </a:r>
            <a:r>
              <a:rPr lang="en-US" altLang="zh-TW" sz="2800" dirty="0" smtClean="0"/>
              <a:t>0.8</a:t>
            </a:r>
            <a:r>
              <a:rPr lang="zh-TW" altLang="en-US" sz="2800" dirty="0" smtClean="0"/>
              <a:t> </a:t>
            </a:r>
            <a:r>
              <a:rPr lang="en-US" altLang="zh-TW" sz="2800" dirty="0" smtClean="0"/>
              <a:t>^</a:t>
            </a:r>
            <a:r>
              <a:rPr lang="zh-TW" altLang="en-US" sz="2800" dirty="0" smtClean="0"/>
              <a:t> </a:t>
            </a:r>
            <a:r>
              <a:rPr lang="en-US" altLang="zh-TW" sz="2800" dirty="0" smtClean="0"/>
              <a:t>4</a:t>
            </a:r>
            <a:r>
              <a:rPr lang="zh-TW" altLang="en-US" sz="2800" dirty="0" smtClean="0"/>
              <a:t> </a:t>
            </a:r>
            <a:r>
              <a:rPr lang="en-US" altLang="zh-TW" sz="2800" dirty="0" smtClean="0"/>
              <a:t>=</a:t>
            </a:r>
            <a:r>
              <a:rPr lang="zh-TW" altLang="en-US" sz="2800" dirty="0" smtClean="0"/>
              <a:t> </a:t>
            </a:r>
            <a:r>
              <a:rPr lang="en-US" altLang="zh-TW" sz="2800" dirty="0" smtClean="0"/>
              <a:t>0.4096		P</a:t>
            </a:r>
            <a:r>
              <a:rPr lang="en-US" altLang="zh-TW" sz="2800" baseline="-25000" dirty="0" smtClean="0"/>
              <a:t>li</a:t>
            </a:r>
            <a:r>
              <a:rPr lang="en-US" altLang="zh-TW" sz="2800" baseline="30000" dirty="0" smtClean="0"/>
              <a:t>4</a:t>
            </a:r>
            <a:r>
              <a:rPr lang="zh-TW" altLang="en-US" sz="2800" dirty="0" smtClean="0"/>
              <a:t> </a:t>
            </a:r>
            <a:r>
              <a:rPr lang="en-US" altLang="zh-TW" sz="2800" dirty="0"/>
              <a:t>=</a:t>
            </a:r>
            <a:r>
              <a:rPr lang="zh-TW" altLang="en-US" sz="2800" dirty="0"/>
              <a:t> </a:t>
            </a:r>
            <a:r>
              <a:rPr lang="en-US" altLang="zh-TW" sz="2800" dirty="0" smtClean="0"/>
              <a:t>0.5</a:t>
            </a:r>
            <a:r>
              <a:rPr lang="zh-TW" altLang="en-US" sz="2800" dirty="0" smtClean="0"/>
              <a:t> </a:t>
            </a:r>
            <a:r>
              <a:rPr lang="en-US" altLang="zh-TW" sz="2800" dirty="0"/>
              <a:t>^</a:t>
            </a:r>
            <a:r>
              <a:rPr lang="zh-TW" altLang="en-US" sz="2800" dirty="0"/>
              <a:t> </a:t>
            </a:r>
            <a:r>
              <a:rPr lang="en-US" altLang="zh-TW" sz="2800" dirty="0"/>
              <a:t>4</a:t>
            </a:r>
            <a:r>
              <a:rPr lang="zh-TW" altLang="en-US" sz="2800" dirty="0"/>
              <a:t> </a:t>
            </a:r>
            <a:r>
              <a:rPr lang="en-US" altLang="zh-TW" sz="2800" dirty="0"/>
              <a:t>=</a:t>
            </a:r>
            <a:r>
              <a:rPr lang="zh-TW" altLang="en-US" sz="2800" dirty="0"/>
              <a:t> </a:t>
            </a:r>
            <a:r>
              <a:rPr lang="en-US" altLang="zh-TW" sz="2800" dirty="0" smtClean="0"/>
              <a:t>0.0625</a:t>
            </a:r>
            <a:r>
              <a:rPr lang="zh-TW" altLang="en-US" sz="2800" dirty="0" smtClean="0"/>
              <a:t> </a:t>
            </a:r>
            <a:endParaRPr lang="en-US" altLang="zh-TW" sz="2800" dirty="0" smtClean="0"/>
          </a:p>
          <a:p>
            <a:pPr lvl="1"/>
            <a:r>
              <a:rPr lang="en-US" altLang="zh-TW" sz="2800" dirty="0" smtClean="0"/>
              <a:t>P</a:t>
            </a:r>
            <a:r>
              <a:rPr lang="en-US" altLang="zh-TW" sz="2800" baseline="-25000" dirty="0" smtClean="0"/>
              <a:t>li</a:t>
            </a:r>
            <a:r>
              <a:rPr lang="en-US" altLang="zh-TW" sz="2800" baseline="30000" dirty="0"/>
              <a:t>−4 </a:t>
            </a:r>
            <a:r>
              <a:rPr lang="en-US" altLang="zh-TW" sz="2800" dirty="0" smtClean="0"/>
              <a:t>=1/0.4096=2.441		</a:t>
            </a:r>
            <a:r>
              <a:rPr lang="en-US" altLang="zh-TW" sz="2800" dirty="0"/>
              <a:t>P</a:t>
            </a:r>
            <a:r>
              <a:rPr lang="en-US" altLang="zh-TW" sz="2800" baseline="-25000" dirty="0"/>
              <a:t>li</a:t>
            </a:r>
            <a:r>
              <a:rPr lang="en-US" altLang="zh-TW" sz="2800" baseline="30000" dirty="0"/>
              <a:t>−4 </a:t>
            </a:r>
            <a:r>
              <a:rPr lang="en-US" altLang="zh-TW" sz="2800" dirty="0"/>
              <a:t>=</a:t>
            </a:r>
            <a:r>
              <a:rPr lang="en-US" altLang="zh-TW" sz="2800" dirty="0" smtClean="0"/>
              <a:t>1/0.0625=16</a:t>
            </a:r>
          </a:p>
          <a:p>
            <a:pPr lvl="1"/>
            <a:r>
              <a:rPr lang="en-US" altLang="zh-TW" sz="2800" dirty="0"/>
              <a:t>floor(P</a:t>
            </a:r>
            <a:r>
              <a:rPr lang="en-US" altLang="zh-TW" sz="2800" baseline="-25000" dirty="0"/>
              <a:t>li</a:t>
            </a:r>
            <a:r>
              <a:rPr lang="en-US" altLang="zh-TW" sz="2800" baseline="30000" dirty="0"/>
              <a:t>−4</a:t>
            </a:r>
            <a:r>
              <a:rPr lang="en-US" altLang="zh-TW" sz="2800" dirty="0" smtClean="0"/>
              <a:t>)=</a:t>
            </a:r>
            <a:r>
              <a:rPr lang="zh-TW" altLang="en-US" sz="2800" baseline="-25000" dirty="0" smtClean="0"/>
              <a:t>└</a:t>
            </a:r>
            <a:r>
              <a:rPr lang="en-US" altLang="zh-TW" sz="2800" dirty="0" smtClean="0"/>
              <a:t>2.441</a:t>
            </a:r>
            <a:r>
              <a:rPr lang="zh-TW" altLang="en-US" sz="2800" baseline="-25000" dirty="0" smtClean="0"/>
              <a:t>┘</a:t>
            </a:r>
            <a:r>
              <a:rPr lang="en-US" altLang="zh-TW" sz="2800" dirty="0" smtClean="0"/>
              <a:t>=2		</a:t>
            </a:r>
            <a:r>
              <a:rPr lang="en-US" altLang="zh-TW" sz="2800" dirty="0"/>
              <a:t>floor(P</a:t>
            </a:r>
            <a:r>
              <a:rPr lang="en-US" altLang="zh-TW" sz="2800" baseline="-25000" dirty="0"/>
              <a:t>li</a:t>
            </a:r>
            <a:r>
              <a:rPr lang="en-US" altLang="zh-TW" sz="2800" baseline="30000" dirty="0"/>
              <a:t>−4</a:t>
            </a:r>
            <a:r>
              <a:rPr lang="en-US" altLang="zh-TW" sz="2800" dirty="0"/>
              <a:t>)=</a:t>
            </a:r>
            <a:r>
              <a:rPr lang="zh-TW" altLang="en-US" sz="2800" baseline="-25000" dirty="0" smtClean="0"/>
              <a:t>└</a:t>
            </a:r>
            <a:r>
              <a:rPr lang="en-US" altLang="zh-TW" sz="2800" dirty="0" smtClean="0"/>
              <a:t>16</a:t>
            </a:r>
            <a:r>
              <a:rPr lang="zh-TW" altLang="en-US" sz="2800" baseline="-25000" dirty="0" smtClean="0"/>
              <a:t>┘</a:t>
            </a:r>
            <a:r>
              <a:rPr lang="en-US" altLang="zh-TW" sz="2800" dirty="0" smtClean="0"/>
              <a:t>=16</a:t>
            </a:r>
          </a:p>
          <a:p>
            <a:pPr lvl="1"/>
            <a:r>
              <a:rPr lang="en-US" altLang="zh-TW" sz="2800" dirty="0" err="1"/>
              <a:t>C</a:t>
            </a:r>
            <a:r>
              <a:rPr lang="en-US" altLang="zh-TW" sz="2800" baseline="-25000" dirty="0" err="1"/>
              <a:t>li</a:t>
            </a:r>
            <a:r>
              <a:rPr lang="en-US" altLang="zh-TW" sz="2800" dirty="0"/>
              <a:t> = min{7, </a:t>
            </a:r>
            <a:r>
              <a:rPr lang="en-US" altLang="zh-TW" sz="2800" dirty="0" smtClean="0"/>
              <a:t>2}=2			</a:t>
            </a:r>
            <a:r>
              <a:rPr lang="en-US" altLang="zh-TW" sz="2800" dirty="0" err="1"/>
              <a:t>C</a:t>
            </a:r>
            <a:r>
              <a:rPr lang="en-US" altLang="zh-TW" sz="2800" baseline="-25000" dirty="0" err="1"/>
              <a:t>li</a:t>
            </a:r>
            <a:r>
              <a:rPr lang="en-US" altLang="zh-TW" sz="2800" dirty="0"/>
              <a:t> = min{7, </a:t>
            </a:r>
            <a:r>
              <a:rPr lang="en-US" altLang="zh-TW" sz="2800" dirty="0" smtClean="0"/>
              <a:t>16}=16</a:t>
            </a:r>
            <a:endParaRPr lang="en-US" altLang="zh-TW" sz="2800" dirty="0"/>
          </a:p>
          <a:p>
            <a:pPr lvl="1"/>
            <a:endParaRPr lang="en-US" altLang="zh-TW" sz="2800" dirty="0"/>
          </a:p>
          <a:p>
            <a:pPr lvl="1"/>
            <a:endParaRPr lang="en-US" altLang="zh-TW" dirty="0" smtClean="0"/>
          </a:p>
          <a:p>
            <a:pPr marL="0" indent="0">
              <a:buNone/>
            </a:pPr>
            <a:endParaRPr lang="zh-TW" altLang="en-US" baseline="-25000" dirty="0"/>
          </a:p>
        </p:txBody>
      </p:sp>
      <p:sp>
        <p:nvSpPr>
          <p:cNvPr id="4" name="投影片編號版面配置區 3"/>
          <p:cNvSpPr>
            <a:spLocks noGrp="1"/>
          </p:cNvSpPr>
          <p:nvPr>
            <p:ph type="sldNum" sz="quarter" idx="12"/>
          </p:nvPr>
        </p:nvSpPr>
        <p:spPr/>
        <p:txBody>
          <a:bodyPr/>
          <a:lstStyle/>
          <a:p>
            <a:fld id="{849C6697-1A71-4965-8278-438BC27D12D6}" type="slidenum">
              <a:rPr lang="zh-TW" altLang="en-US" smtClean="0"/>
              <a:t>9</a:t>
            </a:fld>
            <a:endParaRPr lang="zh-TW" altLang="en-US"/>
          </a:p>
        </p:txBody>
      </p:sp>
    </p:spTree>
    <p:extLst>
      <p:ext uri="{BB962C8B-B14F-4D97-AF65-F5344CB8AC3E}">
        <p14:creationId xmlns:p14="http://schemas.microsoft.com/office/powerpoint/2010/main" val="642502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2176</TotalTime>
  <Words>741</Words>
  <Application>Microsoft Office PowerPoint</Application>
  <PresentationFormat>寬螢幕</PresentationFormat>
  <Paragraphs>210</Paragraphs>
  <Slides>25</Slides>
  <Notes>1</Notes>
  <HiddenSlides>1</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25</vt:i4>
      </vt:variant>
    </vt:vector>
  </HeadingPairs>
  <TitlesOfParts>
    <vt:vector size="30" baseType="lpstr">
      <vt:lpstr>新細明體</vt:lpstr>
      <vt:lpstr>Arial</vt:lpstr>
      <vt:lpstr>Calibri</vt:lpstr>
      <vt:lpstr>Calibri Light</vt:lpstr>
      <vt:lpstr>Office 佈景主題</vt:lpstr>
      <vt:lpstr>Reducing Traffic Congestion in ZigBee Networks: Experimental Results</vt:lpstr>
      <vt:lpstr>Outline</vt:lpstr>
      <vt:lpstr>Introduction</vt:lpstr>
      <vt:lpstr>Introduction</vt:lpstr>
      <vt:lpstr>AODV-based ZigBee Routing Protocol</vt:lpstr>
      <vt:lpstr>Stream of Packets-ZigBee</vt:lpstr>
      <vt:lpstr>New Routing Protocol</vt:lpstr>
      <vt:lpstr>New Routing Protocol</vt:lpstr>
      <vt:lpstr>ZigBee Routing Protocol Cost</vt:lpstr>
      <vt:lpstr>New Routing Protocol Cost</vt:lpstr>
      <vt:lpstr>PowerPoint 簡報</vt:lpstr>
      <vt:lpstr>PowerPoint 簡報</vt:lpstr>
      <vt:lpstr>PowerPoint 簡報</vt:lpstr>
      <vt:lpstr>PowerPoint 簡報</vt:lpstr>
      <vt:lpstr>PowerPoint 簡報</vt:lpstr>
      <vt:lpstr>Stream of Packets-New</vt:lpstr>
      <vt:lpstr>Stream of Packets-New</vt:lpstr>
      <vt:lpstr>Protocol Implementation</vt:lpstr>
      <vt:lpstr>Interference</vt:lpstr>
      <vt:lpstr>Numerical Results-Uniform</vt:lpstr>
      <vt:lpstr>Numerical Results-Non Uniform</vt:lpstr>
      <vt:lpstr>Numerical Results</vt:lpstr>
      <vt:lpstr>Conclusion</vt:lpstr>
      <vt:lpstr>Reference</vt:lpstr>
      <vt:lpstr>Stream of Packets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dawei-lab</dc:creator>
  <cp:lastModifiedBy>dawei-lab</cp:lastModifiedBy>
  <cp:revision>32</cp:revision>
  <dcterms:created xsi:type="dcterms:W3CDTF">2014-09-23T09:04:33Z</dcterms:created>
  <dcterms:modified xsi:type="dcterms:W3CDTF">2014-09-30T09:45:09Z</dcterms:modified>
</cp:coreProperties>
</file>