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4" r:id="rId6"/>
    <p:sldId id="260" r:id="rId7"/>
    <p:sldId id="265" r:id="rId8"/>
    <p:sldId id="266" r:id="rId9"/>
    <p:sldId id="261" r:id="rId10"/>
    <p:sldId id="267" r:id="rId11"/>
    <p:sldId id="268" r:id="rId12"/>
    <p:sldId id="262" r:id="rId13"/>
    <p:sldId id="263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05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495AE-3DF2-44CB-8C4A-E9AEC5AE48B4}" type="datetimeFigureOut">
              <a:rPr lang="zh-TW" altLang="en-US" smtClean="0"/>
              <a:t>2014/11/19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7273C-037C-473F-BF35-7800FEFD53B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97D2-ECCB-4B37-B589-C3A93A944A33}" type="datetime1">
              <a:rPr lang="zh-TW" altLang="en-US" smtClean="0"/>
              <a:t>2014/11/19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A968-54E3-41B9-9452-9C93E4CE7857}" type="datetime1">
              <a:rPr lang="zh-TW" altLang="en-US" smtClean="0"/>
              <a:t>2014/11/19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C543-A96A-4261-BEC0-D936EE2B3204}" type="datetime1">
              <a:rPr lang="zh-TW" altLang="en-US" smtClean="0"/>
              <a:t>2014/11/19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047F-57D8-4D6D-BA56-2F21AAD2CBFE}" type="datetime1">
              <a:rPr lang="zh-TW" altLang="en-US" smtClean="0"/>
              <a:t>2014/11/19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45D37-8641-42DB-A1F8-B129F9DA6134}" type="datetime1">
              <a:rPr lang="zh-TW" altLang="en-US" smtClean="0"/>
              <a:t>2014/11/19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9A08-A228-48FF-A73B-9200A03492C2}" type="datetime1">
              <a:rPr lang="zh-TW" altLang="en-US" smtClean="0"/>
              <a:t>2014/11/19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10CDF-CED5-4407-8C98-1526DABAACB8}" type="datetime1">
              <a:rPr lang="zh-TW" altLang="en-US" smtClean="0"/>
              <a:t>2014/11/19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EDD3-2B2C-4C18-B876-A9FF0FE42339}" type="datetime1">
              <a:rPr lang="zh-TW" altLang="en-US" smtClean="0"/>
              <a:t>2014/11/19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842A-89FB-4471-8278-716C7BDB00FC}" type="datetime1">
              <a:rPr lang="zh-TW" altLang="en-US" smtClean="0"/>
              <a:t>2014/11/19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ABF12-F5E4-40DC-BE9C-A6783C87A610}" type="datetime1">
              <a:rPr lang="zh-TW" altLang="en-US" smtClean="0"/>
              <a:t>2014/11/19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CE01-95AB-45D1-AEDF-5C122B5B9D2C}" type="datetime1">
              <a:rPr lang="zh-TW" altLang="en-US" smtClean="0"/>
              <a:t>2014/11/19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6A44A-7ED3-4486-A86D-E187A03EA15D}" type="datetime1">
              <a:rPr lang="zh-TW" altLang="en-US" smtClean="0"/>
              <a:t>2014/11/19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SIDD: A Framework for Detecting Sensitive Data </a:t>
            </a:r>
            <a:r>
              <a:rPr lang="en-US" altLang="zh-TW" dirty="0" err="1" smtClean="0"/>
              <a:t>Exfiltration</a:t>
            </a:r>
            <a:r>
              <a:rPr lang="en-US" altLang="zh-TW" dirty="0" smtClean="0"/>
              <a:t> by an Insider Attack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47664" y="3645024"/>
            <a:ext cx="6224736" cy="1270992"/>
          </a:xfrm>
        </p:spPr>
        <p:txBody>
          <a:bodyPr>
            <a:normAutofit fontScale="62500" lnSpcReduction="20000"/>
          </a:bodyPr>
          <a:lstStyle/>
          <a:p>
            <a:r>
              <a:rPr lang="en-US" altLang="zh-TW" i="1" dirty="0" smtClean="0"/>
              <a:t>42</a:t>
            </a:r>
            <a:r>
              <a:rPr lang="en-US" altLang="zh-TW" i="1" baseline="30000" dirty="0" smtClean="0"/>
              <a:t>nd</a:t>
            </a:r>
            <a:r>
              <a:rPr lang="en-US" altLang="zh-TW" i="1" dirty="0" smtClean="0"/>
              <a:t> </a:t>
            </a:r>
            <a:r>
              <a:rPr lang="en-US" altLang="zh-TW" dirty="0" smtClean="0"/>
              <a:t>Hawaii </a:t>
            </a:r>
            <a:r>
              <a:rPr lang="en-US" altLang="zh-TW" dirty="0" smtClean="0"/>
              <a:t>International Conference on System </a:t>
            </a:r>
            <a:r>
              <a:rPr lang="en-US" altLang="zh-TW" dirty="0" smtClean="0"/>
              <a:t>Sciences</a:t>
            </a:r>
            <a:r>
              <a:rPr lang="en-US" altLang="zh-TW" dirty="0" smtClean="0"/>
              <a:t>, 2009.</a:t>
            </a:r>
            <a:endParaRPr lang="en-US" altLang="zh-TW" dirty="0" smtClean="0"/>
          </a:p>
          <a:p>
            <a:r>
              <a:rPr lang="en-US" altLang="zh-TW" dirty="0" smtClean="0"/>
              <a:t>Electrical </a:t>
            </a:r>
            <a:r>
              <a:rPr lang="en-US" altLang="zh-TW" dirty="0" smtClean="0"/>
              <a:t>&amp; Computer Engineering </a:t>
            </a:r>
          </a:p>
          <a:p>
            <a:r>
              <a:rPr lang="en-US" altLang="zh-TW" dirty="0" smtClean="0"/>
              <a:t>University of California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899592" y="5373216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Author(s</a:t>
            </a:r>
            <a:r>
              <a:rPr lang="en-US" altLang="zh-TW" sz="24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):</a:t>
            </a:r>
            <a:r>
              <a:rPr lang="en-US" altLang="zh-TW" sz="24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Liu, Y., Corbett, C., Chiang, K., Archibald, R., </a:t>
            </a:r>
            <a:r>
              <a:rPr lang="en-US" altLang="zh-TW" sz="2400" dirty="0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Mukherjee</a:t>
            </a:r>
            <a:r>
              <a:rPr lang="en-US" altLang="zh-TW" sz="24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, B., &amp; </a:t>
            </a:r>
            <a:r>
              <a:rPr lang="en-US" altLang="zh-TW" sz="2400" dirty="0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Ghosal</a:t>
            </a:r>
            <a:r>
              <a:rPr lang="en-US" altLang="zh-TW" sz="24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, D. </a:t>
            </a:r>
            <a:endParaRPr lang="zh-TW" altLang="en-US" sz="240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Methodology and performance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Content signature generation </a:t>
            </a:r>
            <a:r>
              <a:rPr lang="en-US" altLang="zh-TW" dirty="0" smtClean="0"/>
              <a:t>and detection</a:t>
            </a:r>
          </a:p>
          <a:p>
            <a:pPr lvl="1"/>
            <a:r>
              <a:rPr lang="en-US" altLang="zh-TW" dirty="0" smtClean="0"/>
              <a:t>Create </a:t>
            </a:r>
            <a:r>
              <a:rPr lang="en-US" altLang="zh-TW" dirty="0" smtClean="0"/>
              <a:t>network </a:t>
            </a:r>
            <a:r>
              <a:rPr lang="en-US" altLang="zh-TW" dirty="0" smtClean="0"/>
              <a:t>traffic </a:t>
            </a:r>
            <a:r>
              <a:rPr lang="en-US" altLang="zh-TW" dirty="0" smtClean="0"/>
              <a:t>based content </a:t>
            </a:r>
            <a:r>
              <a:rPr lang="en-US" altLang="zh-TW" dirty="0" smtClean="0"/>
              <a:t>signatures.</a:t>
            </a:r>
          </a:p>
          <a:p>
            <a:pPr lvl="1"/>
            <a:r>
              <a:rPr lang="en-US" altLang="zh-TW" dirty="0" smtClean="0"/>
              <a:t>Compare </a:t>
            </a:r>
            <a:r>
              <a:rPr lang="en-US" altLang="zh-TW" dirty="0" smtClean="0"/>
              <a:t>signatures to detect of </a:t>
            </a:r>
            <a:r>
              <a:rPr lang="en-US" altLang="zh-TW" dirty="0" smtClean="0"/>
              <a:t>sensitive </a:t>
            </a:r>
            <a:r>
              <a:rPr lang="en-US" altLang="zh-TW" dirty="0" smtClean="0"/>
              <a:t>content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smtClean="0"/>
              <a:t>Use </a:t>
            </a:r>
            <a:r>
              <a:rPr lang="en-US" altLang="zh-TW" dirty="0" smtClean="0"/>
              <a:t>wavelets </a:t>
            </a:r>
            <a:r>
              <a:rPr lang="en-US" altLang="zh-TW" dirty="0" smtClean="0"/>
              <a:t>to </a:t>
            </a:r>
            <a:r>
              <a:rPr lang="en-US" altLang="zh-TW" dirty="0" smtClean="0"/>
              <a:t>reduce the size of the signatures.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10</a:t>
            </a:fld>
            <a:endParaRPr lang="zh-TW" alt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645024"/>
            <a:ext cx="3463194" cy="30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861048"/>
            <a:ext cx="3369924" cy="2591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Methodology and performance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TW" dirty="0" smtClean="0"/>
              <a:t>Detecting covert </a:t>
            </a:r>
            <a:r>
              <a:rPr lang="en-US" altLang="zh-TW" dirty="0" smtClean="0"/>
              <a:t>communication</a:t>
            </a:r>
          </a:p>
          <a:p>
            <a:pPr lvl="2"/>
            <a:r>
              <a:rPr lang="en-US" altLang="zh-TW" dirty="0" smtClean="0"/>
              <a:t>measured by some standard audio quality metrics, distortion measures have been shown to </a:t>
            </a:r>
            <a:r>
              <a:rPr lang="en-US" altLang="zh-TW" dirty="0" smtClean="0"/>
              <a:t>be effective </a:t>
            </a:r>
            <a:r>
              <a:rPr lang="en-US" altLang="zh-TW" dirty="0" smtClean="0"/>
              <a:t>to test the presence of hidden messages</a:t>
            </a:r>
            <a:r>
              <a:rPr lang="en-US" altLang="zh-TW" dirty="0" smtClean="0"/>
              <a:t>.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Measures audio </a:t>
            </a:r>
            <a:r>
              <a:rPr lang="en-US" altLang="zh-TW" dirty="0" smtClean="0"/>
              <a:t>content distortion </a:t>
            </a:r>
            <a:r>
              <a:rPr lang="en-US" altLang="zh-TW" dirty="0" smtClean="0"/>
              <a:t>using </a:t>
            </a:r>
            <a:r>
              <a:rPr lang="en-US" altLang="zh-TW" dirty="0" err="1" smtClean="0"/>
              <a:t>Hausdorff</a:t>
            </a:r>
            <a:r>
              <a:rPr lang="en-US" altLang="zh-TW" dirty="0" smtClean="0"/>
              <a:t> Distance.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11</a:t>
            </a:fld>
            <a:endParaRPr lang="zh-TW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717032"/>
            <a:ext cx="4139580" cy="2938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This paper developed a systematic approach to address </a:t>
            </a:r>
            <a:r>
              <a:rPr lang="en-US" altLang="zh-TW" dirty="0" smtClean="0"/>
              <a:t>the </a:t>
            </a:r>
            <a:r>
              <a:rPr lang="en-US" altLang="zh-TW" dirty="0" smtClean="0"/>
              <a:t>key problems of detecting sensitive data </a:t>
            </a:r>
            <a:r>
              <a:rPr lang="en-US" altLang="zh-TW" dirty="0" err="1" smtClean="0"/>
              <a:t>exfiltration</a:t>
            </a:r>
            <a:r>
              <a:rPr lang="en-US" altLang="zh-TW" dirty="0" smtClean="0"/>
              <a:t>. </a:t>
            </a:r>
            <a:endParaRPr lang="en-US" altLang="zh-TW" dirty="0" smtClean="0"/>
          </a:p>
          <a:p>
            <a:r>
              <a:rPr lang="en-US" altLang="zh-TW" dirty="0" smtClean="0"/>
              <a:t>Particularly</a:t>
            </a:r>
            <a:r>
              <a:rPr lang="en-US" altLang="zh-TW" dirty="0" smtClean="0"/>
              <a:t>, a multilevel framework </a:t>
            </a:r>
            <a:r>
              <a:rPr lang="en-US" altLang="zh-TW" dirty="0" smtClean="0"/>
              <a:t>that </a:t>
            </a:r>
            <a:r>
              <a:rPr lang="en-US" altLang="zh-TW" dirty="0" smtClean="0"/>
              <a:t>composed of application detection, content </a:t>
            </a:r>
            <a:r>
              <a:rPr lang="en-US" altLang="zh-TW" dirty="0" smtClean="0"/>
              <a:t>signature </a:t>
            </a:r>
            <a:r>
              <a:rPr lang="en-US" altLang="zh-TW" dirty="0" smtClean="0"/>
              <a:t>generation and detection, and covert channel </a:t>
            </a:r>
            <a:r>
              <a:rPr lang="en-US" altLang="zh-TW" dirty="0" smtClean="0"/>
              <a:t>detection </a:t>
            </a:r>
            <a:r>
              <a:rPr lang="en-US" altLang="zh-TW" dirty="0" smtClean="0"/>
              <a:t>was proposed.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TW" dirty="0" smtClean="0"/>
              <a:t>D. P. </a:t>
            </a:r>
            <a:r>
              <a:rPr lang="en-US" altLang="zh-TW" dirty="0" err="1" smtClean="0"/>
              <a:t>Huttenlocher</a:t>
            </a:r>
            <a:r>
              <a:rPr lang="en-US" altLang="zh-TW" dirty="0" smtClean="0"/>
              <a:t>, D. </a:t>
            </a:r>
            <a:r>
              <a:rPr lang="en-US" altLang="zh-TW" dirty="0" err="1" smtClean="0"/>
              <a:t>Klanderman</a:t>
            </a:r>
            <a:r>
              <a:rPr lang="en-US" altLang="zh-TW" dirty="0" smtClean="0"/>
              <a:t>, and W.J. </a:t>
            </a:r>
            <a:r>
              <a:rPr lang="en-US" altLang="zh-TW" dirty="0" err="1" smtClean="0"/>
              <a:t>Rucklidge</a:t>
            </a:r>
            <a:r>
              <a:rPr lang="en-US" altLang="zh-TW" dirty="0" smtClean="0"/>
              <a:t>, </a:t>
            </a:r>
            <a:r>
              <a:rPr lang="en-US" altLang="zh-TW" dirty="0" smtClean="0"/>
              <a:t></a:t>
            </a:r>
            <a:r>
              <a:rPr lang="en-US" altLang="zh-TW" dirty="0" smtClean="0"/>
              <a:t>Comparing images using the </a:t>
            </a:r>
            <a:r>
              <a:rPr lang="en-US" altLang="zh-TW" dirty="0" err="1" smtClean="0"/>
              <a:t>Hausdorff</a:t>
            </a:r>
            <a:r>
              <a:rPr lang="en-US" altLang="zh-TW" dirty="0" smtClean="0"/>
              <a:t> distance, IEEE </a:t>
            </a:r>
            <a:r>
              <a:rPr lang="en-US" altLang="zh-TW" dirty="0" smtClean="0"/>
              <a:t>Transactions </a:t>
            </a:r>
            <a:r>
              <a:rPr lang="en-US" altLang="zh-TW" dirty="0" smtClean="0"/>
              <a:t>on Pattern Analysis and Machine Intelligence, </a:t>
            </a:r>
            <a:r>
              <a:rPr lang="en-US" altLang="zh-TW" dirty="0" smtClean="0"/>
              <a:t>vol</a:t>
            </a:r>
            <a:r>
              <a:rPr lang="en-US" altLang="zh-TW" dirty="0" smtClean="0"/>
              <a:t>. 15, pp. 850-863, 1993.</a:t>
            </a:r>
          </a:p>
          <a:p>
            <a:r>
              <a:rPr lang="en-US" altLang="zh-TW" dirty="0" smtClean="0"/>
              <a:t>H</a:t>
            </a:r>
            <a:r>
              <a:rPr lang="en-US" altLang="zh-TW" dirty="0" smtClean="0"/>
              <a:t>. </a:t>
            </a:r>
            <a:r>
              <a:rPr lang="en-US" altLang="zh-TW" dirty="0" err="1" smtClean="0"/>
              <a:t>Farid</a:t>
            </a:r>
            <a:r>
              <a:rPr lang="en-US" altLang="zh-TW" dirty="0" smtClean="0"/>
              <a:t>, Detecting hidden messages using </a:t>
            </a:r>
            <a:r>
              <a:rPr lang="en-US" altLang="zh-TW" dirty="0" err="1" smtClean="0"/>
              <a:t>higherorder</a:t>
            </a:r>
            <a:r>
              <a:rPr lang="en-US" altLang="zh-TW" dirty="0" smtClean="0"/>
              <a:t> statistical models, IEEE International Conference on </a:t>
            </a:r>
            <a:r>
              <a:rPr lang="en-US" altLang="zh-TW" dirty="0" smtClean="0"/>
              <a:t>Image </a:t>
            </a:r>
            <a:r>
              <a:rPr lang="en-US" altLang="zh-TW" dirty="0" smtClean="0"/>
              <a:t>Processing, vol. 2, pp. 905-908, 2002.</a:t>
            </a:r>
          </a:p>
          <a:p>
            <a:r>
              <a:rPr lang="en-US" altLang="zh-TW" dirty="0" smtClean="0"/>
              <a:t>Y</a:t>
            </a:r>
            <a:r>
              <a:rPr lang="en-US" altLang="zh-TW" dirty="0" smtClean="0"/>
              <a:t>. Liu, K. Chiang, C. Corbett, R. Archibald, B. </a:t>
            </a:r>
            <a:r>
              <a:rPr lang="en-US" altLang="zh-TW" dirty="0" err="1" smtClean="0"/>
              <a:t>Mukherjee</a:t>
            </a:r>
            <a:r>
              <a:rPr lang="en-US" altLang="zh-TW" dirty="0" smtClean="0"/>
              <a:t>, and D. </a:t>
            </a:r>
            <a:r>
              <a:rPr lang="en-US" altLang="zh-TW" dirty="0" err="1" smtClean="0"/>
              <a:t>Ghosal</a:t>
            </a:r>
            <a:r>
              <a:rPr lang="en-US" altLang="zh-TW" dirty="0" smtClean="0"/>
              <a:t>, A novel audio Steganalysis </a:t>
            </a:r>
            <a:r>
              <a:rPr lang="en-US" altLang="zh-TW" dirty="0" smtClean="0"/>
              <a:t>based </a:t>
            </a:r>
            <a:r>
              <a:rPr lang="en-US" altLang="zh-TW" dirty="0" smtClean="0"/>
              <a:t>on high order statistics of a distortion measure with </a:t>
            </a:r>
            <a:r>
              <a:rPr lang="en-US" altLang="zh-TW" dirty="0" err="1" smtClean="0"/>
              <a:t>Hausdorff</a:t>
            </a:r>
            <a:r>
              <a:rPr lang="en-US" altLang="zh-TW" dirty="0" smtClean="0"/>
              <a:t> </a:t>
            </a:r>
            <a:r>
              <a:rPr lang="en-US" altLang="zh-TW" dirty="0" smtClean="0"/>
              <a:t>distance, 11th Information Security </a:t>
            </a:r>
            <a:r>
              <a:rPr lang="en-US" altLang="zh-TW" dirty="0" smtClean="0"/>
              <a:t>Conference(ISC</a:t>
            </a:r>
            <a:r>
              <a:rPr lang="en-US" altLang="zh-TW" dirty="0" smtClean="0"/>
              <a:t>) 2008, Lecture Notes in Computer Science, </a:t>
            </a:r>
            <a:r>
              <a:rPr lang="en-US" altLang="zh-TW" dirty="0" smtClean="0"/>
              <a:t>Vol</a:t>
            </a:r>
            <a:r>
              <a:rPr lang="en-US" altLang="zh-TW" dirty="0" smtClean="0"/>
              <a:t>. 5222, pp. 487-500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Y. Q. Shi, G. </a:t>
            </a:r>
            <a:r>
              <a:rPr lang="en-US" altLang="zh-TW" dirty="0" err="1" smtClean="0"/>
              <a:t>Xuan</a:t>
            </a:r>
            <a:r>
              <a:rPr lang="en-US" altLang="zh-TW" dirty="0" smtClean="0"/>
              <a:t>, C. Yang, J. </a:t>
            </a:r>
            <a:r>
              <a:rPr lang="en-US" altLang="zh-TW" dirty="0" err="1" smtClean="0"/>
              <a:t>Gao</a:t>
            </a:r>
            <a:r>
              <a:rPr lang="en-US" altLang="zh-TW" dirty="0" smtClean="0"/>
              <a:t>, Z. Zhang, P. </a:t>
            </a:r>
            <a:r>
              <a:rPr lang="en-US" altLang="zh-TW" dirty="0" err="1" smtClean="0"/>
              <a:t>Chai</a:t>
            </a:r>
            <a:r>
              <a:rPr lang="en-US" altLang="zh-TW" dirty="0" smtClean="0"/>
              <a:t>, D. </a:t>
            </a:r>
            <a:r>
              <a:rPr lang="en-US" altLang="zh-TW" dirty="0" err="1" smtClean="0"/>
              <a:t>Zou</a:t>
            </a:r>
            <a:r>
              <a:rPr lang="en-US" altLang="zh-TW" dirty="0" smtClean="0"/>
              <a:t>, C. Chen, and W. Chen, Effective Steganalysis </a:t>
            </a:r>
            <a:r>
              <a:rPr lang="en-US" altLang="zh-TW" dirty="0" smtClean="0"/>
              <a:t>Based </a:t>
            </a:r>
            <a:r>
              <a:rPr lang="en-US" altLang="zh-TW" dirty="0" smtClean="0"/>
              <a:t>on Statistical Moments of Wavelet Characteristic </a:t>
            </a:r>
            <a:r>
              <a:rPr lang="en-US" altLang="zh-TW" dirty="0" smtClean="0"/>
              <a:t>Function</a:t>
            </a:r>
            <a:r>
              <a:rPr lang="en-US" altLang="zh-TW" dirty="0" smtClean="0"/>
              <a:t>, IEEE International Conference on Information </a:t>
            </a:r>
            <a:r>
              <a:rPr lang="en-US" altLang="zh-TW" dirty="0" smtClean="0"/>
              <a:t>Technology</a:t>
            </a:r>
            <a:r>
              <a:rPr lang="en-US" altLang="zh-TW" dirty="0" smtClean="0"/>
              <a:t>, pp. 1195-1198, 2005.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Motivating and design </a:t>
            </a:r>
            <a:r>
              <a:rPr lang="en-US" altLang="zh-TW" dirty="0" smtClean="0"/>
              <a:t>space</a:t>
            </a:r>
          </a:p>
          <a:p>
            <a:r>
              <a:rPr lang="en-US" altLang="zh-TW" dirty="0" smtClean="0"/>
              <a:t>Structure of SIDD system</a:t>
            </a:r>
            <a:r>
              <a:rPr lang="en-US" altLang="zh-TW" dirty="0" smtClean="0"/>
              <a:t> </a:t>
            </a:r>
          </a:p>
          <a:p>
            <a:r>
              <a:rPr lang="en-US" altLang="zh-TW" dirty="0" smtClean="0"/>
              <a:t>Methodology and </a:t>
            </a:r>
            <a:r>
              <a:rPr lang="en-US" altLang="zh-TW" dirty="0" smtClean="0"/>
              <a:t>performance</a:t>
            </a:r>
          </a:p>
          <a:p>
            <a:r>
              <a:rPr lang="en-US" altLang="zh-TW" dirty="0" smtClean="0"/>
              <a:t>Conclusion</a:t>
            </a:r>
          </a:p>
          <a:p>
            <a:r>
              <a:rPr lang="en-US" altLang="zh-TW" dirty="0" smtClean="0"/>
              <a:t>References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In today's widely-connected </a:t>
            </a:r>
            <a:r>
              <a:rPr lang="en-US" altLang="zh-TW" sz="2800" dirty="0" smtClean="0"/>
              <a:t>network environments, a successful insider attack could result in </a:t>
            </a:r>
            <a:r>
              <a:rPr lang="en-US" altLang="zh-TW" sz="2800" dirty="0" smtClean="0"/>
              <a:t>serious damage to the interests of an enterprise </a:t>
            </a:r>
            <a:endParaRPr lang="en-US" altLang="zh-TW" sz="2800" dirty="0" smtClean="0"/>
          </a:p>
          <a:p>
            <a:endParaRPr lang="en-US" altLang="zh-TW" dirty="0" smtClean="0"/>
          </a:p>
          <a:p>
            <a:r>
              <a:rPr lang="en-US" altLang="zh-TW" sz="2800" dirty="0" smtClean="0"/>
              <a:t>In this </a:t>
            </a:r>
            <a:r>
              <a:rPr lang="en-US" altLang="zh-TW" sz="2800" dirty="0" smtClean="0"/>
              <a:t>paper propose </a:t>
            </a:r>
            <a:r>
              <a:rPr lang="en-US" altLang="zh-TW" sz="2800" dirty="0" smtClean="0"/>
              <a:t>a multilevel system, </a:t>
            </a:r>
            <a:r>
              <a:rPr lang="en-US" altLang="zh-TW" sz="2800" dirty="0" smtClean="0"/>
              <a:t>called </a:t>
            </a:r>
            <a:r>
              <a:rPr lang="en-US" altLang="zh-TW" sz="2800" dirty="0" smtClean="0"/>
              <a:t>SIDD (Sensitive Information Dissemination </a:t>
            </a:r>
            <a:r>
              <a:rPr lang="en-US" altLang="zh-TW" sz="2800" dirty="0" smtClean="0"/>
              <a:t>Detection</a:t>
            </a:r>
            <a:r>
              <a:rPr lang="en-US" altLang="zh-TW" sz="2800" dirty="0" smtClean="0"/>
              <a:t>), to detect the dissemination of </a:t>
            </a:r>
            <a:r>
              <a:rPr lang="en-US" altLang="zh-TW" sz="2800" dirty="0" smtClean="0"/>
              <a:t>sensitive information </a:t>
            </a:r>
            <a:r>
              <a:rPr lang="en-US" altLang="zh-TW" sz="2800" dirty="0" smtClean="0"/>
              <a:t>by an insider. </a:t>
            </a:r>
            <a:endParaRPr lang="zh-TW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Motivating and design </a:t>
            </a:r>
            <a:r>
              <a:rPr lang="en-US" altLang="zh-TW" dirty="0" smtClean="0"/>
              <a:t>space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For </a:t>
            </a:r>
            <a:r>
              <a:rPr lang="en-US" altLang="zh-TW" dirty="0" smtClean="0"/>
              <a:t>example , A </a:t>
            </a:r>
            <a:r>
              <a:rPr lang="en-US" altLang="zh-TW" dirty="0" smtClean="0"/>
              <a:t>malicious </a:t>
            </a:r>
            <a:r>
              <a:rPr lang="en-US" altLang="zh-TW" dirty="0" smtClean="0"/>
              <a:t>insider </a:t>
            </a:r>
            <a:r>
              <a:rPr lang="en-US" altLang="zh-TW" dirty="0" smtClean="0"/>
              <a:t>Z create </a:t>
            </a:r>
            <a:r>
              <a:rPr lang="en-US" altLang="zh-TW" dirty="0" smtClean="0"/>
              <a:t>backdoor </a:t>
            </a:r>
            <a:r>
              <a:rPr lang="en-US" altLang="zh-TW" dirty="0" smtClean="0"/>
              <a:t>networks </a:t>
            </a:r>
            <a:r>
              <a:rPr lang="en-US" altLang="zh-TW" dirty="0" smtClean="0"/>
              <a:t>to enable loss or damage of protected </a:t>
            </a:r>
            <a:r>
              <a:rPr lang="en-US" altLang="zh-TW" dirty="0" err="1" smtClean="0"/>
              <a:t>exfiltrate</a:t>
            </a:r>
            <a:r>
              <a:rPr lang="en-US" altLang="zh-TW" dirty="0" smtClean="0"/>
              <a:t> sensitive </a:t>
            </a:r>
            <a:r>
              <a:rPr lang="en-US" altLang="zh-TW" dirty="0" smtClean="0"/>
              <a:t>information </a:t>
            </a:r>
            <a:r>
              <a:rPr lang="en-US" altLang="zh-TW" dirty="0" smtClean="0"/>
              <a:t>using the </a:t>
            </a:r>
            <a:r>
              <a:rPr lang="en-US" altLang="zh-TW" dirty="0" smtClean="0"/>
              <a:t>enterprise’s </a:t>
            </a:r>
            <a:r>
              <a:rPr lang="en-US" altLang="zh-TW" dirty="0" smtClean="0"/>
              <a:t>network resources.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</a:t>
            </a:fld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861048"/>
            <a:ext cx="6362700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Motivating and design space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Communication </a:t>
            </a:r>
            <a:r>
              <a:rPr lang="en-US" altLang="zh-TW" dirty="0" smtClean="0"/>
              <a:t>channel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Overt(HTTP, SSH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Tunneled(P2P over HTTPS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Covert(hide </a:t>
            </a:r>
            <a:r>
              <a:rPr lang="en-US" altLang="zh-TW" dirty="0" smtClean="0"/>
              <a:t>data into </a:t>
            </a:r>
            <a:r>
              <a:rPr lang="en-US" altLang="zh-TW" dirty="0" smtClean="0"/>
              <a:t>the header </a:t>
            </a:r>
            <a:r>
              <a:rPr lang="en-US" altLang="zh-TW" dirty="0" smtClean="0"/>
              <a:t>or payloads</a:t>
            </a:r>
            <a:r>
              <a:rPr lang="en-US" altLang="zh-TW" dirty="0" smtClean="0"/>
              <a:t>)</a:t>
            </a:r>
            <a:endParaRPr lang="en-US" altLang="zh-TW" dirty="0" smtClean="0"/>
          </a:p>
          <a:p>
            <a:r>
              <a:rPr lang="en-US" altLang="zh-TW" dirty="0" smtClean="0"/>
              <a:t>Content </a:t>
            </a:r>
            <a:r>
              <a:rPr lang="en-US" altLang="zh-TW" dirty="0" smtClean="0"/>
              <a:t>type</a:t>
            </a:r>
          </a:p>
          <a:p>
            <a:pPr lvl="1"/>
            <a:r>
              <a:rPr lang="en-US" altLang="zh-TW" dirty="0" smtClean="0"/>
              <a:t>Original</a:t>
            </a:r>
          </a:p>
          <a:p>
            <a:pPr lvl="1"/>
            <a:r>
              <a:rPr lang="en-US" altLang="zh-TW" dirty="0" smtClean="0"/>
              <a:t>Modified(compressed, padded, </a:t>
            </a:r>
            <a:r>
              <a:rPr lang="en-US" altLang="zh-TW" dirty="0" smtClean="0"/>
              <a:t>encode)</a:t>
            </a:r>
          </a:p>
          <a:p>
            <a:pPr lvl="1"/>
            <a:r>
              <a:rPr lang="en-US" altLang="zh-TW" dirty="0" smtClean="0"/>
              <a:t> </a:t>
            </a:r>
            <a:r>
              <a:rPr lang="en-US" altLang="zh-TW" dirty="0" smtClean="0"/>
              <a:t>Hidden(</a:t>
            </a:r>
            <a:r>
              <a:rPr lang="en-US" altLang="zh-TW" dirty="0" err="1" smtClean="0"/>
              <a:t>steganography</a:t>
            </a:r>
            <a:r>
              <a:rPr lang="en-US" altLang="zh-TW" dirty="0" smtClean="0"/>
              <a:t>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Structure of SIDD system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captured network traffic is filtered into the application identification </a:t>
            </a:r>
            <a:r>
              <a:rPr lang="en-US" altLang="zh-TW" dirty="0" smtClean="0"/>
              <a:t>system </a:t>
            </a:r>
            <a:r>
              <a:rPr lang="en-US" altLang="zh-TW" dirty="0" smtClean="0"/>
              <a:t>to extract traffic </a:t>
            </a:r>
            <a:r>
              <a:rPr lang="en-US" altLang="zh-TW" dirty="0" smtClean="0"/>
              <a:t>features.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</a:t>
            </a:fld>
            <a:endParaRPr lang="zh-TW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501008"/>
            <a:ext cx="6616700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Structure of SIDD system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Generate </a:t>
            </a:r>
            <a:r>
              <a:rPr lang="en-US" altLang="zh-TW" dirty="0" smtClean="0"/>
              <a:t>the signature for content traversing the network to be compared using the matching algorithm with the stored signatures in order to detect dissemination of sensitive content.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7</a:t>
            </a:fld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356992"/>
            <a:ext cx="4608512" cy="328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Structure of SIDD system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Perform Steganalysis</a:t>
            </a:r>
            <a:r>
              <a:rPr lang="zh-TW" altLang="en-US" dirty="0" smtClean="0"/>
              <a:t> </a:t>
            </a:r>
            <a:r>
              <a:rPr lang="en-US" altLang="zh-TW" dirty="0" smtClean="0"/>
              <a:t>to </a:t>
            </a:r>
            <a:r>
              <a:rPr lang="en-US" altLang="zh-TW" dirty="0" smtClean="0"/>
              <a:t>determine the presence of hidden information in the target content.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8</a:t>
            </a:fld>
            <a:endParaRPr lang="zh-TW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780928"/>
            <a:ext cx="6264696" cy="3715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Methodology and performance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TW" dirty="0" smtClean="0"/>
              <a:t>Application </a:t>
            </a:r>
            <a:r>
              <a:rPr lang="en-US" altLang="zh-TW" dirty="0" smtClean="0"/>
              <a:t>identification</a:t>
            </a:r>
          </a:p>
          <a:p>
            <a:pPr lvl="2"/>
            <a:r>
              <a:rPr lang="en-US" altLang="zh-TW" dirty="0" smtClean="0"/>
              <a:t>Use  the temporal patterns and sizes of packets, can instantiate a signature with a high </a:t>
            </a:r>
            <a:r>
              <a:rPr lang="en-US" altLang="zh-TW" dirty="0" smtClean="0"/>
              <a:t>degree </a:t>
            </a:r>
            <a:r>
              <a:rPr lang="en-US" altLang="zh-TW" dirty="0" smtClean="0"/>
              <a:t>of confidence</a:t>
            </a:r>
            <a:r>
              <a:rPr lang="en-US" altLang="zh-TW" dirty="0" smtClean="0"/>
              <a:t>.</a:t>
            </a:r>
          </a:p>
          <a:p>
            <a:pPr lvl="3"/>
            <a:r>
              <a:rPr lang="en-US" altLang="zh-TW" dirty="0" smtClean="0"/>
              <a:t> social </a:t>
            </a:r>
            <a:r>
              <a:rPr lang="en-US" altLang="zh-TW" dirty="0" smtClean="0"/>
              <a:t>networking (MySpace and </a:t>
            </a:r>
            <a:r>
              <a:rPr lang="en-US" altLang="zh-TW" dirty="0" err="1" smtClean="0"/>
              <a:t>Facebook</a:t>
            </a:r>
            <a:r>
              <a:rPr lang="en-US" altLang="zh-TW" dirty="0" smtClean="0"/>
              <a:t>)</a:t>
            </a:r>
          </a:p>
          <a:p>
            <a:pPr lvl="3"/>
            <a:r>
              <a:rPr lang="en-US" altLang="zh-TW" dirty="0" smtClean="0"/>
              <a:t> web-mail </a:t>
            </a:r>
            <a:r>
              <a:rPr lang="en-US" altLang="zh-TW" dirty="0" smtClean="0"/>
              <a:t>(Gmail and </a:t>
            </a:r>
            <a:r>
              <a:rPr lang="en-US" altLang="zh-TW" dirty="0" smtClean="0"/>
              <a:t>Hotmail)</a:t>
            </a:r>
          </a:p>
          <a:p>
            <a:pPr lvl="3"/>
            <a:r>
              <a:rPr lang="en-US" altLang="zh-TW" dirty="0" smtClean="0"/>
              <a:t>streaming </a:t>
            </a:r>
            <a:r>
              <a:rPr lang="en-US" altLang="zh-TW" dirty="0" smtClean="0"/>
              <a:t>video applications </a:t>
            </a:r>
            <a:r>
              <a:rPr lang="en-US" altLang="zh-TW" dirty="0" smtClean="0"/>
              <a:t>(YouTube </a:t>
            </a:r>
            <a:r>
              <a:rPr lang="en-US" altLang="zh-TW" dirty="0" smtClean="0"/>
              <a:t>and </a:t>
            </a:r>
            <a:r>
              <a:rPr lang="en-US" altLang="zh-TW" dirty="0" err="1" smtClean="0"/>
              <a:t>Veoh</a:t>
            </a:r>
            <a:r>
              <a:rPr lang="en-US" altLang="zh-TW" dirty="0" smtClean="0"/>
              <a:t>)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9</a:t>
            </a:fld>
            <a:endParaRPr lang="zh-TW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043402"/>
            <a:ext cx="3600400" cy="2814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634</Words>
  <Application>Microsoft Office PowerPoint</Application>
  <PresentationFormat>如螢幕大小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SIDD: A Framework for Detecting Sensitive Data Exfiltration by an Insider Attack</vt:lpstr>
      <vt:lpstr>Outline</vt:lpstr>
      <vt:lpstr>Introduction</vt:lpstr>
      <vt:lpstr>Motivating and design space </vt:lpstr>
      <vt:lpstr>Motivating and design space </vt:lpstr>
      <vt:lpstr>Structure of SIDD system</vt:lpstr>
      <vt:lpstr>Structure of SIDD system</vt:lpstr>
      <vt:lpstr>Structure of SIDD system</vt:lpstr>
      <vt:lpstr>Methodology and performance</vt:lpstr>
      <vt:lpstr>Methodology and performance</vt:lpstr>
      <vt:lpstr>Methodology and performance</vt:lpstr>
      <vt:lpstr>Conclusion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SIDD: A Framework for Detecting Sensitive Data Exfiltration by an Insider Attack</dc:title>
  <dc:creator>Tedtsai</dc:creator>
  <cp:lastModifiedBy>Tedtsai</cp:lastModifiedBy>
  <cp:revision>57</cp:revision>
  <dcterms:created xsi:type="dcterms:W3CDTF">2014-11-19T02:52:50Z</dcterms:created>
  <dcterms:modified xsi:type="dcterms:W3CDTF">2014-11-19T10:28:11Z</dcterms:modified>
</cp:coreProperties>
</file>