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1" autoAdjust="0"/>
    <p:restoredTop sz="94660"/>
  </p:normalViewPr>
  <p:slideViewPr>
    <p:cSldViewPr>
      <p:cViewPr varScale="1">
        <p:scale>
          <a:sx n="67" d="100"/>
          <a:sy n="67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1FDA9-BD54-4AE5-972E-EDD8C4939BAA}" type="datetimeFigureOut">
              <a:rPr lang="zh-TW" altLang="en-US" smtClean="0"/>
              <a:t>2014/12/23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7A14D-8B78-49C0-B606-DDE40CEB14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8417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2135-1CE5-4813-B930-9FCD1DF00E31}" type="datetime1">
              <a:rPr lang="zh-TW" altLang="en-US" smtClean="0"/>
              <a:t>2014/12/23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008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6949C-622B-436B-9C20-A3F3E76D9157}" type="datetime1">
              <a:rPr lang="zh-TW" altLang="en-US" smtClean="0"/>
              <a:t>2014/12/23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8209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8538-9513-4778-9F03-97CE37245E93}" type="datetime1">
              <a:rPr lang="zh-TW" altLang="en-US" smtClean="0"/>
              <a:t>2014/12/23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873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6336-C058-4C1B-9125-BFD6FD2D2AA0}" type="datetime1">
              <a:rPr lang="zh-TW" altLang="en-US" smtClean="0"/>
              <a:t>2014/12/23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413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26879-68B6-4905-AD3B-FB46407EBC1F}" type="datetime1">
              <a:rPr lang="zh-TW" altLang="en-US" smtClean="0"/>
              <a:t>2014/12/23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3618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95D1-3976-40CC-A6EA-A4E9F7D731EE}" type="datetime1">
              <a:rPr lang="zh-TW" altLang="en-US" smtClean="0"/>
              <a:t>2014/12/23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7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1C31-F866-40DD-83C6-86D6225902C6}" type="datetime1">
              <a:rPr lang="zh-TW" altLang="en-US" smtClean="0"/>
              <a:t>2014/12/23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4514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7F94-40A5-4CB6-BA3A-860EE0FED0D8}" type="datetime1">
              <a:rPr lang="zh-TW" altLang="en-US" smtClean="0"/>
              <a:t>2014/12/23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9271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C3C1-F8CC-46CD-B299-D0F884916F4C}" type="datetime1">
              <a:rPr lang="zh-TW" altLang="en-US" smtClean="0"/>
              <a:t>2014/12/23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662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5A20-9417-466B-BF06-723209ABBD37}" type="datetime1">
              <a:rPr lang="zh-TW" altLang="en-US" smtClean="0"/>
              <a:t>2014/12/23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424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C89A-B017-4B21-9306-6925931D20E8}" type="datetime1">
              <a:rPr lang="zh-TW" altLang="en-US" smtClean="0"/>
              <a:t>2014/12/23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924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300CF-4EF5-4BB9-B8C5-1414707A1605}" type="datetime1">
              <a:rPr lang="zh-TW" altLang="en-US" smtClean="0"/>
              <a:t>2014/12/23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AB057-9907-4A6F-B80A-064D2A4A3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087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enix.org/sites/default/files/atc14_full_proceeding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424936" cy="147002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Software-Defined Networks: Incremental Deployment with </a:t>
            </a:r>
            <a:r>
              <a:rPr lang="en-US" altLang="zh-TW" dirty="0" err="1" smtClean="0"/>
              <a:t>Panopticon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2160240"/>
          </a:xfrm>
        </p:spPr>
        <p:txBody>
          <a:bodyPr>
            <a:normAutofit fontScale="70000" lnSpcReduction="20000"/>
          </a:bodyPr>
          <a:lstStyle/>
          <a:p>
            <a:r>
              <a:rPr lang="fr-FR" altLang="zh-TW" dirty="0" smtClean="0"/>
              <a:t>Published by the IEEE Computer Society</a:t>
            </a:r>
          </a:p>
          <a:p>
            <a:r>
              <a:rPr lang="fr-FR" altLang="zh-TW" dirty="0" smtClean="0"/>
              <a:t>Marco </a:t>
            </a:r>
            <a:r>
              <a:rPr lang="fr-FR" altLang="zh-TW" dirty="0"/>
              <a:t>Canini, </a:t>
            </a:r>
            <a:r>
              <a:rPr lang="fr-FR" altLang="zh-TW" i="1" dirty="0"/>
              <a:t>Université catholique de Louvain</a:t>
            </a:r>
          </a:p>
          <a:p>
            <a:r>
              <a:rPr lang="de-DE" altLang="zh-TW" dirty="0"/>
              <a:t>Anja Feldmann, Dan Levin, and Fabian Schaffert,</a:t>
            </a:r>
          </a:p>
          <a:p>
            <a:r>
              <a:rPr lang="en-US" altLang="zh-TW" i="1" dirty="0" err="1"/>
              <a:t>Technische</a:t>
            </a:r>
            <a:r>
              <a:rPr lang="en-US" altLang="zh-TW" i="1" dirty="0"/>
              <a:t> </a:t>
            </a:r>
            <a:r>
              <a:rPr lang="en-US" altLang="zh-TW" i="1" dirty="0" err="1"/>
              <a:t>Universität</a:t>
            </a:r>
            <a:r>
              <a:rPr lang="en-US" altLang="zh-TW" i="1" dirty="0"/>
              <a:t> Berlin</a:t>
            </a:r>
          </a:p>
          <a:p>
            <a:r>
              <a:rPr lang="de-DE" altLang="zh-TW" dirty="0"/>
              <a:t>Stefan Schmid, </a:t>
            </a:r>
            <a:r>
              <a:rPr lang="de-DE" altLang="zh-TW" i="1" dirty="0"/>
              <a:t>Telekom Innovation Labs, Technische</a:t>
            </a:r>
          </a:p>
          <a:p>
            <a:r>
              <a:rPr lang="en-US" altLang="zh-TW" i="1" dirty="0" err="1"/>
              <a:t>Universität</a:t>
            </a:r>
            <a:r>
              <a:rPr lang="en-US" altLang="zh-TW" i="1" dirty="0"/>
              <a:t> Berlin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079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Overhead and Feasibility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en-US" altLang="zh-TW" dirty="0" smtClean="0"/>
              <a:t>Increased path lengths and require greater link utilization.</a:t>
            </a:r>
          </a:p>
          <a:p>
            <a:pPr lvl="1"/>
            <a:r>
              <a:rPr lang="en-US" altLang="zh-TW" dirty="0" smtClean="0"/>
              <a:t>Sufficient path diversity exists</a:t>
            </a:r>
          </a:p>
          <a:p>
            <a:pPr lvl="1"/>
            <a:endParaRPr lang="en-US" altLang="zh-TW" dirty="0"/>
          </a:p>
          <a:p>
            <a:r>
              <a:rPr lang="en-US" altLang="zh-TW" dirty="0" smtClean="0"/>
              <a:t>Evaluated the approach’s feasibility as follows.</a:t>
            </a:r>
          </a:p>
          <a:p>
            <a:pPr lvl="1"/>
            <a:r>
              <a:rPr lang="en-US" altLang="zh-TW" dirty="0" smtClean="0"/>
              <a:t>Deployment feasible</a:t>
            </a:r>
          </a:p>
          <a:p>
            <a:pPr lvl="1"/>
            <a:r>
              <a:rPr lang="en-US" altLang="zh-TW" dirty="0" smtClean="0"/>
              <a:t>VLAN requirements</a:t>
            </a:r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25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n-US" altLang="zh-TW" dirty="0" smtClean="0"/>
              <a:t>Simulated various partial SDN deployment scenarios based on</a:t>
            </a:r>
            <a:r>
              <a:rPr lang="zh-TW" altLang="en-US" dirty="0" smtClean="0"/>
              <a:t>－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Different resource constraints</a:t>
            </a:r>
          </a:p>
          <a:p>
            <a:pPr lvl="1"/>
            <a:r>
              <a:rPr lang="en-US" altLang="zh-TW" dirty="0" smtClean="0"/>
              <a:t>Traffic conditions a </a:t>
            </a:r>
            <a:r>
              <a:rPr lang="en-US" altLang="zh-TW" dirty="0"/>
              <a:t>large campus network topology of roughly 1700 </a:t>
            </a:r>
            <a:r>
              <a:rPr lang="en-US" altLang="zh-TW" dirty="0" smtClean="0"/>
              <a:t>switches.</a:t>
            </a:r>
            <a:endParaRPr lang="en-US" altLang="zh-TW" dirty="0"/>
          </a:p>
          <a:p>
            <a:pPr lvl="1"/>
            <a:endParaRPr lang="en-US" altLang="zh-TW" dirty="0" smtClean="0"/>
          </a:p>
          <a:p>
            <a:pPr marL="914400" lvl="2" indent="0">
              <a:buNone/>
            </a:pP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529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836712"/>
            <a:ext cx="8772525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95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853136"/>
          </a:xfrm>
        </p:spPr>
        <p:txBody>
          <a:bodyPr/>
          <a:lstStyle/>
          <a:p>
            <a:r>
              <a:rPr lang="en-US" altLang="zh-TW" dirty="0" smtClean="0"/>
              <a:t>Contributes to a field that is attracting increasing attention from other researchers.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Offer a helpful reference point for practical hybrid software-defined networking and contribute to ongoing standardization efforts.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949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49080"/>
          </a:xfrm>
        </p:spPr>
        <p:txBody>
          <a:bodyPr>
            <a:normAutofit/>
          </a:bodyPr>
          <a:lstStyle/>
          <a:p>
            <a:r>
              <a:rPr lang="en-US" altLang="zh-TW" sz="2200" dirty="0"/>
              <a:t>D. Levin et al., “</a:t>
            </a:r>
            <a:r>
              <a:rPr lang="en-US" altLang="zh-TW" sz="2200" dirty="0" err="1"/>
              <a:t>Panopticon</a:t>
            </a:r>
            <a:r>
              <a:rPr lang="en-US" altLang="zh-TW" sz="2200" dirty="0"/>
              <a:t>: Reaping the Benefits </a:t>
            </a:r>
            <a:r>
              <a:rPr lang="en-US" altLang="zh-TW" sz="2200" dirty="0" err="1" smtClean="0"/>
              <a:t>ofIncremental</a:t>
            </a:r>
            <a:r>
              <a:rPr lang="en-US" altLang="zh-TW" sz="2200" dirty="0" smtClean="0"/>
              <a:t> </a:t>
            </a:r>
            <a:r>
              <a:rPr lang="en-US" altLang="zh-TW" sz="2200" dirty="0"/>
              <a:t>SDN Deployment in Enterprise Networks</a:t>
            </a:r>
            <a:r>
              <a:rPr lang="en-US" altLang="zh-TW" sz="2200" dirty="0" smtClean="0"/>
              <a:t>,”</a:t>
            </a:r>
            <a:r>
              <a:rPr lang="en-US" altLang="zh-TW" sz="2200" i="1" dirty="0" err="1" smtClean="0"/>
              <a:t>Proc</a:t>
            </a:r>
            <a:r>
              <a:rPr lang="en-US" altLang="zh-TW" sz="2200" i="1" dirty="0"/>
              <a:t>. 2014 </a:t>
            </a:r>
            <a:r>
              <a:rPr lang="en-US" altLang="zh-TW" sz="2200" i="1" dirty="0" err="1"/>
              <a:t>Usenix</a:t>
            </a:r>
            <a:r>
              <a:rPr lang="en-US" altLang="zh-TW" sz="2200" i="1" dirty="0"/>
              <a:t> Annual Technical Conf.</a:t>
            </a:r>
            <a:r>
              <a:rPr lang="en-US" altLang="zh-TW" sz="2200" dirty="0"/>
              <a:t>, 2014, </a:t>
            </a:r>
            <a:r>
              <a:rPr lang="en-US" altLang="zh-TW" sz="2200" dirty="0" smtClean="0"/>
              <a:t>pp.333–345</a:t>
            </a:r>
            <a:r>
              <a:rPr lang="en-US" altLang="zh-TW" sz="2200" dirty="0"/>
              <a:t>; </a:t>
            </a:r>
            <a:r>
              <a:rPr lang="en-US" altLang="zh-TW" sz="2200" dirty="0" smtClean="0">
                <a:hlinkClick r:id="rId2"/>
              </a:rPr>
              <a:t>www.usenix.org/sites/default/files/atc14_full_proceedings.pdf</a:t>
            </a:r>
            <a:r>
              <a:rPr lang="en-US" altLang="zh-TW" sz="2200" dirty="0" smtClean="0"/>
              <a:t>.</a:t>
            </a:r>
          </a:p>
          <a:p>
            <a:r>
              <a:rPr lang="it-IT" altLang="zh-TW" sz="2200" dirty="0"/>
              <a:t>S. Vissicchio, L. Vanbever, and O. Bonaventure</a:t>
            </a:r>
            <a:r>
              <a:rPr lang="it-IT" altLang="zh-TW" sz="2200" dirty="0" smtClean="0"/>
              <a:t>, </a:t>
            </a:r>
            <a:r>
              <a:rPr lang="en-US" altLang="zh-TW" sz="2200" dirty="0" smtClean="0"/>
              <a:t>“</a:t>
            </a:r>
            <a:r>
              <a:rPr lang="en-US" altLang="zh-TW" sz="2200" dirty="0"/>
              <a:t>Opportunities and Research Challenges of Hybrid </a:t>
            </a:r>
            <a:r>
              <a:rPr lang="en-US" altLang="zh-TW" sz="2200" dirty="0" smtClean="0"/>
              <a:t>Software Defined </a:t>
            </a:r>
            <a:r>
              <a:rPr lang="en-US" altLang="zh-TW" sz="2200" dirty="0"/>
              <a:t>Networks,” </a:t>
            </a:r>
            <a:r>
              <a:rPr lang="en-US" altLang="zh-TW" sz="2200" i="1" dirty="0"/>
              <a:t>ACM Computer </a:t>
            </a:r>
            <a:r>
              <a:rPr lang="en-US" altLang="zh-TW" sz="2200" i="1" dirty="0" smtClean="0"/>
              <a:t>Communication </a:t>
            </a:r>
            <a:r>
              <a:rPr lang="en-US" altLang="zh-TW" sz="2200" i="1" dirty="0"/>
              <a:t>Rev</a:t>
            </a:r>
            <a:r>
              <a:rPr lang="en-US" altLang="zh-TW" sz="2200" i="1" dirty="0" smtClean="0"/>
              <a:t>.</a:t>
            </a:r>
            <a:r>
              <a:rPr lang="en-US" altLang="zh-TW" sz="2200" dirty="0" smtClean="0"/>
              <a:t>,</a:t>
            </a:r>
            <a:r>
              <a:rPr lang="en-US" altLang="zh-TW" sz="2200" dirty="0" err="1" smtClean="0"/>
              <a:t>vol</a:t>
            </a:r>
            <a:r>
              <a:rPr lang="en-US" altLang="zh-TW" sz="2200" dirty="0"/>
              <a:t>. 44, no. 2, 2014, pp. 70–75</a:t>
            </a:r>
            <a:r>
              <a:rPr lang="en-US" altLang="zh-TW" sz="2200" dirty="0" smtClean="0"/>
              <a:t>.</a:t>
            </a:r>
          </a:p>
          <a:p>
            <a:r>
              <a:rPr lang="en-US" altLang="zh-TW" sz="2400" i="1" dirty="0"/>
              <a:t>Migration Use Cases and Methods</a:t>
            </a:r>
            <a:r>
              <a:rPr lang="en-US" altLang="zh-TW" sz="2400" dirty="0"/>
              <a:t>, Migration </a:t>
            </a:r>
            <a:r>
              <a:rPr lang="en-US" altLang="zh-TW" sz="2400" dirty="0" smtClean="0"/>
              <a:t>Working Group</a:t>
            </a:r>
            <a:r>
              <a:rPr lang="en-US" altLang="zh-TW" sz="2400" dirty="0"/>
              <a:t>, Open Networking Foundation, 2014; </a:t>
            </a:r>
            <a:r>
              <a:rPr lang="en-US" altLang="zh-TW" sz="2400" dirty="0" smtClean="0"/>
              <a:t>www. opennetworking.org/images/stories/downloads/ </a:t>
            </a:r>
            <a:r>
              <a:rPr lang="en-US" altLang="zh-TW" sz="2400" dirty="0" err="1" smtClean="0"/>
              <a:t>sdn</a:t>
            </a:r>
            <a:r>
              <a:rPr lang="en-US" altLang="zh-TW" sz="2400" dirty="0" smtClean="0"/>
              <a:t>-resources/use-cases/Migration-WG-Use-Cases.pdf</a:t>
            </a:r>
            <a:r>
              <a:rPr lang="en-US" altLang="zh-TW" sz="2400" dirty="0"/>
              <a:t>.</a:t>
            </a:r>
            <a:endParaRPr lang="zh-TW" altLang="en-US" sz="2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06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err="1" smtClean="0"/>
              <a:t>Panopticon</a:t>
            </a:r>
            <a:endParaRPr lang="en-US" altLang="zh-TW" dirty="0" smtClean="0"/>
          </a:p>
          <a:p>
            <a:r>
              <a:rPr lang="en-US" altLang="zh-TW" dirty="0" smtClean="0"/>
              <a:t>Architecture</a:t>
            </a:r>
          </a:p>
          <a:p>
            <a:r>
              <a:rPr lang="en-US" altLang="zh-TW" dirty="0" smtClean="0"/>
              <a:t>SDN Implementation</a:t>
            </a:r>
          </a:p>
          <a:p>
            <a:r>
              <a:rPr lang="en-US" altLang="zh-TW" dirty="0" smtClean="0"/>
              <a:t>Overhead and Feasibility</a:t>
            </a:r>
          </a:p>
          <a:p>
            <a:r>
              <a:rPr lang="en-US" altLang="zh-TW" dirty="0" smtClean="0"/>
              <a:t>Conclusion</a:t>
            </a:r>
          </a:p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541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Automating and radically simplifying computer network management.</a:t>
            </a:r>
          </a:p>
          <a:p>
            <a:r>
              <a:rPr lang="en-US" altLang="zh-TW" dirty="0" smtClean="0"/>
              <a:t>Increasingly view hybrid networks.</a:t>
            </a:r>
          </a:p>
          <a:p>
            <a:r>
              <a:rPr lang="en-US" altLang="zh-TW" dirty="0" smtClean="0"/>
              <a:t>Transition to an SDN should meet several specific goals: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altLang="zh-TW" dirty="0" smtClean="0"/>
              <a:t>Provide clear and immediate benefits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altLang="zh-TW" dirty="0" smtClean="0"/>
              <a:t>Minimize disruption while establishing confidence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altLang="zh-TW" dirty="0" smtClean="0"/>
              <a:t>Respect budgetary constraints</a:t>
            </a:r>
          </a:p>
          <a:p>
            <a:r>
              <a:rPr lang="en-US" altLang="zh-TW" dirty="0" smtClean="0"/>
              <a:t>Abstract a hybrid network into a logical SDN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488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Panopticon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en-US" altLang="zh-TW" dirty="0" smtClean="0"/>
              <a:t>Operate the network as an SDN comprised of SDN-capable switches only.</a:t>
            </a:r>
          </a:p>
          <a:p>
            <a:r>
              <a:rPr lang="en-US" altLang="zh-TW" dirty="0" smtClean="0"/>
              <a:t>With careful planning, SDN capability can ultimately be extended to every network </a:t>
            </a:r>
            <a:r>
              <a:rPr lang="en-US" altLang="zh-TW" dirty="0" err="1" smtClean="0"/>
              <a:t>switchport</a:t>
            </a:r>
            <a:r>
              <a:rPr lang="en-US" altLang="zh-TW" dirty="0" smtClean="0"/>
              <a:t>.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4</a:t>
            </a:fld>
            <a:endParaRPr lang="zh-TW" altLang="en-US"/>
          </a:p>
        </p:txBody>
      </p:sp>
      <p:pic>
        <p:nvPicPr>
          <p:cNvPr id="1026" name="Picture 2" descr="http://upload.wikimedia.org/wikipedia/commons/d/dd/Panopt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963324"/>
            <a:ext cx="3168352" cy="26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795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997152"/>
          </a:xfrm>
        </p:spPr>
        <p:txBody>
          <a:bodyPr/>
          <a:lstStyle/>
          <a:p>
            <a:r>
              <a:rPr lang="en-US" altLang="zh-TW" dirty="0" err="1" smtClean="0"/>
              <a:t>Panopticon’s</a:t>
            </a:r>
            <a:r>
              <a:rPr lang="en-US" altLang="zh-TW" dirty="0" smtClean="0"/>
              <a:t> architecture works on the principle.</a:t>
            </a:r>
          </a:p>
          <a:p>
            <a:pPr lvl="1"/>
            <a:r>
              <a:rPr lang="en-US" altLang="zh-TW" dirty="0" smtClean="0"/>
              <a:t>Each network packet traversing an SDN switch can be treated according to end-to-end network policies.</a:t>
            </a:r>
          </a:p>
          <a:p>
            <a:pPr marL="457200" lvl="1" indent="0">
              <a:buNone/>
            </a:pPr>
            <a:endParaRPr lang="en-US" altLang="zh-TW" dirty="0" smtClean="0"/>
          </a:p>
          <a:p>
            <a:r>
              <a:rPr lang="en-US" altLang="zh-TW" dirty="0" smtClean="0"/>
              <a:t>Traffic that traverses two or more SDN switches.</a:t>
            </a:r>
          </a:p>
          <a:p>
            <a:pPr lvl="1"/>
            <a:r>
              <a:rPr lang="en-US" altLang="zh-TW" dirty="0" smtClean="0"/>
              <a:t>Can be controlled at finer levels of granularity to enable further, customized forwarding.</a:t>
            </a:r>
          </a:p>
          <a:p>
            <a:pPr marL="457200" lvl="1" indent="0">
              <a:buNone/>
            </a:pPr>
            <a:endParaRPr lang="en-US" altLang="zh-TW" dirty="0"/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522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/>
          </a:bodyPr>
          <a:lstStyle/>
          <a:p>
            <a:r>
              <a:rPr lang="en-US" altLang="zh-TW" dirty="0" err="1"/>
              <a:t>Panopticon</a:t>
            </a:r>
            <a:r>
              <a:rPr lang="en-US" altLang="zh-TW" dirty="0"/>
              <a:t> extends SDN capabilities to traditional </a:t>
            </a:r>
            <a:r>
              <a:rPr lang="en-US" altLang="zh-TW" dirty="0" smtClean="0"/>
              <a:t>switches.</a:t>
            </a:r>
          </a:p>
          <a:p>
            <a:pPr lvl="1"/>
            <a:r>
              <a:rPr lang="en-US" altLang="zh-TW" dirty="0" smtClean="0"/>
              <a:t>SDN-controlled(</a:t>
            </a:r>
            <a:r>
              <a:rPr lang="en-US" altLang="zh-TW" dirty="0" err="1" smtClean="0"/>
              <a:t>SDNc</a:t>
            </a:r>
            <a:r>
              <a:rPr lang="en-US" altLang="zh-TW" dirty="0" smtClean="0"/>
              <a:t>) port</a:t>
            </a:r>
          </a:p>
          <a:p>
            <a:pPr lvl="1"/>
            <a:r>
              <a:rPr lang="en-US" altLang="zh-TW" dirty="0" smtClean="0"/>
              <a:t>Waypoint enforcement</a:t>
            </a:r>
          </a:p>
          <a:p>
            <a:pPr lvl="1"/>
            <a:endParaRPr lang="en-US" altLang="zh-TW" dirty="0" smtClean="0"/>
          </a:p>
          <a:p>
            <a:r>
              <a:rPr lang="en-US" altLang="zh-TW" dirty="0" smtClean="0"/>
              <a:t>Uses virtual LANs to restrict forwarding on traditional network devices and guarantee waypoint enforcement.</a:t>
            </a:r>
          </a:p>
          <a:p>
            <a:pPr lvl="1"/>
            <a:r>
              <a:rPr lang="en-US" altLang="zh-TW" dirty="0" smtClean="0"/>
              <a:t>VLAN ID space is limited to 4096 values</a:t>
            </a:r>
          </a:p>
          <a:p>
            <a:pPr lvl="1"/>
            <a:r>
              <a:rPr lang="en-US" altLang="zh-TW" dirty="0" smtClean="0"/>
              <a:t>SCT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834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2648"/>
          </a:xfrm>
        </p:spPr>
        <p:txBody>
          <a:bodyPr/>
          <a:lstStyle/>
          <a:p>
            <a:r>
              <a:rPr lang="en-US" altLang="zh-TW" dirty="0" smtClean="0"/>
              <a:t>Solitary confinement tree (SCT)</a:t>
            </a:r>
          </a:p>
          <a:p>
            <a:pPr lvl="1"/>
            <a:r>
              <a:rPr lang="en-US" altLang="zh-TW" dirty="0" smtClean="0"/>
              <a:t>Spanning tree</a:t>
            </a:r>
          </a:p>
          <a:p>
            <a:pPr lvl="1"/>
            <a:r>
              <a:rPr lang="en-US" altLang="zh-TW" dirty="0" smtClean="0"/>
              <a:t>Connects an </a:t>
            </a:r>
            <a:r>
              <a:rPr lang="en-US" altLang="zh-TW" dirty="0" err="1" smtClean="0"/>
              <a:t>SDNc</a:t>
            </a:r>
            <a:r>
              <a:rPr lang="en-US" altLang="zh-TW" dirty="0" smtClean="0"/>
              <a:t> port to certain SDN switches</a:t>
            </a:r>
          </a:p>
          <a:p>
            <a:pPr lvl="1"/>
            <a:r>
              <a:rPr lang="en-US" altLang="zh-TW" dirty="0" smtClean="0"/>
              <a:t>Provide a safe path</a:t>
            </a:r>
          </a:p>
          <a:p>
            <a:endParaRPr lang="en-US" altLang="zh-TW" dirty="0"/>
          </a:p>
          <a:p>
            <a:r>
              <a:rPr lang="en-US" altLang="zh-TW" dirty="0" smtClean="0"/>
              <a:t>VLAN ID</a:t>
            </a:r>
            <a:r>
              <a:rPr lang="zh-TW" altLang="en-US" dirty="0" smtClean="0"/>
              <a:t> </a:t>
            </a:r>
            <a:r>
              <a:rPr lang="en-US" altLang="zh-TW" dirty="0" smtClean="0"/>
              <a:t>Problem</a:t>
            </a:r>
          </a:p>
          <a:p>
            <a:pPr lvl="1"/>
            <a:r>
              <a:rPr lang="en-US" altLang="zh-TW" dirty="0" smtClean="0"/>
              <a:t>Disjoint SCTs</a:t>
            </a:r>
          </a:p>
          <a:p>
            <a:pPr lvl="1"/>
            <a:r>
              <a:rPr lang="en-US" altLang="zh-TW" dirty="0" smtClean="0"/>
              <a:t>Simple Network Management </a:t>
            </a:r>
            <a:r>
              <a:rPr lang="en-US" altLang="zh-TW" smtClean="0"/>
              <a:t>Protocol(SNMP)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1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60648"/>
            <a:ext cx="4824536" cy="63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72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SDN implementation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Not strictly mandate the interaction</a:t>
            </a:r>
          </a:p>
          <a:p>
            <a:pPr lvl="1"/>
            <a:r>
              <a:rPr lang="en-US" altLang="zh-TW" dirty="0" smtClean="0"/>
              <a:t>envision</a:t>
            </a:r>
          </a:p>
          <a:p>
            <a:r>
              <a:rPr lang="en-US" altLang="zh-TW" dirty="0" smtClean="0"/>
              <a:t>All policies governing traffic that originates from or is directed to </a:t>
            </a:r>
            <a:r>
              <a:rPr lang="en-US" altLang="zh-TW" dirty="0" err="1" smtClean="0"/>
              <a:t>SDNc</a:t>
            </a:r>
            <a:r>
              <a:rPr lang="en-US" altLang="zh-TW" dirty="0" smtClean="0"/>
              <a:t> ports can be defined exclusively at the SDN switches.</a:t>
            </a:r>
          </a:p>
          <a:p>
            <a:pPr lvl="1"/>
            <a:r>
              <a:rPr lang="en-US" altLang="zh-TW" dirty="0" smtClean="0"/>
              <a:t>Effectively limit added complexity </a:t>
            </a:r>
          </a:p>
          <a:p>
            <a:r>
              <a:rPr lang="en-US" altLang="zh-TW" dirty="0"/>
              <a:t>I</a:t>
            </a:r>
            <a:r>
              <a:rPr lang="en-US" altLang="zh-TW" dirty="0" smtClean="0"/>
              <a:t>n </a:t>
            </a:r>
            <a:r>
              <a:rPr lang="en-US" altLang="zh-TW" dirty="0"/>
              <a:t>which </a:t>
            </a:r>
            <a:r>
              <a:rPr lang="en-US" altLang="zh-TW" dirty="0" smtClean="0"/>
              <a:t>addressing within </a:t>
            </a:r>
            <a:r>
              <a:rPr lang="en-US" altLang="zh-TW" dirty="0"/>
              <a:t>the logical SDN maintains compatibility with </a:t>
            </a:r>
            <a:r>
              <a:rPr lang="en-US" altLang="zh-TW" dirty="0" smtClean="0"/>
              <a:t>the existing </a:t>
            </a:r>
            <a:r>
              <a:rPr lang="en-US" altLang="zh-TW" dirty="0"/>
              <a:t>IP subnet allocation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B057-9907-4A6F-B80A-064D2A4A3223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650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3467</TotalTime>
  <Words>486</Words>
  <Application>Microsoft Office PowerPoint</Application>
  <PresentationFormat>如螢幕大小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Software-Defined Networks: Incremental Deployment with Panopticon</vt:lpstr>
      <vt:lpstr>Outline</vt:lpstr>
      <vt:lpstr>Introduction</vt:lpstr>
      <vt:lpstr>Panopticon</vt:lpstr>
      <vt:lpstr>Architecture</vt:lpstr>
      <vt:lpstr>PowerPoint 簡報</vt:lpstr>
      <vt:lpstr>PowerPoint 簡報</vt:lpstr>
      <vt:lpstr>PowerPoint 簡報</vt:lpstr>
      <vt:lpstr>SDN implementation</vt:lpstr>
      <vt:lpstr>Overhead and Feasibility</vt:lpstr>
      <vt:lpstr>PowerPoint 簡報</vt:lpstr>
      <vt:lpstr>PowerPoint 簡報</vt:lpstr>
      <vt:lpstr>Conclusion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Software-Defined Networks: Incremental Deployment with Panopticon</dc:title>
  <dc:creator>zhe</dc:creator>
  <cp:lastModifiedBy>zhe</cp:lastModifiedBy>
  <cp:revision>60</cp:revision>
  <dcterms:created xsi:type="dcterms:W3CDTF">2014-12-13T08:57:52Z</dcterms:created>
  <dcterms:modified xsi:type="dcterms:W3CDTF">2014-12-23T03:46:25Z</dcterms:modified>
</cp:coreProperties>
</file>