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321" r:id="rId3"/>
    <p:sldId id="330" r:id="rId4"/>
    <p:sldId id="331" r:id="rId5"/>
    <p:sldId id="322" r:id="rId6"/>
    <p:sldId id="323" r:id="rId7"/>
    <p:sldId id="327" r:id="rId8"/>
    <p:sldId id="328" r:id="rId9"/>
    <p:sldId id="329" r:id="rId10"/>
    <p:sldId id="267" r:id="rId11"/>
    <p:sldId id="285" r:id="rId12"/>
    <p:sldId id="286" r:id="rId13"/>
    <p:sldId id="273" r:id="rId14"/>
    <p:sldId id="343" r:id="rId15"/>
    <p:sldId id="278" r:id="rId16"/>
    <p:sldId id="262" r:id="rId17"/>
    <p:sldId id="333" r:id="rId18"/>
    <p:sldId id="339" r:id="rId19"/>
    <p:sldId id="312" r:id="rId20"/>
    <p:sldId id="313" r:id="rId21"/>
    <p:sldId id="334" r:id="rId22"/>
    <p:sldId id="340" r:id="rId23"/>
    <p:sldId id="341" r:id="rId24"/>
    <p:sldId id="336" r:id="rId25"/>
    <p:sldId id="311" r:id="rId26"/>
    <p:sldId id="335" r:id="rId27"/>
    <p:sldId id="315" r:id="rId28"/>
    <p:sldId id="260" r:id="rId29"/>
    <p:sldId id="342" r:id="rId30"/>
    <p:sldId id="314" r:id="rId31"/>
    <p:sldId id="318" r:id="rId32"/>
    <p:sldId id="338" r:id="rId33"/>
    <p:sldId id="264" r:id="rId34"/>
    <p:sldId id="265" r:id="rId35"/>
    <p:sldId id="344" r:id="rId36"/>
    <p:sldId id="345" r:id="rId37"/>
    <p:sldId id="346" r:id="rId38"/>
    <p:sldId id="347" r:id="rId3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58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99F6A1-6744-464C-95A7-C556C7E9583E}" type="datetimeFigureOut">
              <a:rPr lang="zh-TW" altLang="en-US" smtClean="0"/>
              <a:t>2015/1/6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7B460C-2D26-4980-A653-21E5C8045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6152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B460C-2D26-4980-A653-21E5C8045253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6230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F5DE-6975-4038-BF8B-D81D578D1B3D}" type="datetime1">
              <a:rPr lang="zh-TW" altLang="en-US" smtClean="0"/>
              <a:t>2015/1/6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7DBC-574C-4014-8A5D-B9D46ADC0D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2539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8C0F0-3F3A-4375-91AA-04D76DC81F11}" type="datetime1">
              <a:rPr lang="zh-TW" altLang="en-US" smtClean="0"/>
              <a:t>2015/1/6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7DBC-574C-4014-8A5D-B9D46ADC0D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4850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8BCB5-A59E-4FE9-804A-664520EB32D8}" type="datetime1">
              <a:rPr lang="zh-TW" altLang="en-US" smtClean="0"/>
              <a:t>2015/1/6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7DBC-574C-4014-8A5D-B9D46ADC0D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5515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77E00-6C39-45B1-8DAA-5C4D7B3AAE3C}" type="datetime1">
              <a:rPr lang="zh-TW" altLang="en-US" smtClean="0"/>
              <a:t>2015/1/6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7DBC-574C-4014-8A5D-B9D46ADC0D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5372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8A1BD-A835-4419-BDB0-A331A1D8DDDF}" type="datetime1">
              <a:rPr lang="zh-TW" altLang="en-US" smtClean="0"/>
              <a:t>2015/1/6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7DBC-574C-4014-8A5D-B9D46ADC0D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2061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DA2FD-AC12-4E84-8218-707AB20E3B5D}" type="datetime1">
              <a:rPr lang="zh-TW" altLang="en-US" smtClean="0"/>
              <a:t>2015/1/6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7DBC-574C-4014-8A5D-B9D46ADC0D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0476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F44FD-9722-4794-97F7-F30BD88A085B}" type="datetime1">
              <a:rPr lang="zh-TW" altLang="en-US" smtClean="0"/>
              <a:t>2015/1/6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7DBC-574C-4014-8A5D-B9D46ADC0D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405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22C1A-D97B-49B8-8EFA-BF2BDF61638D}" type="datetime1">
              <a:rPr lang="zh-TW" altLang="en-US" smtClean="0"/>
              <a:t>2015/1/6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7DBC-574C-4014-8A5D-B9D46ADC0D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9611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61774-4DE1-4CF6-99E0-886DFF808077}" type="datetime1">
              <a:rPr lang="zh-TW" altLang="en-US" smtClean="0"/>
              <a:t>2015/1/6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7DBC-574C-4014-8A5D-B9D46ADC0D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6596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83585-D6ED-4128-A9A4-4C6D76B94C40}" type="datetime1">
              <a:rPr lang="zh-TW" altLang="en-US" smtClean="0"/>
              <a:t>2015/1/6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7DBC-574C-4014-8A5D-B9D46ADC0D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7626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C64D6-3D46-445F-AB40-C2F25CC5DDCF}" type="datetime1">
              <a:rPr lang="zh-TW" altLang="en-US" smtClean="0"/>
              <a:t>2015/1/6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7DBC-574C-4014-8A5D-B9D46ADC0D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5582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12A33-C6B8-4E7B-8F82-B0424B864D3D}" type="datetime1">
              <a:rPr lang="zh-TW" altLang="en-US" smtClean="0"/>
              <a:t>2015/1/6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67DBC-574C-4014-8A5D-B9D46ADC0D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2294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ms12.voip.edu.tw/~dawei/2014/paper/Coordinator_Traf%EF%AC%81c_Diffusion_for_Data_Intensive_Zigbee_Transmission_in_Real_time_Electrocardiography_Monitoring.pdf" TargetMode="External"/><Relationship Id="rId2" Type="http://schemas.openxmlformats.org/officeDocument/2006/relationships/hyperlink" Target="http://ms12.voip.edu.tw/~dawei/2014/paper/20141029/The_Bottleneck_Problem_in_IEEE_802.15.4_Zigbee_Cluster-Tree_Networks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s12.voip.edu.tw/~dawei/2014/paper/Load_balancing/A_Controller-Assisted_Distributed(CAD)_Load_Balancing_Scheme_for_ZigBee_Networks.pdf" TargetMode="Externa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基於鄰居表搭配多重閘道器之</a:t>
            </a:r>
            <a:r>
              <a:rPr lang="en-US" altLang="zh-TW" dirty="0"/>
              <a:t>ZigBee</a:t>
            </a:r>
            <a:r>
              <a:rPr lang="zh-TW" altLang="en-US" dirty="0"/>
              <a:t>網狀網路效能改善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研究</a:t>
            </a:r>
            <a:r>
              <a:rPr lang="zh-TW" altLang="en-US" dirty="0"/>
              <a:t>生</a:t>
            </a:r>
            <a:r>
              <a:rPr lang="zh-TW" altLang="en-US" dirty="0" smtClean="0"/>
              <a:t>：楊大威</a:t>
            </a:r>
            <a:endParaRPr lang="en-US" altLang="zh-TW" dirty="0"/>
          </a:p>
          <a:p>
            <a:r>
              <a:rPr lang="zh-TW" altLang="en-US" dirty="0"/>
              <a:t>指導教授：</a:t>
            </a:r>
            <a:r>
              <a:rPr lang="zh-TW" altLang="en-US" dirty="0" smtClean="0"/>
              <a:t>吳坤熹老師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7DBC-574C-4014-8A5D-B9D46ADC0D5D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5184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文獻探討</a:t>
            </a:r>
            <a:endParaRPr lang="en-US" altLang="zh-TW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lvl="1">
              <a:spcBef>
                <a:spcPts val="1000"/>
              </a:spcBef>
            </a:pPr>
            <a:r>
              <a:rPr lang="en-US" altLang="zh-TW" dirty="0" err="1"/>
              <a:t>Chinyang</a:t>
            </a:r>
            <a:r>
              <a:rPr lang="en-US" altLang="zh-TW" dirty="0"/>
              <a:t> Henry </a:t>
            </a:r>
            <a:r>
              <a:rPr lang="en-US" altLang="zh-TW" dirty="0" err="1"/>
              <a:t>Tseng,"Coordinator</a:t>
            </a:r>
            <a:r>
              <a:rPr lang="en-US" altLang="zh-TW" dirty="0"/>
              <a:t> Traffic Diffusion for Data-Intensive </a:t>
            </a:r>
            <a:r>
              <a:rPr lang="en-US" altLang="zh-TW" dirty="0" err="1"/>
              <a:t>Zigbee</a:t>
            </a:r>
            <a:r>
              <a:rPr lang="en-US" altLang="zh-TW" dirty="0"/>
              <a:t> Transmission in Real-time Electrocardiography </a:t>
            </a:r>
            <a:r>
              <a:rPr lang="en-US" altLang="zh-TW" dirty="0" err="1"/>
              <a:t>Monitoring",IEEE</a:t>
            </a:r>
            <a:r>
              <a:rPr lang="en-US" altLang="zh-TW" dirty="0"/>
              <a:t> Transactions on Biomedical Engineering, VOL. 60, NO. 12, DECEMBER 2013</a:t>
            </a:r>
            <a:r>
              <a:rPr lang="en-US" altLang="zh-TW" dirty="0" smtClean="0"/>
              <a:t>.</a:t>
            </a:r>
          </a:p>
          <a:p>
            <a:pPr marL="228600" lvl="1">
              <a:spcBef>
                <a:spcPts val="1000"/>
              </a:spcBef>
            </a:pPr>
            <a:r>
              <a:rPr lang="zh-TW" altLang="en-US" dirty="0" smtClean="0"/>
              <a:t>此作者是透過分散流量的方式，解決瓶頸問題，提出</a:t>
            </a:r>
            <a:r>
              <a:rPr lang="zh-TW" altLang="en-US" dirty="0"/>
              <a:t>將</a:t>
            </a:r>
            <a:r>
              <a:rPr lang="en-US" altLang="zh-TW" dirty="0"/>
              <a:t>ZigBee</a:t>
            </a:r>
            <a:r>
              <a:rPr lang="zh-TW" altLang="en-US" dirty="0"/>
              <a:t>中多媒體資料存取層</a:t>
            </a:r>
            <a:r>
              <a:rPr lang="en-US" altLang="zh-TW" dirty="0"/>
              <a:t>(MAC)</a:t>
            </a:r>
            <a:r>
              <a:rPr lang="zh-TW" altLang="en-US" dirty="0"/>
              <a:t>與網路層</a:t>
            </a:r>
            <a:r>
              <a:rPr lang="en-US" altLang="zh-TW" dirty="0"/>
              <a:t>(NWK)</a:t>
            </a:r>
            <a:r>
              <a:rPr lang="zh-TW" altLang="en-US" dirty="0" smtClean="0"/>
              <a:t>，兩</a:t>
            </a:r>
            <a:r>
              <a:rPr lang="zh-TW" altLang="en-US" dirty="0"/>
              <a:t>層之間新增一層為</a:t>
            </a:r>
            <a:r>
              <a:rPr lang="en-US" altLang="zh-TW" dirty="0"/>
              <a:t>Coordinator Traffic Diffusion(CTD)</a:t>
            </a:r>
            <a:r>
              <a:rPr lang="zh-TW" altLang="en-US" dirty="0"/>
              <a:t>，此層作用是當</a:t>
            </a:r>
            <a:r>
              <a:rPr lang="en-US" altLang="zh-TW" dirty="0"/>
              <a:t>ZigBee</a:t>
            </a:r>
            <a:r>
              <a:rPr lang="zh-TW" altLang="en-US" dirty="0"/>
              <a:t>路由節點收到要前往</a:t>
            </a:r>
            <a:r>
              <a:rPr lang="en-US" altLang="zh-TW" dirty="0"/>
              <a:t>ZigBee</a:t>
            </a:r>
            <a:r>
              <a:rPr lang="zh-TW" altLang="en-US" dirty="0"/>
              <a:t>協調者封包時，將的目的地原本是協調者修改成自己的網路位址，讓此封包變成是自己接收的，作者將此</a:t>
            </a:r>
            <a:r>
              <a:rPr lang="en-US" altLang="zh-TW" dirty="0"/>
              <a:t>ZigBee</a:t>
            </a:r>
            <a:r>
              <a:rPr lang="zh-TW" altLang="en-US" dirty="0"/>
              <a:t>節點稱為</a:t>
            </a:r>
            <a:r>
              <a:rPr lang="en-US" altLang="zh-TW" dirty="0"/>
              <a:t>RCTD(Router Coordinator Traffic Diffusion</a:t>
            </a:r>
            <a:r>
              <a:rPr lang="en-US" altLang="zh-TW" dirty="0" smtClean="0"/>
              <a:t>)</a:t>
            </a:r>
          </a:p>
          <a:p>
            <a:pPr marL="228600" lvl="1">
              <a:spcBef>
                <a:spcPts val="1000"/>
              </a:spcBef>
            </a:pPr>
            <a:r>
              <a:rPr lang="zh-TW" altLang="en-US" dirty="0" smtClean="0"/>
              <a:t>但是此作法，沒有考慮到</a:t>
            </a:r>
            <a:r>
              <a:rPr lang="en-US" altLang="zh-TW" dirty="0" smtClean="0"/>
              <a:t>ZigBee</a:t>
            </a:r>
            <a:r>
              <a:rPr lang="zh-TW" altLang="en-US" dirty="0" smtClean="0"/>
              <a:t>路由，有可能這</a:t>
            </a:r>
            <a:r>
              <a:rPr lang="zh-TW" altLang="en-US" dirty="0"/>
              <a:t>些</a:t>
            </a:r>
            <a:r>
              <a:rPr lang="en-US" altLang="zh-TW" dirty="0" err="1" smtClean="0"/>
              <a:t>ZigBee</a:t>
            </a:r>
            <a:r>
              <a:rPr lang="zh-TW" altLang="en-US" dirty="0" smtClean="0"/>
              <a:t>路由設備，收到的封包可能才一小部份，其他封包還是前往協調者，所以並沒有完整的解決問題。</a:t>
            </a:r>
            <a:endParaRPr lang="zh-TW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7DBC-574C-4014-8A5D-B9D46ADC0D5D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347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文獻</a:t>
            </a:r>
            <a:r>
              <a:rPr lang="zh-TW" altLang="zh-TW" dirty="0" smtClean="0"/>
              <a:t>探討</a:t>
            </a:r>
            <a:r>
              <a:rPr lang="en-US" altLang="zh-TW" dirty="0" smtClean="0"/>
              <a:t> Coordinator </a:t>
            </a:r>
            <a:r>
              <a:rPr lang="en-US" altLang="zh-TW" dirty="0"/>
              <a:t>Traffic </a:t>
            </a:r>
            <a:r>
              <a:rPr lang="en-US" altLang="zh-TW" dirty="0" smtClean="0"/>
              <a:t>Diffusion(CTD)</a:t>
            </a:r>
            <a:endParaRPr lang="en-US" altLang="zh-TW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6875" y="1825625"/>
            <a:ext cx="5718250" cy="4351338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7DBC-574C-4014-8A5D-B9D46ADC0D5D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473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文獻探討</a:t>
            </a:r>
            <a:endParaRPr lang="en-US" altLang="zh-TW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87140" y="1991635"/>
            <a:ext cx="7877175" cy="3829050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7DBC-574C-4014-8A5D-B9D46ADC0D5D}" type="slidenum">
              <a:rPr lang="zh-TW" altLang="en-US" smtClean="0"/>
              <a:t>12</a:t>
            </a:fld>
            <a:endParaRPr lang="zh-TW" altLang="en-US"/>
          </a:p>
        </p:txBody>
      </p:sp>
      <p:sp>
        <p:nvSpPr>
          <p:cNvPr id="3" name="矩形 2"/>
          <p:cNvSpPr/>
          <p:nvPr/>
        </p:nvSpPr>
        <p:spPr>
          <a:xfrm>
            <a:off x="346494" y="3642484"/>
            <a:ext cx="448574" cy="4140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SN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838200" y="3643979"/>
            <a:ext cx="1130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Sink Node</a:t>
            </a:r>
            <a:endParaRPr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319288" y="4304134"/>
            <a:ext cx="475780" cy="43935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R</a:t>
            </a:r>
            <a:endParaRPr lang="zh-TW" altLang="en-US" dirty="0"/>
          </a:p>
        </p:txBody>
      </p:sp>
      <p:sp>
        <p:nvSpPr>
          <p:cNvPr id="8" name="橢圓 7"/>
          <p:cNvSpPr/>
          <p:nvPr/>
        </p:nvSpPr>
        <p:spPr>
          <a:xfrm>
            <a:off x="319288" y="4814977"/>
            <a:ext cx="475780" cy="43866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C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827187" y="4849645"/>
            <a:ext cx="1502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ZigBee</a:t>
            </a:r>
            <a:r>
              <a:rPr lang="zh-TW" altLang="en-US" dirty="0"/>
              <a:t>協調者</a:t>
            </a:r>
          </a:p>
        </p:txBody>
      </p:sp>
      <p:sp>
        <p:nvSpPr>
          <p:cNvPr id="10" name="文字方塊 9"/>
          <p:cNvSpPr txBox="1"/>
          <p:nvPr/>
        </p:nvSpPr>
        <p:spPr>
          <a:xfrm>
            <a:off x="827187" y="4304134"/>
            <a:ext cx="1502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ZigBee</a:t>
            </a:r>
            <a:r>
              <a:rPr lang="zh-TW" altLang="en-US" dirty="0" smtClean="0"/>
              <a:t>路</a:t>
            </a:r>
            <a:r>
              <a:rPr lang="zh-TW" altLang="en-US" dirty="0"/>
              <a:t>由</a:t>
            </a:r>
            <a:r>
              <a:rPr lang="zh-TW" altLang="en-US" dirty="0" smtClean="0"/>
              <a:t>器</a:t>
            </a:r>
            <a:endParaRPr lang="zh-TW" altLang="en-US" dirty="0"/>
          </a:p>
        </p:txBody>
      </p:sp>
      <p:sp>
        <p:nvSpPr>
          <p:cNvPr id="11" name="橢圓 10"/>
          <p:cNvSpPr/>
          <p:nvPr/>
        </p:nvSpPr>
        <p:spPr>
          <a:xfrm>
            <a:off x="332891" y="5353846"/>
            <a:ext cx="475780" cy="43935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E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826311" y="5423868"/>
            <a:ext cx="1733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ZigBee</a:t>
            </a:r>
            <a:r>
              <a:rPr lang="zh-TW" altLang="en-US" dirty="0" smtClean="0"/>
              <a:t>終端設</a:t>
            </a:r>
            <a:r>
              <a:rPr lang="zh-TW" altLang="en-US" dirty="0"/>
              <a:t>備</a:t>
            </a:r>
          </a:p>
        </p:txBody>
      </p:sp>
      <p:sp>
        <p:nvSpPr>
          <p:cNvPr id="13" name="橢圓 12"/>
          <p:cNvSpPr/>
          <p:nvPr/>
        </p:nvSpPr>
        <p:spPr>
          <a:xfrm>
            <a:off x="353131" y="5912665"/>
            <a:ext cx="475780" cy="43935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/>
              <a:t>R</a:t>
            </a:r>
            <a:endParaRPr lang="zh-TW" altLang="en-US" sz="1600" dirty="0"/>
          </a:p>
        </p:txBody>
      </p:sp>
      <p:sp>
        <p:nvSpPr>
          <p:cNvPr id="14" name="橢圓 13"/>
          <p:cNvSpPr/>
          <p:nvPr/>
        </p:nvSpPr>
        <p:spPr>
          <a:xfrm>
            <a:off x="319288" y="5861126"/>
            <a:ext cx="543466" cy="542432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883986" y="5957435"/>
            <a:ext cx="687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RCTD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4964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文獻</a:t>
            </a:r>
            <a:r>
              <a:rPr lang="zh-TW" altLang="zh-TW" dirty="0" smtClean="0"/>
              <a:t>探討</a:t>
            </a:r>
            <a:r>
              <a:rPr lang="en-US" altLang="zh-TW" dirty="0" smtClean="0"/>
              <a:t> </a:t>
            </a:r>
            <a:r>
              <a:rPr lang="zh-TW" altLang="en-US" dirty="0" smtClean="0"/>
              <a:t>缺點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CDC3-451A-40CE-843B-B5639E3F70D9}" type="slidenum">
              <a:rPr lang="zh-TW" altLang="en-US" smtClean="0"/>
              <a:t>13</a:t>
            </a:fld>
            <a:endParaRPr lang="zh-TW" altLang="en-US"/>
          </a:p>
        </p:txBody>
      </p:sp>
      <p:sp>
        <p:nvSpPr>
          <p:cNvPr id="5" name="橢圓 4"/>
          <p:cNvSpPr/>
          <p:nvPr/>
        </p:nvSpPr>
        <p:spPr>
          <a:xfrm>
            <a:off x="3749068" y="4819980"/>
            <a:ext cx="709229" cy="648073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R1</a:t>
            </a:r>
            <a:endParaRPr lang="zh-TW" altLang="en-US" dirty="0"/>
          </a:p>
        </p:txBody>
      </p:sp>
      <p:sp>
        <p:nvSpPr>
          <p:cNvPr id="6" name="橢圓 5"/>
          <p:cNvSpPr/>
          <p:nvPr/>
        </p:nvSpPr>
        <p:spPr>
          <a:xfrm>
            <a:off x="6843112" y="4852949"/>
            <a:ext cx="709618" cy="61510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R2</a:t>
            </a:r>
            <a:endParaRPr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2524586" y="3290822"/>
            <a:ext cx="648072" cy="57606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R5</a:t>
            </a:r>
            <a:endParaRPr lang="zh-TW" altLang="en-US" dirty="0"/>
          </a:p>
        </p:txBody>
      </p:sp>
      <p:sp>
        <p:nvSpPr>
          <p:cNvPr id="8" name="橢圓 7"/>
          <p:cNvSpPr/>
          <p:nvPr/>
        </p:nvSpPr>
        <p:spPr>
          <a:xfrm>
            <a:off x="7903346" y="3290822"/>
            <a:ext cx="648072" cy="57606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R7</a:t>
            </a:r>
            <a:endParaRPr lang="zh-TW" altLang="en-US" dirty="0"/>
          </a:p>
        </p:txBody>
      </p:sp>
      <p:sp>
        <p:nvSpPr>
          <p:cNvPr id="9" name="橢圓 8"/>
          <p:cNvSpPr/>
          <p:nvPr/>
        </p:nvSpPr>
        <p:spPr>
          <a:xfrm>
            <a:off x="6408100" y="2054369"/>
            <a:ext cx="648072" cy="57606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R3</a:t>
            </a:r>
            <a:endParaRPr lang="zh-TW" altLang="en-US" dirty="0"/>
          </a:p>
        </p:txBody>
      </p:sp>
      <p:sp>
        <p:nvSpPr>
          <p:cNvPr id="10" name="橢圓 9"/>
          <p:cNvSpPr/>
          <p:nvPr/>
        </p:nvSpPr>
        <p:spPr>
          <a:xfrm>
            <a:off x="4041586" y="2054369"/>
            <a:ext cx="648072" cy="57606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R2</a:t>
            </a:r>
            <a:endParaRPr lang="zh-TW" altLang="en-US" dirty="0"/>
          </a:p>
        </p:txBody>
      </p:sp>
      <p:sp>
        <p:nvSpPr>
          <p:cNvPr id="11" name="橢圓 10"/>
          <p:cNvSpPr/>
          <p:nvPr/>
        </p:nvSpPr>
        <p:spPr>
          <a:xfrm>
            <a:off x="1482291" y="2104958"/>
            <a:ext cx="648072" cy="57606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R1</a:t>
            </a:r>
            <a:endParaRPr lang="zh-TW" altLang="en-US" dirty="0"/>
          </a:p>
        </p:txBody>
      </p:sp>
      <p:sp>
        <p:nvSpPr>
          <p:cNvPr id="12" name="橢圓 11"/>
          <p:cNvSpPr/>
          <p:nvPr/>
        </p:nvSpPr>
        <p:spPr>
          <a:xfrm>
            <a:off x="8892506" y="2054369"/>
            <a:ext cx="648072" cy="57606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R4</a:t>
            </a:r>
            <a:endParaRPr lang="zh-TW" altLang="en-US" dirty="0"/>
          </a:p>
        </p:txBody>
      </p:sp>
      <p:sp>
        <p:nvSpPr>
          <p:cNvPr id="13" name="橢圓 12"/>
          <p:cNvSpPr/>
          <p:nvPr/>
        </p:nvSpPr>
        <p:spPr>
          <a:xfrm>
            <a:off x="5059502" y="3290822"/>
            <a:ext cx="648072" cy="57606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R6</a:t>
            </a:r>
            <a:endParaRPr lang="zh-TW" altLang="en-US" dirty="0"/>
          </a:p>
        </p:txBody>
      </p:sp>
      <p:cxnSp>
        <p:nvCxnSpPr>
          <p:cNvPr id="14" name="直線單箭頭接點 13"/>
          <p:cNvCxnSpPr>
            <a:stCxn id="10" idx="5"/>
            <a:endCxn id="13" idx="1"/>
          </p:cNvCxnSpPr>
          <p:nvPr/>
        </p:nvCxnSpPr>
        <p:spPr>
          <a:xfrm>
            <a:off x="4594750" y="2546070"/>
            <a:ext cx="559660" cy="829115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直線單箭頭接點 15"/>
          <p:cNvCxnSpPr>
            <a:stCxn id="13" idx="5"/>
            <a:endCxn id="6" idx="1"/>
          </p:cNvCxnSpPr>
          <p:nvPr/>
        </p:nvCxnSpPr>
        <p:spPr>
          <a:xfrm>
            <a:off x="5612666" y="3782523"/>
            <a:ext cx="1334367" cy="1160506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直線單箭頭接點 17"/>
          <p:cNvCxnSpPr>
            <a:stCxn id="8" idx="4"/>
            <a:endCxn id="6" idx="0"/>
          </p:cNvCxnSpPr>
          <p:nvPr/>
        </p:nvCxnSpPr>
        <p:spPr>
          <a:xfrm flipH="1">
            <a:off x="7197921" y="3866886"/>
            <a:ext cx="1029461" cy="986063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直線單箭頭接點 19"/>
          <p:cNvCxnSpPr>
            <a:endCxn id="8" idx="2"/>
          </p:cNvCxnSpPr>
          <p:nvPr/>
        </p:nvCxnSpPr>
        <p:spPr>
          <a:xfrm>
            <a:off x="6872852" y="2570156"/>
            <a:ext cx="1030494" cy="1008698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直線單箭頭接點 23"/>
          <p:cNvCxnSpPr>
            <a:stCxn id="12" idx="3"/>
            <a:endCxn id="8" idx="7"/>
          </p:cNvCxnSpPr>
          <p:nvPr/>
        </p:nvCxnSpPr>
        <p:spPr>
          <a:xfrm flipH="1">
            <a:off x="8456510" y="2546070"/>
            <a:ext cx="530904" cy="829115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直線單箭頭接點 24"/>
          <p:cNvCxnSpPr>
            <a:stCxn id="11" idx="5"/>
            <a:endCxn id="7" idx="1"/>
          </p:cNvCxnSpPr>
          <p:nvPr/>
        </p:nvCxnSpPr>
        <p:spPr>
          <a:xfrm>
            <a:off x="2035455" y="2596659"/>
            <a:ext cx="584039" cy="778526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直線單箭頭接點 27"/>
          <p:cNvCxnSpPr>
            <a:stCxn id="7" idx="4"/>
            <a:endCxn id="5" idx="1"/>
          </p:cNvCxnSpPr>
          <p:nvPr/>
        </p:nvCxnSpPr>
        <p:spPr>
          <a:xfrm>
            <a:off x="2848622" y="3866886"/>
            <a:ext cx="1004310" cy="104800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橢圓 20"/>
          <p:cNvSpPr/>
          <p:nvPr/>
        </p:nvSpPr>
        <p:spPr>
          <a:xfrm>
            <a:off x="5154410" y="6134452"/>
            <a:ext cx="746058" cy="63543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C</a:t>
            </a:r>
            <a:endParaRPr lang="zh-TW" altLang="en-US" dirty="0"/>
          </a:p>
        </p:txBody>
      </p:sp>
      <p:cxnSp>
        <p:nvCxnSpPr>
          <p:cNvPr id="15" name="直線單箭頭接點 14"/>
          <p:cNvCxnSpPr>
            <a:stCxn id="5" idx="5"/>
            <a:endCxn id="21" idx="2"/>
          </p:cNvCxnSpPr>
          <p:nvPr/>
        </p:nvCxnSpPr>
        <p:spPr>
          <a:xfrm>
            <a:off x="4354433" y="5373145"/>
            <a:ext cx="799977" cy="107902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直線單箭頭接點 18"/>
          <p:cNvCxnSpPr>
            <a:stCxn id="6" idx="3"/>
            <a:endCxn id="21" idx="6"/>
          </p:cNvCxnSpPr>
          <p:nvPr/>
        </p:nvCxnSpPr>
        <p:spPr>
          <a:xfrm flipH="1">
            <a:off x="5900468" y="5377973"/>
            <a:ext cx="1046565" cy="1074194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橢圓 25"/>
          <p:cNvSpPr/>
          <p:nvPr/>
        </p:nvSpPr>
        <p:spPr>
          <a:xfrm>
            <a:off x="110816" y="4380626"/>
            <a:ext cx="648072" cy="57606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R</a:t>
            </a:r>
            <a:endParaRPr lang="zh-TW" altLang="en-US" dirty="0"/>
          </a:p>
        </p:txBody>
      </p:sp>
      <p:sp>
        <p:nvSpPr>
          <p:cNvPr id="27" name="橢圓 26"/>
          <p:cNvSpPr/>
          <p:nvPr/>
        </p:nvSpPr>
        <p:spPr>
          <a:xfrm>
            <a:off x="110816" y="5138649"/>
            <a:ext cx="648072" cy="560535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R</a:t>
            </a:r>
            <a:endParaRPr lang="zh-TW" altLang="en-US" dirty="0"/>
          </a:p>
        </p:txBody>
      </p:sp>
      <p:sp>
        <p:nvSpPr>
          <p:cNvPr id="29" name="橢圓 28"/>
          <p:cNvSpPr/>
          <p:nvPr/>
        </p:nvSpPr>
        <p:spPr>
          <a:xfrm>
            <a:off x="110816" y="5881143"/>
            <a:ext cx="648072" cy="51819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C</a:t>
            </a:r>
            <a:endParaRPr lang="zh-TW" altLang="en-US" dirty="0"/>
          </a:p>
        </p:txBody>
      </p:sp>
      <p:sp>
        <p:nvSpPr>
          <p:cNvPr id="30" name="文字方塊 29"/>
          <p:cNvSpPr txBox="1"/>
          <p:nvPr/>
        </p:nvSpPr>
        <p:spPr>
          <a:xfrm>
            <a:off x="765537" y="5234250"/>
            <a:ext cx="740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RCTD </a:t>
            </a:r>
            <a:endParaRPr lang="zh-TW" altLang="en-US" dirty="0"/>
          </a:p>
        </p:txBody>
      </p:sp>
      <p:sp>
        <p:nvSpPr>
          <p:cNvPr id="32" name="文字方塊 31"/>
          <p:cNvSpPr txBox="1"/>
          <p:nvPr/>
        </p:nvSpPr>
        <p:spPr>
          <a:xfrm>
            <a:off x="797211" y="5950479"/>
            <a:ext cx="1502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ZigBee</a:t>
            </a:r>
            <a:r>
              <a:rPr lang="zh-TW" altLang="en-US" dirty="0"/>
              <a:t>協調者</a:t>
            </a:r>
          </a:p>
        </p:txBody>
      </p:sp>
      <p:sp>
        <p:nvSpPr>
          <p:cNvPr id="33" name="文字方塊 32"/>
          <p:cNvSpPr txBox="1"/>
          <p:nvPr/>
        </p:nvSpPr>
        <p:spPr>
          <a:xfrm>
            <a:off x="765537" y="4450648"/>
            <a:ext cx="1502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ZigBee</a:t>
            </a:r>
            <a:r>
              <a:rPr lang="zh-TW" altLang="en-US" dirty="0" smtClean="0"/>
              <a:t>路</a:t>
            </a:r>
            <a:r>
              <a:rPr lang="zh-TW" altLang="en-US" dirty="0"/>
              <a:t>由</a:t>
            </a:r>
            <a:r>
              <a:rPr lang="zh-TW" altLang="en-US" dirty="0" smtClean="0"/>
              <a:t>器</a:t>
            </a:r>
            <a:endParaRPr lang="zh-TW" altLang="en-US" dirty="0"/>
          </a:p>
        </p:txBody>
      </p:sp>
      <p:cxnSp>
        <p:nvCxnSpPr>
          <p:cNvPr id="34" name="直線單箭頭接點 33"/>
          <p:cNvCxnSpPr/>
          <p:nvPr/>
        </p:nvCxnSpPr>
        <p:spPr>
          <a:xfrm flipH="1" flipV="1">
            <a:off x="237362" y="4092533"/>
            <a:ext cx="352094" cy="1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5" name="文字方塊 34"/>
          <p:cNvSpPr txBox="1"/>
          <p:nvPr/>
        </p:nvSpPr>
        <p:spPr>
          <a:xfrm>
            <a:off x="718457" y="3907867"/>
            <a:ext cx="1733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ZigBee</a:t>
            </a:r>
            <a:r>
              <a:rPr lang="zh-TW" altLang="en-US" dirty="0" smtClean="0"/>
              <a:t>路由路徑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1077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文獻探討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 smtClean="0"/>
              <a:t>以上</a:t>
            </a:r>
            <a:r>
              <a:rPr lang="zh-TW" altLang="zh-TW" dirty="0"/>
              <a:t>文獻探討，當資料收集到最後的</a:t>
            </a:r>
            <a:r>
              <a:rPr lang="en-US" altLang="zh-TW" dirty="0"/>
              <a:t>Sink</a:t>
            </a:r>
            <a:r>
              <a:rPr lang="zh-TW" altLang="zh-TW" dirty="0"/>
              <a:t>節點或</a:t>
            </a:r>
            <a:r>
              <a:rPr lang="en-US" altLang="zh-TW" dirty="0"/>
              <a:t>ZigBee</a:t>
            </a:r>
            <a:r>
              <a:rPr lang="zh-TW" altLang="zh-TW" dirty="0"/>
              <a:t>協調者是非常壅塞的，造成網路瓶頸的問題，所以本</a:t>
            </a:r>
            <a:r>
              <a:rPr lang="zh-TW" altLang="zh-TW" dirty="0" smtClean="0"/>
              <a:t>論文</a:t>
            </a:r>
            <a:r>
              <a:rPr lang="zh-TW" altLang="en-US" dirty="0" smtClean="0"/>
              <a:t>同樣</a:t>
            </a:r>
            <a:r>
              <a:rPr lang="zh-TW" altLang="en-US" dirty="0"/>
              <a:t>的</a:t>
            </a:r>
            <a:r>
              <a:rPr lang="zh-TW" altLang="zh-TW" dirty="0" smtClean="0"/>
              <a:t>分散</a:t>
            </a:r>
            <a:r>
              <a:rPr lang="zh-TW" altLang="zh-TW" dirty="0"/>
              <a:t>所有</a:t>
            </a:r>
            <a:r>
              <a:rPr lang="en-US" altLang="zh-TW" dirty="0"/>
              <a:t>ZigBee</a:t>
            </a:r>
            <a:r>
              <a:rPr lang="zh-TW" altLang="zh-TW" dirty="0"/>
              <a:t>節點的資料，解決</a:t>
            </a:r>
            <a:r>
              <a:rPr lang="en-US" altLang="zh-TW" dirty="0"/>
              <a:t>CTD</a:t>
            </a:r>
            <a:r>
              <a:rPr lang="zh-TW" altLang="zh-TW" dirty="0"/>
              <a:t>路由路徑問題和所有的</a:t>
            </a:r>
            <a:r>
              <a:rPr lang="en-US" altLang="zh-TW" dirty="0"/>
              <a:t>ZigBee</a:t>
            </a:r>
            <a:r>
              <a:rPr lang="zh-TW" altLang="zh-TW" dirty="0"/>
              <a:t>節點預設都會前往相同的目的地，並且開發一套</a:t>
            </a:r>
            <a:r>
              <a:rPr lang="en-US" altLang="zh-TW" dirty="0"/>
              <a:t>ZigBee</a:t>
            </a:r>
            <a:r>
              <a:rPr lang="zh-TW" altLang="zh-TW" dirty="0"/>
              <a:t>網路管理系統，透過圖型化介面能夠在</a:t>
            </a:r>
            <a:r>
              <a:rPr lang="en-US" altLang="zh-TW" dirty="0"/>
              <a:t>ZigBee</a:t>
            </a:r>
            <a:r>
              <a:rPr lang="zh-TW" altLang="zh-TW" dirty="0"/>
              <a:t>網路層中進行修改或微調的動作解決網路瓶頸的問題。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7DBC-574C-4014-8A5D-B9D46ADC0D5D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08889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ZigBee</a:t>
            </a:r>
            <a:r>
              <a:rPr lang="en-US" altLang="zh-TW" dirty="0" smtClean="0"/>
              <a:t> </a:t>
            </a:r>
            <a:r>
              <a:rPr lang="zh-TW" altLang="en-US" dirty="0" smtClean="0"/>
              <a:t>網路管理系統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提出</a:t>
            </a:r>
            <a:r>
              <a:rPr lang="zh-TW" altLang="en-US" dirty="0" smtClean="0"/>
              <a:t>一套</a:t>
            </a:r>
            <a:r>
              <a:rPr lang="en-US" altLang="zh-TW" dirty="0" err="1"/>
              <a:t>ZigBee</a:t>
            </a:r>
            <a:r>
              <a:rPr lang="en-US" altLang="zh-TW" dirty="0"/>
              <a:t> </a:t>
            </a:r>
            <a:r>
              <a:rPr lang="zh-TW" altLang="en-US" dirty="0"/>
              <a:t>網路管理</a:t>
            </a:r>
            <a:r>
              <a:rPr lang="zh-TW" altLang="en-US" dirty="0" smtClean="0"/>
              <a:t>系統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ZigBee</a:t>
            </a:r>
            <a:r>
              <a:rPr lang="en-US" altLang="zh-TW" dirty="0" smtClean="0"/>
              <a:t> </a:t>
            </a:r>
            <a:r>
              <a:rPr lang="en-US" altLang="zh-TW" dirty="0"/>
              <a:t>Network Management </a:t>
            </a:r>
            <a:r>
              <a:rPr lang="en-US" altLang="zh-TW" dirty="0" smtClean="0"/>
              <a:t>System</a:t>
            </a:r>
            <a:r>
              <a:rPr lang="zh-TW" altLang="en-US" dirty="0" smtClean="0"/>
              <a:t>，簡稱</a:t>
            </a:r>
            <a:r>
              <a:rPr lang="en-US" altLang="zh-TW" dirty="0" smtClean="0"/>
              <a:t>ZBNMS)</a:t>
            </a:r>
            <a:r>
              <a:rPr lang="zh-TW" altLang="en-US" dirty="0" smtClean="0"/>
              <a:t>，此系統功能為</a:t>
            </a:r>
            <a:r>
              <a:rPr lang="en-US" altLang="zh-TW" dirty="0" smtClean="0"/>
              <a:t>:</a:t>
            </a:r>
          </a:p>
          <a:p>
            <a:pPr lvl="1"/>
            <a:r>
              <a:rPr lang="zh-TW" altLang="en-US" dirty="0" smtClean="0"/>
              <a:t>繪製</a:t>
            </a:r>
            <a:r>
              <a:rPr lang="en-US" altLang="zh-TW" dirty="0" err="1" smtClean="0"/>
              <a:t>ZigBee</a:t>
            </a:r>
            <a:r>
              <a:rPr lang="zh-TW" altLang="en-US" dirty="0" smtClean="0"/>
              <a:t>網路拓樸圖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網路瓶頸偵測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修改路由</a:t>
            </a:r>
            <a:r>
              <a:rPr lang="zh-TW" altLang="en-US" dirty="0" smtClean="0"/>
              <a:t>路徑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7DBC-574C-4014-8A5D-B9D46ADC0D5D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321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系統架</a:t>
            </a:r>
            <a:r>
              <a:rPr lang="zh-TW" altLang="en-US" dirty="0"/>
              <a:t>構</a:t>
            </a:r>
          </a:p>
        </p:txBody>
      </p:sp>
      <p:sp>
        <p:nvSpPr>
          <p:cNvPr id="4" name="矩形 3"/>
          <p:cNvSpPr/>
          <p:nvPr/>
        </p:nvSpPr>
        <p:spPr>
          <a:xfrm>
            <a:off x="8936205" y="3599492"/>
            <a:ext cx="915837" cy="133646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Sink </a:t>
            </a:r>
          </a:p>
          <a:p>
            <a:pPr algn="ctr"/>
            <a:r>
              <a:rPr lang="en-US" altLang="zh-TW" dirty="0" smtClean="0"/>
              <a:t>node</a:t>
            </a:r>
            <a:endParaRPr lang="zh-TW" altLang="en-US" dirty="0"/>
          </a:p>
        </p:txBody>
      </p:sp>
      <p:cxnSp>
        <p:nvCxnSpPr>
          <p:cNvPr id="5" name="肘形接點 4"/>
          <p:cNvCxnSpPr>
            <a:stCxn id="32" idx="6"/>
            <a:endCxn id="4" idx="2"/>
          </p:cNvCxnSpPr>
          <p:nvPr/>
        </p:nvCxnSpPr>
        <p:spPr>
          <a:xfrm flipV="1">
            <a:off x="7685118" y="4935957"/>
            <a:ext cx="1709006" cy="433311"/>
          </a:xfrm>
          <a:prstGeom prst="bentConnector2">
            <a:avLst/>
          </a:prstGeom>
          <a:ln w="38100">
            <a:solidFill>
              <a:srgbClr val="00B05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" name="肘形接點 5"/>
          <p:cNvCxnSpPr>
            <a:stCxn id="31" idx="6"/>
            <a:endCxn id="4" idx="0"/>
          </p:cNvCxnSpPr>
          <p:nvPr/>
        </p:nvCxnSpPr>
        <p:spPr>
          <a:xfrm>
            <a:off x="7701357" y="2686784"/>
            <a:ext cx="1692767" cy="912708"/>
          </a:xfrm>
          <a:prstGeom prst="bentConnector2">
            <a:avLst/>
          </a:prstGeom>
          <a:ln w="38100">
            <a:solidFill>
              <a:srgbClr val="00B05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文字方塊 6"/>
          <p:cNvSpPr txBox="1"/>
          <p:nvPr/>
        </p:nvSpPr>
        <p:spPr>
          <a:xfrm>
            <a:off x="1564903" y="1847389"/>
            <a:ext cx="1672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ZigBee Network</a:t>
            </a:r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7775669" y="1835318"/>
            <a:ext cx="1770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Internet or </a:t>
            </a:r>
            <a:r>
              <a:rPr lang="en-US" altLang="zh-TW" dirty="0"/>
              <a:t>Serial</a:t>
            </a:r>
            <a:endParaRPr lang="zh-TW" altLang="en-US" dirty="0"/>
          </a:p>
        </p:txBody>
      </p:sp>
      <p:sp>
        <p:nvSpPr>
          <p:cNvPr id="9" name="圓角矩形 8"/>
          <p:cNvSpPr/>
          <p:nvPr/>
        </p:nvSpPr>
        <p:spPr>
          <a:xfrm>
            <a:off x="1281101" y="1627598"/>
            <a:ext cx="6107549" cy="4917057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0" name="圓角矩形 9"/>
          <p:cNvSpPr/>
          <p:nvPr/>
        </p:nvSpPr>
        <p:spPr>
          <a:xfrm>
            <a:off x="7584828" y="1627598"/>
            <a:ext cx="2766875" cy="4888006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577008" y="5339996"/>
            <a:ext cx="1385590" cy="101635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7367077" y="3880229"/>
            <a:ext cx="2680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‧</a:t>
            </a:r>
            <a:endParaRPr lang="zh-TW" altLang="en-US" sz="2800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7367077" y="4218896"/>
            <a:ext cx="2680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‧</a:t>
            </a:r>
            <a:endParaRPr lang="zh-TW" altLang="en-US" sz="2800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7367077" y="4588697"/>
            <a:ext cx="2680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‧</a:t>
            </a:r>
            <a:endParaRPr lang="zh-TW" altLang="en-US" sz="2800" dirty="0"/>
          </a:p>
        </p:txBody>
      </p:sp>
      <p:cxnSp>
        <p:nvCxnSpPr>
          <p:cNvPr id="15" name="直線接點 14"/>
          <p:cNvCxnSpPr>
            <a:stCxn id="30" idx="6"/>
          </p:cNvCxnSpPr>
          <p:nvPr/>
        </p:nvCxnSpPr>
        <p:spPr>
          <a:xfrm>
            <a:off x="7701358" y="3418294"/>
            <a:ext cx="1692765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6" name="圖片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097" y="5560417"/>
            <a:ext cx="528651" cy="392225"/>
          </a:xfrm>
          <a:prstGeom prst="rect">
            <a:avLst/>
          </a:prstGeom>
        </p:spPr>
      </p:pic>
      <p:pic>
        <p:nvPicPr>
          <p:cNvPr id="17" name="圖片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9069" y="2425552"/>
            <a:ext cx="528651" cy="392225"/>
          </a:xfrm>
          <a:prstGeom prst="rect">
            <a:avLst/>
          </a:prstGeom>
        </p:spPr>
      </p:pic>
      <p:pic>
        <p:nvPicPr>
          <p:cNvPr id="18" name="圖片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6405" y="3419618"/>
            <a:ext cx="528651" cy="392225"/>
          </a:xfrm>
          <a:prstGeom prst="rect">
            <a:avLst/>
          </a:prstGeom>
        </p:spPr>
      </p:pic>
      <p:pic>
        <p:nvPicPr>
          <p:cNvPr id="19" name="圖片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343" y="4693218"/>
            <a:ext cx="528651" cy="392225"/>
          </a:xfrm>
          <a:prstGeom prst="rect">
            <a:avLst/>
          </a:prstGeom>
        </p:spPr>
      </p:pic>
      <p:pic>
        <p:nvPicPr>
          <p:cNvPr id="20" name="圖片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9896" y="2640380"/>
            <a:ext cx="528651" cy="392225"/>
          </a:xfrm>
          <a:prstGeom prst="rect">
            <a:avLst/>
          </a:prstGeom>
        </p:spPr>
      </p:pic>
      <p:pic>
        <p:nvPicPr>
          <p:cNvPr id="21" name="圖片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0973" y="3527027"/>
            <a:ext cx="528651" cy="392225"/>
          </a:xfrm>
          <a:prstGeom prst="rect">
            <a:avLst/>
          </a:prstGeom>
        </p:spPr>
      </p:pic>
      <p:pic>
        <p:nvPicPr>
          <p:cNvPr id="22" name="圖片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397" y="4582755"/>
            <a:ext cx="528651" cy="392225"/>
          </a:xfrm>
          <a:prstGeom prst="rect">
            <a:avLst/>
          </a:prstGeom>
        </p:spPr>
      </p:pic>
      <p:pic>
        <p:nvPicPr>
          <p:cNvPr id="23" name="圖片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7475" y="5152612"/>
            <a:ext cx="528651" cy="392225"/>
          </a:xfrm>
          <a:prstGeom prst="rect">
            <a:avLst/>
          </a:prstGeom>
        </p:spPr>
      </p:pic>
      <p:pic>
        <p:nvPicPr>
          <p:cNvPr id="24" name="圖片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5696" y="3322224"/>
            <a:ext cx="528651" cy="392225"/>
          </a:xfrm>
          <a:prstGeom prst="rect">
            <a:avLst/>
          </a:prstGeom>
        </p:spPr>
      </p:pic>
      <p:pic>
        <p:nvPicPr>
          <p:cNvPr id="25" name="圖片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6816" y="5513256"/>
            <a:ext cx="528651" cy="392225"/>
          </a:xfrm>
          <a:prstGeom prst="rect">
            <a:avLst/>
          </a:prstGeom>
        </p:spPr>
      </p:pic>
      <p:pic>
        <p:nvPicPr>
          <p:cNvPr id="26" name="圖片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9048" y="2747820"/>
            <a:ext cx="528651" cy="392225"/>
          </a:xfrm>
          <a:prstGeom prst="rect">
            <a:avLst/>
          </a:prstGeom>
        </p:spPr>
      </p:pic>
      <p:pic>
        <p:nvPicPr>
          <p:cNvPr id="27" name="圖片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0625" y="3997415"/>
            <a:ext cx="528651" cy="392225"/>
          </a:xfrm>
          <a:prstGeom prst="rect">
            <a:avLst/>
          </a:prstGeom>
        </p:spPr>
      </p:pic>
      <p:pic>
        <p:nvPicPr>
          <p:cNvPr id="28" name="圖片 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4596" y="3119103"/>
            <a:ext cx="528651" cy="392225"/>
          </a:xfrm>
          <a:prstGeom prst="rect">
            <a:avLst/>
          </a:prstGeom>
        </p:spPr>
      </p:pic>
      <p:pic>
        <p:nvPicPr>
          <p:cNvPr id="29" name="圖片 2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2445" y="4866794"/>
            <a:ext cx="528651" cy="392225"/>
          </a:xfrm>
          <a:prstGeom prst="rect">
            <a:avLst/>
          </a:prstGeom>
        </p:spPr>
      </p:pic>
      <p:sp>
        <p:nvSpPr>
          <p:cNvPr id="30" name="橢圓 29"/>
          <p:cNvSpPr/>
          <p:nvPr/>
        </p:nvSpPr>
        <p:spPr>
          <a:xfrm>
            <a:off x="7270038" y="3189694"/>
            <a:ext cx="431320" cy="45720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G</a:t>
            </a:r>
            <a:endParaRPr lang="zh-TW" altLang="en-US" dirty="0"/>
          </a:p>
        </p:txBody>
      </p:sp>
      <p:sp>
        <p:nvSpPr>
          <p:cNvPr id="31" name="橢圓 30"/>
          <p:cNvSpPr/>
          <p:nvPr/>
        </p:nvSpPr>
        <p:spPr>
          <a:xfrm>
            <a:off x="7253798" y="2440125"/>
            <a:ext cx="447559" cy="493317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G</a:t>
            </a:r>
            <a:endParaRPr lang="zh-TW" altLang="en-US" dirty="0"/>
          </a:p>
        </p:txBody>
      </p:sp>
      <p:sp>
        <p:nvSpPr>
          <p:cNvPr id="32" name="橢圓 31"/>
          <p:cNvSpPr/>
          <p:nvPr/>
        </p:nvSpPr>
        <p:spPr>
          <a:xfrm>
            <a:off x="7253798" y="5140668"/>
            <a:ext cx="431320" cy="45720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G</a:t>
            </a:r>
            <a:endParaRPr lang="zh-TW" altLang="en-US" dirty="0"/>
          </a:p>
        </p:txBody>
      </p:sp>
      <p:sp>
        <p:nvSpPr>
          <p:cNvPr id="33" name="投影片編號版面配置區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7DBC-574C-4014-8A5D-B9D46ADC0D5D}" type="slidenum">
              <a:rPr lang="zh-TW" altLang="en-US" smtClean="0"/>
              <a:t>16</a:t>
            </a:fld>
            <a:endParaRPr lang="zh-TW" altLang="en-US"/>
          </a:p>
        </p:txBody>
      </p:sp>
      <p:pic>
        <p:nvPicPr>
          <p:cNvPr id="34" name="圖片 3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5905" y="5451061"/>
            <a:ext cx="528651" cy="392225"/>
          </a:xfrm>
          <a:prstGeom prst="rect">
            <a:avLst/>
          </a:prstGeom>
        </p:spPr>
      </p:pic>
      <p:pic>
        <p:nvPicPr>
          <p:cNvPr id="35" name="圖片 3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4221" y="4229650"/>
            <a:ext cx="528651" cy="392225"/>
          </a:xfrm>
          <a:prstGeom prst="rect">
            <a:avLst/>
          </a:prstGeom>
        </p:spPr>
      </p:pic>
      <p:sp>
        <p:nvSpPr>
          <p:cNvPr id="36" name="文字方塊 35"/>
          <p:cNvSpPr txBox="1"/>
          <p:nvPr/>
        </p:nvSpPr>
        <p:spPr>
          <a:xfrm>
            <a:off x="1615717" y="3046346"/>
            <a:ext cx="1370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ZigBee Node</a:t>
            </a:r>
            <a:endParaRPr lang="zh-TW" altLang="en-US" dirty="0"/>
          </a:p>
        </p:txBody>
      </p:sp>
      <p:sp>
        <p:nvSpPr>
          <p:cNvPr id="38" name="文字方塊 37"/>
          <p:cNvSpPr txBox="1"/>
          <p:nvPr/>
        </p:nvSpPr>
        <p:spPr>
          <a:xfrm>
            <a:off x="7015484" y="5608716"/>
            <a:ext cx="1138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Gateway</a:t>
            </a:r>
            <a:endParaRPr lang="zh-TW" altLang="en-US" dirty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694" y="5375504"/>
            <a:ext cx="608102" cy="762052"/>
          </a:xfrm>
          <a:prstGeom prst="rect">
            <a:avLst/>
          </a:prstGeom>
        </p:spPr>
      </p:pic>
      <p:cxnSp>
        <p:nvCxnSpPr>
          <p:cNvPr id="39" name="直線接點 38"/>
          <p:cNvCxnSpPr>
            <a:stCxn id="3" idx="3"/>
            <a:endCxn id="16" idx="1"/>
          </p:cNvCxnSpPr>
          <p:nvPr/>
        </p:nvCxnSpPr>
        <p:spPr>
          <a:xfrm>
            <a:off x="1252796" y="5756530"/>
            <a:ext cx="77301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文字方塊 40"/>
          <p:cNvSpPr txBox="1"/>
          <p:nvPr/>
        </p:nvSpPr>
        <p:spPr>
          <a:xfrm>
            <a:off x="846526" y="6036503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ZBNMS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8768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ZigBee</a:t>
            </a:r>
            <a:r>
              <a:rPr lang="en-US" altLang="zh-TW" dirty="0"/>
              <a:t> </a:t>
            </a:r>
            <a:r>
              <a:rPr lang="zh-TW" altLang="en-US" dirty="0"/>
              <a:t>網路管理系統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7DBC-574C-4014-8A5D-B9D46ADC0D5D}" type="slidenum">
              <a:rPr lang="zh-TW" altLang="en-US" smtClean="0"/>
              <a:t>17</a:t>
            </a:fld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838200" y="2009070"/>
            <a:ext cx="8106033" cy="44803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7167494" y="4821650"/>
            <a:ext cx="1341936" cy="112431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MAC</a:t>
            </a:r>
            <a:endParaRPr lang="zh-TW" altLang="en-US" dirty="0"/>
          </a:p>
        </p:txBody>
      </p:sp>
      <p:sp>
        <p:nvSpPr>
          <p:cNvPr id="7" name="矩形 6"/>
          <p:cNvSpPr/>
          <p:nvPr/>
        </p:nvSpPr>
        <p:spPr>
          <a:xfrm>
            <a:off x="6401101" y="2573030"/>
            <a:ext cx="766393" cy="337293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Serial port</a:t>
            </a:r>
            <a:endParaRPr lang="zh-TW" altLang="en-US" dirty="0"/>
          </a:p>
        </p:txBody>
      </p:sp>
      <p:sp>
        <p:nvSpPr>
          <p:cNvPr id="8" name="矩形 7"/>
          <p:cNvSpPr/>
          <p:nvPr/>
        </p:nvSpPr>
        <p:spPr>
          <a:xfrm>
            <a:off x="7167494" y="3697340"/>
            <a:ext cx="1341936" cy="112431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NWK</a:t>
            </a:r>
            <a:endParaRPr lang="zh-TW" altLang="en-US" dirty="0"/>
          </a:p>
        </p:txBody>
      </p:sp>
      <p:sp>
        <p:nvSpPr>
          <p:cNvPr id="9" name="矩形 8"/>
          <p:cNvSpPr/>
          <p:nvPr/>
        </p:nvSpPr>
        <p:spPr>
          <a:xfrm>
            <a:off x="7167494" y="2573030"/>
            <a:ext cx="1341936" cy="112431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APL</a:t>
            </a:r>
            <a:endParaRPr lang="zh-TW" altLang="en-US" dirty="0"/>
          </a:p>
        </p:txBody>
      </p:sp>
      <p:sp>
        <p:nvSpPr>
          <p:cNvPr id="10" name="矩形 9"/>
          <p:cNvSpPr/>
          <p:nvPr/>
        </p:nvSpPr>
        <p:spPr>
          <a:xfrm>
            <a:off x="9127767" y="4821650"/>
            <a:ext cx="1412854" cy="112431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MAC</a:t>
            </a:r>
            <a:endParaRPr lang="zh-TW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9127767" y="3697340"/>
            <a:ext cx="1412854" cy="112431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NWK</a:t>
            </a:r>
            <a:endParaRPr lang="zh-TW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9127767" y="2573030"/>
            <a:ext cx="1412854" cy="112431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APL</a:t>
            </a:r>
            <a:endParaRPr lang="zh-TW" altLang="en-US" dirty="0"/>
          </a:p>
        </p:txBody>
      </p:sp>
      <p:sp>
        <p:nvSpPr>
          <p:cNvPr id="13" name="矩形 12"/>
          <p:cNvSpPr/>
          <p:nvPr/>
        </p:nvSpPr>
        <p:spPr>
          <a:xfrm>
            <a:off x="5018215" y="2573030"/>
            <a:ext cx="766393" cy="337293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Serial port</a:t>
            </a:r>
            <a:endParaRPr lang="zh-TW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4201580" y="2573030"/>
            <a:ext cx="816635" cy="337293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TCP</a:t>
            </a:r>
            <a:br>
              <a:rPr lang="en-US" altLang="zh-TW" dirty="0" smtClean="0"/>
            </a:br>
            <a:r>
              <a:rPr lang="en-US" altLang="zh-TW" dirty="0" smtClean="0"/>
              <a:t>Socket </a:t>
            </a:r>
            <a:endParaRPr lang="zh-TW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2885290" y="2565262"/>
            <a:ext cx="816635" cy="337293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TCP</a:t>
            </a:r>
            <a:br>
              <a:rPr lang="en-US" altLang="zh-TW" dirty="0" smtClean="0"/>
            </a:br>
            <a:r>
              <a:rPr lang="en-US" altLang="zh-TW" dirty="0" smtClean="0"/>
              <a:t>Socket </a:t>
            </a:r>
            <a:endParaRPr lang="zh-TW" altLang="en-US" dirty="0"/>
          </a:p>
        </p:txBody>
      </p:sp>
      <p:sp>
        <p:nvSpPr>
          <p:cNvPr id="16" name="矩形 15"/>
          <p:cNvSpPr/>
          <p:nvPr/>
        </p:nvSpPr>
        <p:spPr>
          <a:xfrm>
            <a:off x="1472436" y="2565262"/>
            <a:ext cx="1412854" cy="218209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Network Link Library Javascript</a:t>
            </a:r>
            <a:br>
              <a:rPr lang="en-US" altLang="zh-TW" dirty="0" smtClean="0"/>
            </a:br>
            <a:r>
              <a:rPr lang="en-US" altLang="zh-TW" dirty="0" smtClean="0"/>
              <a:t>&amp; PHP</a:t>
            </a:r>
            <a:endParaRPr lang="zh-TW" altLang="en-US" dirty="0"/>
          </a:p>
        </p:txBody>
      </p:sp>
      <p:sp>
        <p:nvSpPr>
          <p:cNvPr id="17" name="矩形 16"/>
          <p:cNvSpPr/>
          <p:nvPr/>
        </p:nvSpPr>
        <p:spPr>
          <a:xfrm>
            <a:off x="1472436" y="4747355"/>
            <a:ext cx="1412854" cy="1198605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Database</a:t>
            </a:r>
            <a:endParaRPr lang="zh-TW" altLang="en-US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3293607" y="1557611"/>
            <a:ext cx="370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ZigBee </a:t>
            </a:r>
            <a:r>
              <a:rPr lang="en-US" altLang="zh-TW" dirty="0"/>
              <a:t>Network Management System</a:t>
            </a:r>
            <a:endParaRPr lang="zh-TW" altLang="en-US" dirty="0"/>
          </a:p>
        </p:txBody>
      </p:sp>
      <p:sp>
        <p:nvSpPr>
          <p:cNvPr id="19" name="矩形 18"/>
          <p:cNvSpPr/>
          <p:nvPr/>
        </p:nvSpPr>
        <p:spPr>
          <a:xfrm>
            <a:off x="2119920" y="2007603"/>
            <a:ext cx="30254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/>
              <a:t>Network Management </a:t>
            </a:r>
            <a:r>
              <a:rPr lang="en-US" altLang="zh-TW" dirty="0" smtClean="0"/>
              <a:t>System</a:t>
            </a:r>
            <a:endParaRPr lang="zh-TW" altLang="en-US" dirty="0"/>
          </a:p>
        </p:txBody>
      </p:sp>
      <p:sp>
        <p:nvSpPr>
          <p:cNvPr id="20" name="矩形 19"/>
          <p:cNvSpPr/>
          <p:nvPr/>
        </p:nvSpPr>
        <p:spPr>
          <a:xfrm>
            <a:off x="6599217" y="2203698"/>
            <a:ext cx="14899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/>
              <a:t>ZigBee Device</a:t>
            </a:r>
            <a:endParaRPr lang="zh-TW" altLang="en-US" dirty="0"/>
          </a:p>
        </p:txBody>
      </p:sp>
      <p:sp>
        <p:nvSpPr>
          <p:cNvPr id="21" name="矩形 20"/>
          <p:cNvSpPr/>
          <p:nvPr/>
        </p:nvSpPr>
        <p:spPr>
          <a:xfrm>
            <a:off x="9089214" y="2195930"/>
            <a:ext cx="13708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/>
              <a:t>ZigBee Node</a:t>
            </a:r>
            <a:endParaRPr lang="zh-TW" altLang="en-US" dirty="0"/>
          </a:p>
        </p:txBody>
      </p:sp>
      <p:cxnSp>
        <p:nvCxnSpPr>
          <p:cNvPr id="22" name="直線單箭頭接點 21"/>
          <p:cNvCxnSpPr>
            <a:stCxn id="13" idx="3"/>
            <a:endCxn id="7" idx="1"/>
          </p:cNvCxnSpPr>
          <p:nvPr/>
        </p:nvCxnSpPr>
        <p:spPr>
          <a:xfrm>
            <a:off x="5784608" y="4259495"/>
            <a:ext cx="616493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文字方塊 22"/>
          <p:cNvSpPr txBox="1"/>
          <p:nvPr/>
        </p:nvSpPr>
        <p:spPr>
          <a:xfrm>
            <a:off x="5695449" y="4255611"/>
            <a:ext cx="834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RS-232</a:t>
            </a:r>
            <a:endParaRPr lang="zh-TW" altLang="en-US" dirty="0"/>
          </a:p>
        </p:txBody>
      </p:sp>
      <p:cxnSp>
        <p:nvCxnSpPr>
          <p:cNvPr id="24" name="直線單箭頭接點 23"/>
          <p:cNvCxnSpPr>
            <a:stCxn id="15" idx="3"/>
            <a:endCxn id="14" idx="1"/>
          </p:cNvCxnSpPr>
          <p:nvPr/>
        </p:nvCxnSpPr>
        <p:spPr>
          <a:xfrm>
            <a:off x="3701925" y="4251727"/>
            <a:ext cx="499655" cy="776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矩形 24"/>
          <p:cNvSpPr/>
          <p:nvPr/>
        </p:nvSpPr>
        <p:spPr>
          <a:xfrm>
            <a:off x="1233618" y="2415029"/>
            <a:ext cx="4810898" cy="38677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6" name="文字方塊 25"/>
          <p:cNvSpPr txBox="1"/>
          <p:nvPr/>
        </p:nvSpPr>
        <p:spPr>
          <a:xfrm>
            <a:off x="3166527" y="6198379"/>
            <a:ext cx="1222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CentOS 6.3</a:t>
            </a:r>
            <a:endParaRPr lang="zh-TW" altLang="en-US" dirty="0"/>
          </a:p>
        </p:txBody>
      </p:sp>
      <p:sp>
        <p:nvSpPr>
          <p:cNvPr id="27" name="文字方塊 26"/>
          <p:cNvSpPr txBox="1"/>
          <p:nvPr/>
        </p:nvSpPr>
        <p:spPr>
          <a:xfrm>
            <a:off x="7207603" y="5913478"/>
            <a:ext cx="354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TI</a:t>
            </a:r>
            <a:endParaRPr lang="zh-TW" altLang="en-US" dirty="0"/>
          </a:p>
        </p:txBody>
      </p:sp>
      <p:sp>
        <p:nvSpPr>
          <p:cNvPr id="28" name="文字方塊 27"/>
          <p:cNvSpPr txBox="1"/>
          <p:nvPr/>
        </p:nvSpPr>
        <p:spPr>
          <a:xfrm>
            <a:off x="9656902" y="5958331"/>
            <a:ext cx="354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TI</a:t>
            </a:r>
            <a:endParaRPr lang="zh-TW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2287988" y="5938192"/>
            <a:ext cx="618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Web</a:t>
            </a:r>
            <a:endParaRPr lang="zh-TW" altLang="en-US" dirty="0"/>
          </a:p>
        </p:txBody>
      </p:sp>
      <p:sp>
        <p:nvSpPr>
          <p:cNvPr id="29" name="文字方塊 28"/>
          <p:cNvSpPr txBox="1"/>
          <p:nvPr/>
        </p:nvSpPr>
        <p:spPr>
          <a:xfrm>
            <a:off x="4444563" y="5913478"/>
            <a:ext cx="1126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Controller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9422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ZigBee</a:t>
            </a:r>
            <a:r>
              <a:rPr lang="zh-TW" altLang="en-US" dirty="0"/>
              <a:t>網路環境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本論文在實驗環境上的設定有兩個</a:t>
            </a:r>
            <a:r>
              <a:rPr lang="zh-TW" altLang="en-US" dirty="0" smtClean="0"/>
              <a:t>條件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在</a:t>
            </a:r>
            <a:r>
              <a:rPr lang="en-US" altLang="zh-TW" dirty="0"/>
              <a:t>ZigBee</a:t>
            </a:r>
            <a:r>
              <a:rPr lang="zh-TW" altLang="en-US" dirty="0"/>
              <a:t>收集感測資料的應用中屬於固定周期制，也就是所有的</a:t>
            </a:r>
            <a:r>
              <a:rPr lang="en-US" altLang="zh-TW" dirty="0"/>
              <a:t>ZigBee</a:t>
            </a:r>
            <a:r>
              <a:rPr lang="zh-TW" altLang="en-US" dirty="0"/>
              <a:t>節點收集感測資料時間是固定的，例如</a:t>
            </a:r>
            <a:r>
              <a:rPr lang="en-US" altLang="zh-TW" dirty="0"/>
              <a:t>:</a:t>
            </a:r>
            <a:r>
              <a:rPr lang="zh-TW" altLang="en-US" dirty="0"/>
              <a:t>每</a:t>
            </a:r>
            <a:r>
              <a:rPr lang="en-US" altLang="zh-TW" dirty="0"/>
              <a:t>10</a:t>
            </a:r>
            <a:r>
              <a:rPr lang="zh-TW" altLang="en-US" dirty="0"/>
              <a:t>分鐘回傳一次感測</a:t>
            </a:r>
            <a:r>
              <a:rPr lang="zh-TW" altLang="en-US" dirty="0" smtClean="0"/>
              <a:t>資料</a:t>
            </a:r>
            <a:r>
              <a:rPr lang="zh-TW" altLang="en-US" dirty="0"/>
              <a:t>。</a:t>
            </a:r>
            <a:endParaRPr lang="en-US" altLang="zh-TW" dirty="0"/>
          </a:p>
          <a:p>
            <a:pPr lvl="1"/>
            <a:r>
              <a:rPr lang="zh-TW" altLang="en-US" dirty="0" smtClean="0"/>
              <a:t>在</a:t>
            </a:r>
            <a:r>
              <a:rPr lang="en-US" altLang="zh-TW" dirty="0"/>
              <a:t>ZigBee</a:t>
            </a:r>
            <a:r>
              <a:rPr lang="zh-TW" altLang="en-US" dirty="0"/>
              <a:t>網路層中</a:t>
            </a:r>
            <a:r>
              <a:rPr lang="en-US" altLang="zh-TW" dirty="0"/>
              <a:t>AODV</a:t>
            </a:r>
            <a:r>
              <a:rPr lang="zh-TW" altLang="en-US" dirty="0"/>
              <a:t>完成後的路由表，並不會因為路徑逾時</a:t>
            </a:r>
            <a:r>
              <a:rPr lang="en-US" altLang="zh-TW" dirty="0"/>
              <a:t>(Time-out)</a:t>
            </a:r>
            <a:r>
              <a:rPr lang="zh-TW" altLang="en-US" dirty="0"/>
              <a:t>就刪除，會保留，原因有二點，第一因為在本論文使用的實際設備</a:t>
            </a:r>
            <a:r>
              <a:rPr lang="en-US" altLang="zh-TW" dirty="0"/>
              <a:t>TI CC2530 ZigBee Development Kit</a:t>
            </a:r>
            <a:r>
              <a:rPr lang="zh-TW" altLang="en-US" dirty="0" smtClean="0"/>
              <a:t>設定並不</a:t>
            </a:r>
            <a:r>
              <a:rPr lang="zh-TW" altLang="en-US" dirty="0"/>
              <a:t>會刪除，除非直到路由表已經填滿，若有新的路徑要加入時，才會刪除逾時的路徑並且將新的路徑填入路由表中，第二路由路徑建立完成之後，</a:t>
            </a:r>
            <a:r>
              <a:rPr lang="en-US" altLang="zh-TW" dirty="0"/>
              <a:t>ZBNMS</a:t>
            </a:r>
            <a:r>
              <a:rPr lang="zh-TW" altLang="en-US" dirty="0"/>
              <a:t>會進行修改路由的動作，若將此路徑刪除，</a:t>
            </a:r>
            <a:r>
              <a:rPr lang="en-US" altLang="zh-TW" dirty="0"/>
              <a:t>AODV</a:t>
            </a:r>
            <a:r>
              <a:rPr lang="zh-TW" altLang="en-US" dirty="0"/>
              <a:t>機制重新啟動，</a:t>
            </a:r>
            <a:r>
              <a:rPr lang="en-US" altLang="zh-TW" dirty="0"/>
              <a:t>ZBNMS</a:t>
            </a:r>
            <a:r>
              <a:rPr lang="zh-TW" altLang="en-US" dirty="0"/>
              <a:t>會需要再跑一次所有流程，包含收集</a:t>
            </a:r>
            <a:r>
              <a:rPr lang="en-US" altLang="zh-TW" dirty="0"/>
              <a:t>ZigBee</a:t>
            </a:r>
            <a:r>
              <a:rPr lang="zh-TW" altLang="en-US" dirty="0"/>
              <a:t>網路拓樸、修改路由路徑，事實上兩者路徑最終結果並不會影響最後閘道器的成本平衡，所以為了在實驗上不要跑重複的動作，保持原先的設定。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7DBC-574C-4014-8A5D-B9D46ADC0D5D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19656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ZigBee</a:t>
            </a:r>
            <a:r>
              <a:rPr lang="zh-TW" altLang="en-US" dirty="0" smtClean="0"/>
              <a:t>網路環境</a:t>
            </a:r>
            <a:r>
              <a:rPr lang="en-US" altLang="zh-TW" dirty="0" smtClean="0"/>
              <a:t>-</a:t>
            </a:r>
            <a:r>
              <a:rPr lang="zh-TW" altLang="en-US" dirty="0" smtClean="0"/>
              <a:t>閘</a:t>
            </a:r>
            <a:r>
              <a:rPr lang="zh-TW" altLang="en-US" dirty="0"/>
              <a:t>道器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8610600" y="6285115"/>
            <a:ext cx="2743200" cy="365125"/>
          </a:xfrm>
        </p:spPr>
        <p:txBody>
          <a:bodyPr/>
          <a:lstStyle/>
          <a:p>
            <a:fld id="{C1167DBC-574C-4014-8A5D-B9D46ADC0D5D}" type="slidenum">
              <a:rPr lang="zh-TW" altLang="en-US" smtClean="0"/>
              <a:t>19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9554" y="3466767"/>
            <a:ext cx="528651" cy="392225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8582" y="2143615"/>
            <a:ext cx="528651" cy="392225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779" y="5669065"/>
            <a:ext cx="528651" cy="392225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9982" y="4924079"/>
            <a:ext cx="528651" cy="392225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2090" y="2965713"/>
            <a:ext cx="528651" cy="392225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1146" y="4582885"/>
            <a:ext cx="528651" cy="392225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367" y="2093471"/>
            <a:ext cx="528651" cy="392225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046" y="4518325"/>
            <a:ext cx="528651" cy="392225"/>
          </a:xfrm>
          <a:prstGeom prst="rect">
            <a:avLst/>
          </a:prstGeom>
        </p:spPr>
      </p:pic>
      <p:pic>
        <p:nvPicPr>
          <p:cNvPr id="14" name="圖片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3038" y="3005893"/>
            <a:ext cx="528651" cy="392225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8426" y="4211020"/>
            <a:ext cx="528651" cy="392225"/>
          </a:xfrm>
          <a:prstGeom prst="rect">
            <a:avLst/>
          </a:prstGeom>
        </p:spPr>
      </p:pic>
      <p:sp>
        <p:nvSpPr>
          <p:cNvPr id="16" name="文字方塊 15"/>
          <p:cNvSpPr txBox="1"/>
          <p:nvPr/>
        </p:nvSpPr>
        <p:spPr>
          <a:xfrm>
            <a:off x="6916379" y="4575543"/>
            <a:ext cx="1486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0000(</a:t>
            </a:r>
            <a:r>
              <a:rPr lang="zh-TW" altLang="en-US" dirty="0"/>
              <a:t>協調者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cxnSp>
        <p:nvCxnSpPr>
          <p:cNvPr id="30" name="直線單箭頭接點 29"/>
          <p:cNvCxnSpPr>
            <a:stCxn id="14" idx="2"/>
            <a:endCxn id="45" idx="1"/>
          </p:cNvCxnSpPr>
          <p:nvPr/>
        </p:nvCxnSpPr>
        <p:spPr>
          <a:xfrm>
            <a:off x="6397364" y="3398118"/>
            <a:ext cx="2059272" cy="1012579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42" name="圖片 4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0307" y="3507841"/>
            <a:ext cx="528651" cy="392225"/>
          </a:xfrm>
          <a:prstGeom prst="rect">
            <a:avLst/>
          </a:prstGeom>
        </p:spPr>
      </p:pic>
      <p:sp>
        <p:nvSpPr>
          <p:cNvPr id="45" name="矩形 44"/>
          <p:cNvSpPr/>
          <p:nvPr/>
        </p:nvSpPr>
        <p:spPr>
          <a:xfrm>
            <a:off x="8456636" y="4209092"/>
            <a:ext cx="608479" cy="4032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Sink</a:t>
            </a:r>
            <a:endParaRPr lang="zh-TW" altLang="en-US" dirty="0"/>
          </a:p>
        </p:txBody>
      </p:sp>
      <p:cxnSp>
        <p:nvCxnSpPr>
          <p:cNvPr id="47" name="直線單箭頭接點 46"/>
          <p:cNvCxnSpPr>
            <a:stCxn id="15" idx="3"/>
            <a:endCxn id="45" idx="1"/>
          </p:cNvCxnSpPr>
          <p:nvPr/>
        </p:nvCxnSpPr>
        <p:spPr>
          <a:xfrm>
            <a:off x="7507077" y="4407133"/>
            <a:ext cx="949559" cy="3564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2" name="文字方塊 51"/>
          <p:cNvSpPr txBox="1"/>
          <p:nvPr/>
        </p:nvSpPr>
        <p:spPr>
          <a:xfrm>
            <a:off x="6474473" y="4837828"/>
            <a:ext cx="1848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ZigBee Gateway 1</a:t>
            </a:r>
            <a:endParaRPr lang="zh-TW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5467918" y="4242969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</a:t>
            </a:r>
            <a:endParaRPr lang="zh-TW" altLang="en-US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4548336" y="1731929"/>
            <a:ext cx="370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C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4413778" y="5327871"/>
            <a:ext cx="501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E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4418386" y="3173272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D</a:t>
            </a:r>
            <a:endParaRPr lang="zh-TW" altLang="en-US" dirty="0"/>
          </a:p>
        </p:txBody>
      </p:sp>
      <p:sp>
        <p:nvSpPr>
          <p:cNvPr id="39" name="文字方塊 38"/>
          <p:cNvSpPr txBox="1"/>
          <p:nvPr/>
        </p:nvSpPr>
        <p:spPr>
          <a:xfrm>
            <a:off x="3432334" y="3308891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G</a:t>
            </a:r>
            <a:endParaRPr lang="zh-TW" altLang="en-US" dirty="0"/>
          </a:p>
        </p:txBody>
      </p:sp>
      <p:sp>
        <p:nvSpPr>
          <p:cNvPr id="40" name="文字方塊 39"/>
          <p:cNvSpPr txBox="1"/>
          <p:nvPr/>
        </p:nvSpPr>
        <p:spPr>
          <a:xfrm>
            <a:off x="3203964" y="4606516"/>
            <a:ext cx="424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H</a:t>
            </a:r>
            <a:endParaRPr lang="zh-TW" altLang="en-US" dirty="0"/>
          </a:p>
        </p:txBody>
      </p:sp>
      <p:sp>
        <p:nvSpPr>
          <p:cNvPr id="41" name="文字方塊 40"/>
          <p:cNvSpPr txBox="1"/>
          <p:nvPr/>
        </p:nvSpPr>
        <p:spPr>
          <a:xfrm flipH="1">
            <a:off x="1946923" y="2635743"/>
            <a:ext cx="514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I</a:t>
            </a:r>
            <a:endParaRPr lang="zh-TW" altLang="en-US" dirty="0"/>
          </a:p>
        </p:txBody>
      </p:sp>
      <p:sp>
        <p:nvSpPr>
          <p:cNvPr id="43" name="文字方塊 42"/>
          <p:cNvSpPr txBox="1"/>
          <p:nvPr/>
        </p:nvSpPr>
        <p:spPr>
          <a:xfrm flipH="1">
            <a:off x="1901665" y="4132174"/>
            <a:ext cx="514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J</a:t>
            </a:r>
            <a:endParaRPr lang="zh-TW" altLang="en-US" dirty="0"/>
          </a:p>
        </p:txBody>
      </p:sp>
      <p:sp>
        <p:nvSpPr>
          <p:cNvPr id="25" name="矩形 24"/>
          <p:cNvSpPr/>
          <p:nvPr/>
        </p:nvSpPr>
        <p:spPr>
          <a:xfrm>
            <a:off x="7507077" y="5401343"/>
            <a:ext cx="873322" cy="45021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ZBNMS</a:t>
            </a:r>
            <a:endParaRPr lang="zh-TW" altLang="en-US" dirty="0"/>
          </a:p>
        </p:txBody>
      </p:sp>
      <p:sp>
        <p:nvSpPr>
          <p:cNvPr id="62" name="文字方塊 61"/>
          <p:cNvSpPr txBox="1"/>
          <p:nvPr/>
        </p:nvSpPr>
        <p:spPr>
          <a:xfrm>
            <a:off x="6257906" y="2641397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63" name="文字方塊 62"/>
          <p:cNvSpPr txBox="1"/>
          <p:nvPr/>
        </p:nvSpPr>
        <p:spPr>
          <a:xfrm>
            <a:off x="3277741" y="1774283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F</a:t>
            </a:r>
            <a:endParaRPr lang="zh-TW" altLang="en-US" dirty="0"/>
          </a:p>
        </p:txBody>
      </p:sp>
      <p:sp>
        <p:nvSpPr>
          <p:cNvPr id="56" name="文字方塊 55"/>
          <p:cNvSpPr txBox="1"/>
          <p:nvPr/>
        </p:nvSpPr>
        <p:spPr>
          <a:xfrm>
            <a:off x="8338216" y="1690688"/>
            <a:ext cx="1271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ZigBee</a:t>
            </a:r>
            <a:r>
              <a:rPr lang="zh-TW" altLang="en-US" dirty="0" smtClean="0"/>
              <a:t>節點</a:t>
            </a:r>
            <a:endParaRPr lang="zh-TW" altLang="en-US" dirty="0"/>
          </a:p>
        </p:txBody>
      </p:sp>
      <p:sp>
        <p:nvSpPr>
          <p:cNvPr id="57" name="文字方塊 56"/>
          <p:cNvSpPr txBox="1"/>
          <p:nvPr/>
        </p:nvSpPr>
        <p:spPr>
          <a:xfrm>
            <a:off x="8380399" y="2116364"/>
            <a:ext cx="834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RS-232</a:t>
            </a:r>
            <a:endParaRPr lang="zh-TW" altLang="en-US" dirty="0"/>
          </a:p>
        </p:txBody>
      </p:sp>
      <p:cxnSp>
        <p:nvCxnSpPr>
          <p:cNvPr id="58" name="直線單箭頭接點 57"/>
          <p:cNvCxnSpPr/>
          <p:nvPr/>
        </p:nvCxnSpPr>
        <p:spPr>
          <a:xfrm>
            <a:off x="9818338" y="2328256"/>
            <a:ext cx="283900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59" name="圖片 5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4787" y="1707975"/>
            <a:ext cx="528651" cy="392225"/>
          </a:xfrm>
          <a:prstGeom prst="rect">
            <a:avLst/>
          </a:prstGeom>
        </p:spPr>
      </p:pic>
      <p:sp>
        <p:nvSpPr>
          <p:cNvPr id="61" name="文字方塊 60"/>
          <p:cNvSpPr txBox="1"/>
          <p:nvPr/>
        </p:nvSpPr>
        <p:spPr>
          <a:xfrm>
            <a:off x="5638499" y="2357711"/>
            <a:ext cx="1848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ZigBee Gateway 2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3714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目錄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研究背景</a:t>
            </a:r>
            <a:endParaRPr lang="en-US" altLang="zh-TW" dirty="0" smtClean="0"/>
          </a:p>
          <a:p>
            <a:r>
              <a:rPr lang="zh-TW" altLang="en-US" dirty="0" smtClean="0"/>
              <a:t>研究動機</a:t>
            </a:r>
            <a:endParaRPr lang="en-US" altLang="zh-TW" dirty="0"/>
          </a:p>
          <a:p>
            <a:r>
              <a:rPr lang="zh-TW" altLang="en-US" dirty="0"/>
              <a:t>現有技術</a:t>
            </a:r>
            <a:endParaRPr lang="en-US" altLang="zh-TW" dirty="0"/>
          </a:p>
          <a:p>
            <a:r>
              <a:rPr lang="en-US" altLang="zh-TW" dirty="0" err="1" smtClean="0"/>
              <a:t>ZigBee</a:t>
            </a:r>
            <a:r>
              <a:rPr lang="zh-TW" altLang="en-US" dirty="0" smtClean="0"/>
              <a:t>網路管理系統</a:t>
            </a:r>
            <a:endParaRPr lang="en-US" altLang="zh-TW" dirty="0" smtClean="0"/>
          </a:p>
          <a:p>
            <a:r>
              <a:rPr lang="zh-TW" altLang="en-US" dirty="0" smtClean="0"/>
              <a:t>結論</a:t>
            </a:r>
            <a:endParaRPr lang="en-US" altLang="zh-TW" dirty="0"/>
          </a:p>
          <a:p>
            <a:r>
              <a:rPr lang="zh-TW" altLang="en-US" dirty="0" smtClean="0"/>
              <a:t>參考資料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7DBC-574C-4014-8A5D-B9D46ADC0D5D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38150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ZigBee</a:t>
            </a:r>
            <a:r>
              <a:rPr lang="zh-TW" altLang="en-US" dirty="0"/>
              <a:t>網路環境</a:t>
            </a:r>
            <a:r>
              <a:rPr lang="en-US" altLang="zh-TW" dirty="0" smtClean="0"/>
              <a:t>-</a:t>
            </a:r>
            <a:r>
              <a:rPr lang="zh-TW" altLang="en-US" dirty="0" smtClean="0"/>
              <a:t>路由路徑</a:t>
            </a:r>
            <a:r>
              <a:rPr lang="en-US" altLang="zh-TW" dirty="0" smtClean="0"/>
              <a:t>(AODV)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8610600" y="6285115"/>
            <a:ext cx="2743200" cy="365125"/>
          </a:xfrm>
        </p:spPr>
        <p:txBody>
          <a:bodyPr/>
          <a:lstStyle/>
          <a:p>
            <a:fld id="{C1167DBC-574C-4014-8A5D-B9D46ADC0D5D}" type="slidenum">
              <a:rPr lang="zh-TW" altLang="en-US" smtClean="0"/>
              <a:t>20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9554" y="3466767"/>
            <a:ext cx="528651" cy="392225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8582" y="2143615"/>
            <a:ext cx="528651" cy="392225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779" y="5669065"/>
            <a:ext cx="528651" cy="392225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9982" y="4924079"/>
            <a:ext cx="528651" cy="392225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2090" y="2965713"/>
            <a:ext cx="528651" cy="392225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1146" y="4582885"/>
            <a:ext cx="528651" cy="392225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367" y="2093471"/>
            <a:ext cx="528651" cy="392225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046" y="4518325"/>
            <a:ext cx="528651" cy="392225"/>
          </a:xfrm>
          <a:prstGeom prst="rect">
            <a:avLst/>
          </a:prstGeom>
        </p:spPr>
      </p:pic>
      <p:pic>
        <p:nvPicPr>
          <p:cNvPr id="14" name="圖片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3038" y="3005893"/>
            <a:ext cx="528651" cy="392225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8426" y="4211020"/>
            <a:ext cx="528651" cy="392225"/>
          </a:xfrm>
          <a:prstGeom prst="rect">
            <a:avLst/>
          </a:prstGeom>
        </p:spPr>
      </p:pic>
      <p:cxnSp>
        <p:nvCxnSpPr>
          <p:cNvPr id="30" name="直線單箭頭接點 29"/>
          <p:cNvCxnSpPr>
            <a:stCxn id="14" idx="2"/>
            <a:endCxn id="45" idx="1"/>
          </p:cNvCxnSpPr>
          <p:nvPr/>
        </p:nvCxnSpPr>
        <p:spPr>
          <a:xfrm>
            <a:off x="6397364" y="3398118"/>
            <a:ext cx="2059272" cy="1012579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42" name="圖片 4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0307" y="3507841"/>
            <a:ext cx="528651" cy="392225"/>
          </a:xfrm>
          <a:prstGeom prst="rect">
            <a:avLst/>
          </a:prstGeom>
        </p:spPr>
      </p:pic>
      <p:sp>
        <p:nvSpPr>
          <p:cNvPr id="45" name="矩形 44"/>
          <p:cNvSpPr/>
          <p:nvPr/>
        </p:nvSpPr>
        <p:spPr>
          <a:xfrm>
            <a:off x="8456636" y="4209092"/>
            <a:ext cx="608479" cy="4032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Sink</a:t>
            </a:r>
            <a:endParaRPr lang="zh-TW" altLang="en-US" dirty="0"/>
          </a:p>
        </p:txBody>
      </p:sp>
      <p:cxnSp>
        <p:nvCxnSpPr>
          <p:cNvPr id="47" name="直線單箭頭接點 46"/>
          <p:cNvCxnSpPr>
            <a:stCxn id="15" idx="3"/>
            <a:endCxn id="45" idx="1"/>
          </p:cNvCxnSpPr>
          <p:nvPr/>
        </p:nvCxnSpPr>
        <p:spPr>
          <a:xfrm>
            <a:off x="7507077" y="4407133"/>
            <a:ext cx="949559" cy="3564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2" name="文字方塊 51"/>
          <p:cNvSpPr txBox="1"/>
          <p:nvPr/>
        </p:nvSpPr>
        <p:spPr>
          <a:xfrm>
            <a:off x="6474473" y="4837828"/>
            <a:ext cx="1919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ZigBee Gateway 1</a:t>
            </a:r>
            <a:endParaRPr lang="zh-TW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5467918" y="4242969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</a:t>
            </a:r>
            <a:endParaRPr lang="zh-TW" altLang="en-US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4548336" y="1731929"/>
            <a:ext cx="370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C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4413778" y="5327871"/>
            <a:ext cx="501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E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4418386" y="3173272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D</a:t>
            </a:r>
            <a:endParaRPr lang="zh-TW" altLang="en-US" dirty="0"/>
          </a:p>
        </p:txBody>
      </p:sp>
      <p:sp>
        <p:nvSpPr>
          <p:cNvPr id="39" name="文字方塊 38"/>
          <p:cNvSpPr txBox="1"/>
          <p:nvPr/>
        </p:nvSpPr>
        <p:spPr>
          <a:xfrm>
            <a:off x="3432334" y="3308891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G</a:t>
            </a:r>
            <a:endParaRPr lang="zh-TW" altLang="en-US" dirty="0"/>
          </a:p>
        </p:txBody>
      </p:sp>
      <p:sp>
        <p:nvSpPr>
          <p:cNvPr id="40" name="文字方塊 39"/>
          <p:cNvSpPr txBox="1"/>
          <p:nvPr/>
        </p:nvSpPr>
        <p:spPr>
          <a:xfrm>
            <a:off x="3203964" y="4606516"/>
            <a:ext cx="424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H</a:t>
            </a:r>
            <a:endParaRPr lang="zh-TW" altLang="en-US" dirty="0"/>
          </a:p>
        </p:txBody>
      </p:sp>
      <p:sp>
        <p:nvSpPr>
          <p:cNvPr id="41" name="文字方塊 40"/>
          <p:cNvSpPr txBox="1"/>
          <p:nvPr/>
        </p:nvSpPr>
        <p:spPr>
          <a:xfrm flipH="1">
            <a:off x="1946923" y="2635743"/>
            <a:ext cx="514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I</a:t>
            </a:r>
            <a:endParaRPr lang="zh-TW" altLang="en-US" dirty="0"/>
          </a:p>
        </p:txBody>
      </p:sp>
      <p:sp>
        <p:nvSpPr>
          <p:cNvPr id="43" name="文字方塊 42"/>
          <p:cNvSpPr txBox="1"/>
          <p:nvPr/>
        </p:nvSpPr>
        <p:spPr>
          <a:xfrm flipH="1">
            <a:off x="1901665" y="4132174"/>
            <a:ext cx="514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J</a:t>
            </a:r>
            <a:endParaRPr lang="zh-TW" altLang="en-US" dirty="0"/>
          </a:p>
        </p:txBody>
      </p:sp>
      <p:sp>
        <p:nvSpPr>
          <p:cNvPr id="25" name="矩形 24"/>
          <p:cNvSpPr/>
          <p:nvPr/>
        </p:nvSpPr>
        <p:spPr>
          <a:xfrm>
            <a:off x="7507077" y="5401343"/>
            <a:ext cx="873322" cy="45021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ZBNMS</a:t>
            </a:r>
            <a:endParaRPr lang="zh-TW" altLang="en-US" dirty="0"/>
          </a:p>
        </p:txBody>
      </p:sp>
      <p:sp>
        <p:nvSpPr>
          <p:cNvPr id="62" name="文字方塊 61"/>
          <p:cNvSpPr txBox="1"/>
          <p:nvPr/>
        </p:nvSpPr>
        <p:spPr>
          <a:xfrm>
            <a:off x="6257906" y="2641397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63" name="文字方塊 62"/>
          <p:cNvSpPr txBox="1"/>
          <p:nvPr/>
        </p:nvSpPr>
        <p:spPr>
          <a:xfrm>
            <a:off x="3277741" y="1774283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F</a:t>
            </a:r>
            <a:endParaRPr lang="zh-TW" altLang="en-US" dirty="0"/>
          </a:p>
        </p:txBody>
      </p:sp>
      <p:cxnSp>
        <p:nvCxnSpPr>
          <p:cNvPr id="48" name="直線單箭頭接點 47"/>
          <p:cNvCxnSpPr/>
          <p:nvPr/>
        </p:nvCxnSpPr>
        <p:spPr>
          <a:xfrm>
            <a:off x="9787162" y="2269434"/>
            <a:ext cx="283900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5" name="文字方塊 54"/>
          <p:cNvSpPr txBox="1"/>
          <p:nvPr/>
        </p:nvSpPr>
        <p:spPr>
          <a:xfrm>
            <a:off x="8336043" y="206953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路由路徑</a:t>
            </a:r>
            <a:endParaRPr lang="zh-TW" altLang="en-US" dirty="0"/>
          </a:p>
        </p:txBody>
      </p:sp>
      <p:sp>
        <p:nvSpPr>
          <p:cNvPr id="56" name="文字方塊 55"/>
          <p:cNvSpPr txBox="1"/>
          <p:nvPr/>
        </p:nvSpPr>
        <p:spPr>
          <a:xfrm>
            <a:off x="8338216" y="1690688"/>
            <a:ext cx="1271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ZigBee</a:t>
            </a:r>
            <a:r>
              <a:rPr lang="zh-TW" altLang="en-US" dirty="0" smtClean="0"/>
              <a:t>節點</a:t>
            </a:r>
            <a:endParaRPr lang="zh-TW" altLang="en-US" dirty="0"/>
          </a:p>
        </p:txBody>
      </p:sp>
      <p:sp>
        <p:nvSpPr>
          <p:cNvPr id="57" name="文字方塊 56"/>
          <p:cNvSpPr txBox="1"/>
          <p:nvPr/>
        </p:nvSpPr>
        <p:spPr>
          <a:xfrm>
            <a:off x="8349223" y="2388301"/>
            <a:ext cx="834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RS-232</a:t>
            </a:r>
            <a:endParaRPr lang="zh-TW" altLang="en-US" dirty="0"/>
          </a:p>
        </p:txBody>
      </p:sp>
      <p:cxnSp>
        <p:nvCxnSpPr>
          <p:cNvPr id="58" name="直線單箭頭接點 57"/>
          <p:cNvCxnSpPr/>
          <p:nvPr/>
        </p:nvCxnSpPr>
        <p:spPr>
          <a:xfrm>
            <a:off x="9787162" y="2600193"/>
            <a:ext cx="283900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59" name="圖片 5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4787" y="1707975"/>
            <a:ext cx="528651" cy="392225"/>
          </a:xfrm>
          <a:prstGeom prst="rect">
            <a:avLst/>
          </a:prstGeom>
        </p:spPr>
      </p:pic>
      <p:cxnSp>
        <p:nvCxnSpPr>
          <p:cNvPr id="17" name="直線單箭頭接點 16"/>
          <p:cNvCxnSpPr>
            <a:stCxn id="11" idx="3"/>
            <a:endCxn id="14" idx="1"/>
          </p:cNvCxnSpPr>
          <p:nvPr/>
        </p:nvCxnSpPr>
        <p:spPr>
          <a:xfrm>
            <a:off x="4977018" y="2289584"/>
            <a:ext cx="1156020" cy="91242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直線單箭頭接點 19"/>
          <p:cNvCxnSpPr>
            <a:stCxn id="6" idx="3"/>
            <a:endCxn id="11" idx="1"/>
          </p:cNvCxnSpPr>
          <p:nvPr/>
        </p:nvCxnSpPr>
        <p:spPr>
          <a:xfrm flipV="1">
            <a:off x="3667233" y="2289584"/>
            <a:ext cx="781134" cy="50144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直線單箭頭接點 23"/>
          <p:cNvCxnSpPr>
            <a:stCxn id="10" idx="3"/>
            <a:endCxn id="15" idx="1"/>
          </p:cNvCxnSpPr>
          <p:nvPr/>
        </p:nvCxnSpPr>
        <p:spPr>
          <a:xfrm flipV="1">
            <a:off x="5879797" y="4407133"/>
            <a:ext cx="1098629" cy="371865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直線單箭頭接點 27"/>
          <p:cNvCxnSpPr>
            <a:stCxn id="7" idx="3"/>
            <a:endCxn id="10" idx="2"/>
          </p:cNvCxnSpPr>
          <p:nvPr/>
        </p:nvCxnSpPr>
        <p:spPr>
          <a:xfrm flipV="1">
            <a:off x="4826430" y="4975110"/>
            <a:ext cx="789042" cy="890068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直線單箭頭接點 35"/>
          <p:cNvCxnSpPr>
            <a:stCxn id="42" idx="2"/>
            <a:endCxn id="10" idx="1"/>
          </p:cNvCxnSpPr>
          <p:nvPr/>
        </p:nvCxnSpPr>
        <p:spPr>
          <a:xfrm>
            <a:off x="4664633" y="3900066"/>
            <a:ext cx="686513" cy="87893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0" name="直線單箭頭接點 59"/>
          <p:cNvCxnSpPr/>
          <p:nvPr/>
        </p:nvCxnSpPr>
        <p:spPr>
          <a:xfrm>
            <a:off x="6397363" y="3372240"/>
            <a:ext cx="845389" cy="81290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0" name="直線單箭頭接點 69"/>
          <p:cNvCxnSpPr>
            <a:stCxn id="5" idx="3"/>
            <a:endCxn id="42" idx="1"/>
          </p:cNvCxnSpPr>
          <p:nvPr/>
        </p:nvCxnSpPr>
        <p:spPr>
          <a:xfrm>
            <a:off x="3568205" y="3662880"/>
            <a:ext cx="832102" cy="41074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2" name="直線單箭頭接點 71"/>
          <p:cNvCxnSpPr>
            <a:stCxn id="8" idx="3"/>
            <a:endCxn id="7" idx="1"/>
          </p:cNvCxnSpPr>
          <p:nvPr/>
        </p:nvCxnSpPr>
        <p:spPr>
          <a:xfrm>
            <a:off x="3378633" y="5120192"/>
            <a:ext cx="919146" cy="744986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3" name="直線單箭頭接點 102"/>
          <p:cNvCxnSpPr>
            <a:stCxn id="9" idx="3"/>
            <a:endCxn id="5" idx="1"/>
          </p:cNvCxnSpPr>
          <p:nvPr/>
        </p:nvCxnSpPr>
        <p:spPr>
          <a:xfrm>
            <a:off x="2340741" y="3161826"/>
            <a:ext cx="698813" cy="501054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5" name="直線單箭頭接點 104"/>
          <p:cNvCxnSpPr>
            <a:stCxn id="12" idx="3"/>
            <a:endCxn id="8" idx="1"/>
          </p:cNvCxnSpPr>
          <p:nvPr/>
        </p:nvCxnSpPr>
        <p:spPr>
          <a:xfrm>
            <a:off x="2257697" y="4714438"/>
            <a:ext cx="592285" cy="405754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1" name="文字方塊 60"/>
          <p:cNvSpPr txBox="1"/>
          <p:nvPr/>
        </p:nvSpPr>
        <p:spPr>
          <a:xfrm>
            <a:off x="5638499" y="2357711"/>
            <a:ext cx="1848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ZigBee Gateway 2</a:t>
            </a:r>
            <a:endParaRPr lang="zh-TW" altLang="en-US" dirty="0"/>
          </a:p>
        </p:txBody>
      </p:sp>
      <p:sp>
        <p:nvSpPr>
          <p:cNvPr id="13" name="矩形 12"/>
          <p:cNvSpPr/>
          <p:nvPr/>
        </p:nvSpPr>
        <p:spPr>
          <a:xfrm>
            <a:off x="6744123" y="4606516"/>
            <a:ext cx="1486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/>
              <a:t>0000(</a:t>
            </a:r>
            <a:r>
              <a:rPr lang="zh-TW" altLang="en-US" dirty="0"/>
              <a:t>協調者</a:t>
            </a:r>
            <a:r>
              <a:rPr lang="en-US" altLang="zh-TW" dirty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7362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繪製</a:t>
            </a:r>
            <a:r>
              <a:rPr lang="en-US" altLang="zh-TW" dirty="0" smtClean="0"/>
              <a:t>ZigBee</a:t>
            </a:r>
            <a:r>
              <a:rPr lang="zh-TW" altLang="en-US" dirty="0" smtClean="0"/>
              <a:t>網路拓</a:t>
            </a:r>
            <a:r>
              <a:rPr lang="zh-TW" altLang="en-US" dirty="0"/>
              <a:t>樸</a:t>
            </a:r>
            <a:r>
              <a:rPr lang="en-US" altLang="zh-TW" dirty="0" smtClean="0"/>
              <a:t>-</a:t>
            </a:r>
            <a:r>
              <a:rPr lang="zh-TW" altLang="en-US" dirty="0" smtClean="0"/>
              <a:t>收集資料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ZBNMS</a:t>
            </a:r>
            <a:r>
              <a:rPr lang="zh-TW" altLang="zh-TW" dirty="0" smtClean="0"/>
              <a:t>使用</a:t>
            </a:r>
            <a:r>
              <a:rPr lang="zh-TW" altLang="zh-TW" dirty="0"/>
              <a:t>廣播的方式發送</a:t>
            </a:r>
            <a:r>
              <a:rPr lang="en-US" altLang="zh-TW" dirty="0" err="1" smtClean="0"/>
              <a:t>Power_Desc_req</a:t>
            </a:r>
            <a:r>
              <a:rPr lang="zh-TW" altLang="en-US" dirty="0" smtClean="0"/>
              <a:t>請求，</a:t>
            </a:r>
            <a:r>
              <a:rPr lang="zh-TW" altLang="zh-TW" dirty="0" smtClean="0"/>
              <a:t>在</a:t>
            </a:r>
            <a:r>
              <a:rPr lang="en-US" altLang="zh-TW" dirty="0"/>
              <a:t>ZigBee</a:t>
            </a:r>
            <a:r>
              <a:rPr lang="zh-TW" altLang="zh-TW" dirty="0"/>
              <a:t>協定</a:t>
            </a:r>
            <a:r>
              <a:rPr lang="zh-TW" altLang="zh-TW" dirty="0" smtClean="0"/>
              <a:t>定義</a:t>
            </a:r>
            <a:r>
              <a:rPr lang="zh-TW" altLang="en-US" dirty="0" smtClean="0"/>
              <a:t>的</a:t>
            </a:r>
            <a:r>
              <a:rPr lang="en-US" altLang="zh-TW" dirty="0" err="1" smtClean="0"/>
              <a:t>Power_Desc_req</a:t>
            </a:r>
            <a:r>
              <a:rPr lang="zh-TW" altLang="zh-TW" dirty="0"/>
              <a:t>請求必須透過單播的方式給</a:t>
            </a:r>
            <a:r>
              <a:rPr lang="en-US" altLang="zh-TW" dirty="0"/>
              <a:t>ZigBee</a:t>
            </a:r>
            <a:r>
              <a:rPr lang="zh-TW" altLang="zh-TW" dirty="0"/>
              <a:t>節點，此節點才回應請求資訊，所以所有的設備收到此廣播，都會回覆此請求錯誤的訊息回來給</a:t>
            </a:r>
            <a:r>
              <a:rPr lang="en-US" altLang="zh-TW" dirty="0" smtClean="0"/>
              <a:t>ZBNMS</a:t>
            </a:r>
            <a:r>
              <a:rPr lang="zh-TW" altLang="en-US" dirty="0" smtClean="0"/>
              <a:t>，</a:t>
            </a:r>
            <a:r>
              <a:rPr lang="zh-TW" altLang="zh-TW" dirty="0" smtClean="0"/>
              <a:t>此</a:t>
            </a:r>
            <a:r>
              <a:rPr lang="zh-TW" altLang="zh-TW" dirty="0"/>
              <a:t>目的就是要知道目前所有設備的網路位址</a:t>
            </a:r>
            <a:r>
              <a:rPr lang="zh-TW" altLang="zh-TW" dirty="0" smtClean="0"/>
              <a:t>，</a:t>
            </a:r>
            <a:r>
              <a:rPr lang="zh-TW" altLang="zh-TW" dirty="0"/>
              <a:t>下</a:t>
            </a:r>
            <a:r>
              <a:rPr lang="zh-TW" altLang="en-US" dirty="0" smtClean="0"/>
              <a:t>一步</a:t>
            </a:r>
            <a:r>
              <a:rPr lang="zh-TW" altLang="zh-TW" dirty="0" smtClean="0"/>
              <a:t>就</a:t>
            </a:r>
            <a:r>
              <a:rPr lang="zh-TW" altLang="zh-TW" dirty="0"/>
              <a:t>可以使用單播的方式發送</a:t>
            </a:r>
            <a:r>
              <a:rPr lang="en-US" altLang="zh-TW" dirty="0" err="1"/>
              <a:t>IEEE_addr_req</a:t>
            </a:r>
            <a:r>
              <a:rPr lang="zh-TW" altLang="zh-TW" dirty="0"/>
              <a:t>、</a:t>
            </a:r>
            <a:r>
              <a:rPr lang="en-US" altLang="zh-TW" dirty="0" err="1"/>
              <a:t>Node_Desc_req</a:t>
            </a:r>
            <a:r>
              <a:rPr lang="zh-TW" altLang="zh-TW" dirty="0"/>
              <a:t>、</a:t>
            </a:r>
            <a:r>
              <a:rPr lang="en-US" altLang="zh-TW" dirty="0" err="1"/>
              <a:t>Mgmt_Lqi_req</a:t>
            </a:r>
            <a:r>
              <a:rPr lang="zh-TW" altLang="zh-TW" dirty="0"/>
              <a:t>、</a:t>
            </a:r>
            <a:r>
              <a:rPr lang="en-US" altLang="zh-TW" dirty="0" err="1"/>
              <a:t>Mgmt_Rtg_req</a:t>
            </a:r>
            <a:r>
              <a:rPr lang="zh-TW" altLang="zh-TW" dirty="0"/>
              <a:t>四種請求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r>
              <a:rPr lang="en-US" altLang="zh-TW" dirty="0" smtClean="0"/>
              <a:t>ZBNMS</a:t>
            </a:r>
            <a:r>
              <a:rPr lang="zh-TW" altLang="en-US" dirty="0" smtClean="0"/>
              <a:t>收集</a:t>
            </a:r>
            <a:r>
              <a:rPr lang="zh-TW" altLang="en-US" dirty="0"/>
              <a:t>所有節點的資訊，包括設備角色、路由表、鄰居表，透過這些資訊就可以畫出所有節點前往協調者的拓樸圖。</a:t>
            </a: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7DBC-574C-4014-8A5D-B9D46ADC0D5D}" type="slidenum">
              <a:rPr lang="zh-TW" altLang="en-US" smtClean="0"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99500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繪製</a:t>
            </a:r>
            <a:r>
              <a:rPr lang="en-US" altLang="zh-TW" dirty="0" smtClean="0"/>
              <a:t>ZigBee</a:t>
            </a:r>
            <a:r>
              <a:rPr lang="zh-TW" altLang="en-US" dirty="0" smtClean="0"/>
              <a:t>網路拓</a:t>
            </a:r>
            <a:r>
              <a:rPr lang="zh-TW" altLang="en-US" dirty="0"/>
              <a:t>樸</a:t>
            </a:r>
            <a:r>
              <a:rPr lang="en-US" altLang="zh-TW" dirty="0" smtClean="0"/>
              <a:t>-</a:t>
            </a:r>
            <a:r>
              <a:rPr lang="zh-TW" altLang="en-US" dirty="0" smtClean="0"/>
              <a:t>收集資料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err="1" smtClean="0"/>
              <a:t>IEEE_addr_req</a:t>
            </a:r>
            <a:endParaRPr lang="en-US" altLang="zh-TW" dirty="0"/>
          </a:p>
          <a:p>
            <a:pPr lvl="1"/>
            <a:r>
              <a:rPr lang="zh-TW" altLang="zh-TW" dirty="0"/>
              <a:t>設備本身的</a:t>
            </a:r>
            <a:r>
              <a:rPr lang="en-US" altLang="zh-TW" dirty="0"/>
              <a:t>IEEE</a:t>
            </a:r>
            <a:r>
              <a:rPr lang="zh-TW" altLang="zh-TW" dirty="0"/>
              <a:t>位址</a:t>
            </a:r>
            <a:endParaRPr lang="en-US" altLang="zh-TW" dirty="0" smtClean="0"/>
          </a:p>
          <a:p>
            <a:r>
              <a:rPr lang="en-US" altLang="zh-TW" dirty="0" err="1" smtClean="0"/>
              <a:t>Node_Desc_req</a:t>
            </a:r>
            <a:endParaRPr lang="en-US" altLang="zh-TW" dirty="0" smtClean="0"/>
          </a:p>
          <a:p>
            <a:pPr lvl="1"/>
            <a:r>
              <a:rPr lang="zh-TW" altLang="zh-TW" dirty="0"/>
              <a:t>設備本身的相關</a:t>
            </a:r>
            <a:r>
              <a:rPr lang="zh-TW" altLang="zh-TW" dirty="0" smtClean="0"/>
              <a:t>資訊</a:t>
            </a:r>
            <a:r>
              <a:rPr lang="zh-TW" altLang="en-US" dirty="0" smtClean="0"/>
              <a:t>，設備角色。</a:t>
            </a:r>
            <a:endParaRPr lang="en-US" altLang="zh-TW" dirty="0" smtClean="0"/>
          </a:p>
          <a:p>
            <a:r>
              <a:rPr lang="en-US" altLang="zh-TW" dirty="0" err="1" smtClean="0"/>
              <a:t>Mgmt_Lqi_req</a:t>
            </a:r>
            <a:endParaRPr lang="en-US" altLang="zh-TW" dirty="0" smtClean="0"/>
          </a:p>
          <a:p>
            <a:pPr lvl="1"/>
            <a:r>
              <a:rPr lang="zh-TW" altLang="zh-TW" dirty="0" smtClean="0"/>
              <a:t>鄰居</a:t>
            </a:r>
            <a:r>
              <a:rPr lang="zh-TW" altLang="en-US" dirty="0" smtClean="0"/>
              <a:t>表</a:t>
            </a:r>
            <a:endParaRPr lang="en-US" altLang="zh-TW" dirty="0" smtClean="0"/>
          </a:p>
          <a:p>
            <a:r>
              <a:rPr lang="en-US" altLang="zh-TW" dirty="0" err="1" smtClean="0"/>
              <a:t>Mgmt_Rtg_req</a:t>
            </a:r>
            <a:endParaRPr lang="en-US" altLang="zh-TW" dirty="0" smtClean="0"/>
          </a:p>
          <a:p>
            <a:pPr lvl="1"/>
            <a:r>
              <a:rPr lang="zh-TW" altLang="zh-TW" dirty="0"/>
              <a:t>路由表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7DBC-574C-4014-8A5D-B9D46ADC0D5D}" type="slidenum">
              <a:rPr lang="zh-TW" altLang="en-US" smtClean="0"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68532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繪製</a:t>
            </a:r>
            <a:r>
              <a:rPr lang="en-US" altLang="zh-TW" dirty="0"/>
              <a:t>ZigBee</a:t>
            </a:r>
            <a:r>
              <a:rPr lang="zh-TW" altLang="en-US" dirty="0"/>
              <a:t>網路拓樸</a:t>
            </a:r>
            <a:r>
              <a:rPr lang="en-US" altLang="zh-TW" dirty="0"/>
              <a:t>-</a:t>
            </a:r>
            <a:r>
              <a:rPr lang="zh-TW" altLang="en-US" dirty="0"/>
              <a:t>收集資料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8610600" y="6285115"/>
            <a:ext cx="2743200" cy="365125"/>
          </a:xfrm>
        </p:spPr>
        <p:txBody>
          <a:bodyPr/>
          <a:lstStyle/>
          <a:p>
            <a:fld id="{C1167DBC-574C-4014-8A5D-B9D46ADC0D5D}" type="slidenum">
              <a:rPr lang="zh-TW" altLang="en-US" smtClean="0"/>
              <a:t>23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9554" y="3466767"/>
            <a:ext cx="528651" cy="392225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8582" y="2143615"/>
            <a:ext cx="528651" cy="392225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779" y="5669065"/>
            <a:ext cx="528651" cy="392225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9982" y="4924079"/>
            <a:ext cx="528651" cy="392225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2090" y="2965713"/>
            <a:ext cx="528651" cy="392225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1146" y="4582885"/>
            <a:ext cx="528651" cy="392225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367" y="2093471"/>
            <a:ext cx="528651" cy="392225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046" y="4518325"/>
            <a:ext cx="528651" cy="392225"/>
          </a:xfrm>
          <a:prstGeom prst="rect">
            <a:avLst/>
          </a:prstGeom>
        </p:spPr>
      </p:pic>
      <p:pic>
        <p:nvPicPr>
          <p:cNvPr id="14" name="圖片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3038" y="3005893"/>
            <a:ext cx="528651" cy="392225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8426" y="4211020"/>
            <a:ext cx="528651" cy="392225"/>
          </a:xfrm>
          <a:prstGeom prst="rect">
            <a:avLst/>
          </a:prstGeom>
        </p:spPr>
      </p:pic>
      <p:cxnSp>
        <p:nvCxnSpPr>
          <p:cNvPr id="30" name="直線單箭頭接點 29"/>
          <p:cNvCxnSpPr>
            <a:stCxn id="14" idx="2"/>
            <a:endCxn id="45" idx="1"/>
          </p:cNvCxnSpPr>
          <p:nvPr/>
        </p:nvCxnSpPr>
        <p:spPr>
          <a:xfrm>
            <a:off x="6397364" y="3398118"/>
            <a:ext cx="2059272" cy="1012579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42" name="圖片 4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0307" y="3507841"/>
            <a:ext cx="528651" cy="392225"/>
          </a:xfrm>
          <a:prstGeom prst="rect">
            <a:avLst/>
          </a:prstGeom>
        </p:spPr>
      </p:pic>
      <p:sp>
        <p:nvSpPr>
          <p:cNvPr id="45" name="矩形 44"/>
          <p:cNvSpPr/>
          <p:nvPr/>
        </p:nvSpPr>
        <p:spPr>
          <a:xfrm>
            <a:off x="8456636" y="4209092"/>
            <a:ext cx="608479" cy="4032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Sink</a:t>
            </a:r>
            <a:endParaRPr lang="zh-TW" altLang="en-US" dirty="0"/>
          </a:p>
        </p:txBody>
      </p:sp>
      <p:cxnSp>
        <p:nvCxnSpPr>
          <p:cNvPr id="47" name="直線單箭頭接點 46"/>
          <p:cNvCxnSpPr>
            <a:stCxn id="15" idx="3"/>
            <a:endCxn id="45" idx="1"/>
          </p:cNvCxnSpPr>
          <p:nvPr/>
        </p:nvCxnSpPr>
        <p:spPr>
          <a:xfrm>
            <a:off x="7507077" y="4407133"/>
            <a:ext cx="949559" cy="3564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2" name="文字方塊 51"/>
          <p:cNvSpPr txBox="1"/>
          <p:nvPr/>
        </p:nvSpPr>
        <p:spPr>
          <a:xfrm>
            <a:off x="6474473" y="4837828"/>
            <a:ext cx="1919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ZigBee Gateway 1</a:t>
            </a:r>
            <a:endParaRPr lang="zh-TW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5467918" y="4242969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</a:t>
            </a:r>
            <a:endParaRPr lang="zh-TW" altLang="en-US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4548336" y="1731929"/>
            <a:ext cx="370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C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4413778" y="5327871"/>
            <a:ext cx="501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E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4418386" y="3173272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D</a:t>
            </a:r>
            <a:endParaRPr lang="zh-TW" altLang="en-US" dirty="0"/>
          </a:p>
        </p:txBody>
      </p:sp>
      <p:sp>
        <p:nvSpPr>
          <p:cNvPr id="39" name="文字方塊 38"/>
          <p:cNvSpPr txBox="1"/>
          <p:nvPr/>
        </p:nvSpPr>
        <p:spPr>
          <a:xfrm>
            <a:off x="3432334" y="3308891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G</a:t>
            </a:r>
            <a:endParaRPr lang="zh-TW" altLang="en-US" dirty="0"/>
          </a:p>
        </p:txBody>
      </p:sp>
      <p:sp>
        <p:nvSpPr>
          <p:cNvPr id="40" name="文字方塊 39"/>
          <p:cNvSpPr txBox="1"/>
          <p:nvPr/>
        </p:nvSpPr>
        <p:spPr>
          <a:xfrm>
            <a:off x="3203964" y="4606516"/>
            <a:ext cx="424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H</a:t>
            </a:r>
            <a:endParaRPr lang="zh-TW" altLang="en-US" dirty="0"/>
          </a:p>
        </p:txBody>
      </p:sp>
      <p:sp>
        <p:nvSpPr>
          <p:cNvPr id="41" name="文字方塊 40"/>
          <p:cNvSpPr txBox="1"/>
          <p:nvPr/>
        </p:nvSpPr>
        <p:spPr>
          <a:xfrm flipH="1">
            <a:off x="1946923" y="2635743"/>
            <a:ext cx="514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I</a:t>
            </a:r>
            <a:endParaRPr lang="zh-TW" altLang="en-US" dirty="0"/>
          </a:p>
        </p:txBody>
      </p:sp>
      <p:sp>
        <p:nvSpPr>
          <p:cNvPr id="43" name="文字方塊 42"/>
          <p:cNvSpPr txBox="1"/>
          <p:nvPr/>
        </p:nvSpPr>
        <p:spPr>
          <a:xfrm flipH="1">
            <a:off x="1901665" y="4132174"/>
            <a:ext cx="514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J</a:t>
            </a:r>
            <a:endParaRPr lang="zh-TW" altLang="en-US" dirty="0"/>
          </a:p>
        </p:txBody>
      </p:sp>
      <p:sp>
        <p:nvSpPr>
          <p:cNvPr id="25" name="矩形 24"/>
          <p:cNvSpPr/>
          <p:nvPr/>
        </p:nvSpPr>
        <p:spPr>
          <a:xfrm>
            <a:off x="7507077" y="5401343"/>
            <a:ext cx="873322" cy="45021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ZBNMS</a:t>
            </a:r>
            <a:endParaRPr lang="zh-TW" altLang="en-US" dirty="0"/>
          </a:p>
        </p:txBody>
      </p:sp>
      <p:sp>
        <p:nvSpPr>
          <p:cNvPr id="62" name="文字方塊 61"/>
          <p:cNvSpPr txBox="1"/>
          <p:nvPr/>
        </p:nvSpPr>
        <p:spPr>
          <a:xfrm>
            <a:off x="6257906" y="2641397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63" name="文字方塊 62"/>
          <p:cNvSpPr txBox="1"/>
          <p:nvPr/>
        </p:nvSpPr>
        <p:spPr>
          <a:xfrm>
            <a:off x="3277741" y="1774283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F</a:t>
            </a:r>
            <a:endParaRPr lang="zh-TW" altLang="en-US" dirty="0"/>
          </a:p>
        </p:txBody>
      </p:sp>
      <p:cxnSp>
        <p:nvCxnSpPr>
          <p:cNvPr id="17" name="直線單箭頭接點 16"/>
          <p:cNvCxnSpPr>
            <a:stCxn id="11" idx="3"/>
            <a:endCxn id="14" idx="1"/>
          </p:cNvCxnSpPr>
          <p:nvPr/>
        </p:nvCxnSpPr>
        <p:spPr>
          <a:xfrm>
            <a:off x="4977018" y="2289584"/>
            <a:ext cx="1156020" cy="91242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直線單箭頭接點 19"/>
          <p:cNvCxnSpPr>
            <a:stCxn id="6" idx="3"/>
            <a:endCxn id="11" idx="1"/>
          </p:cNvCxnSpPr>
          <p:nvPr/>
        </p:nvCxnSpPr>
        <p:spPr>
          <a:xfrm flipV="1">
            <a:off x="3667233" y="2289584"/>
            <a:ext cx="781134" cy="50144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直線單箭頭接點 23"/>
          <p:cNvCxnSpPr>
            <a:stCxn id="10" idx="3"/>
            <a:endCxn id="15" idx="1"/>
          </p:cNvCxnSpPr>
          <p:nvPr/>
        </p:nvCxnSpPr>
        <p:spPr>
          <a:xfrm flipV="1">
            <a:off x="5879797" y="4407133"/>
            <a:ext cx="1098629" cy="371865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直線單箭頭接點 27"/>
          <p:cNvCxnSpPr>
            <a:stCxn id="7" idx="3"/>
            <a:endCxn id="10" idx="2"/>
          </p:cNvCxnSpPr>
          <p:nvPr/>
        </p:nvCxnSpPr>
        <p:spPr>
          <a:xfrm flipV="1">
            <a:off x="4826430" y="4975110"/>
            <a:ext cx="789042" cy="890068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直線單箭頭接點 35"/>
          <p:cNvCxnSpPr>
            <a:stCxn id="42" idx="2"/>
            <a:endCxn id="10" idx="1"/>
          </p:cNvCxnSpPr>
          <p:nvPr/>
        </p:nvCxnSpPr>
        <p:spPr>
          <a:xfrm>
            <a:off x="4664633" y="3900066"/>
            <a:ext cx="686513" cy="87893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0" name="直線單箭頭接點 59"/>
          <p:cNvCxnSpPr>
            <a:endCxn id="15" idx="0"/>
          </p:cNvCxnSpPr>
          <p:nvPr/>
        </p:nvCxnSpPr>
        <p:spPr>
          <a:xfrm>
            <a:off x="6397363" y="3398118"/>
            <a:ext cx="845389" cy="81290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0" name="直線單箭頭接點 69"/>
          <p:cNvCxnSpPr>
            <a:stCxn id="5" idx="3"/>
            <a:endCxn id="42" idx="1"/>
          </p:cNvCxnSpPr>
          <p:nvPr/>
        </p:nvCxnSpPr>
        <p:spPr>
          <a:xfrm>
            <a:off x="3568205" y="3662880"/>
            <a:ext cx="832102" cy="41074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2" name="直線單箭頭接點 71"/>
          <p:cNvCxnSpPr>
            <a:stCxn id="8" idx="3"/>
            <a:endCxn id="7" idx="1"/>
          </p:cNvCxnSpPr>
          <p:nvPr/>
        </p:nvCxnSpPr>
        <p:spPr>
          <a:xfrm>
            <a:off x="3378633" y="5120192"/>
            <a:ext cx="919146" cy="744986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3" name="直線單箭頭接點 102"/>
          <p:cNvCxnSpPr>
            <a:stCxn id="9" idx="3"/>
            <a:endCxn id="5" idx="1"/>
          </p:cNvCxnSpPr>
          <p:nvPr/>
        </p:nvCxnSpPr>
        <p:spPr>
          <a:xfrm>
            <a:off x="2340741" y="3161826"/>
            <a:ext cx="698813" cy="501054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5" name="直線單箭頭接點 104"/>
          <p:cNvCxnSpPr>
            <a:stCxn id="12" idx="3"/>
            <a:endCxn id="8" idx="1"/>
          </p:cNvCxnSpPr>
          <p:nvPr/>
        </p:nvCxnSpPr>
        <p:spPr>
          <a:xfrm>
            <a:off x="2257697" y="4714438"/>
            <a:ext cx="592285" cy="405754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1" name="文字方塊 60"/>
          <p:cNvSpPr txBox="1"/>
          <p:nvPr/>
        </p:nvSpPr>
        <p:spPr>
          <a:xfrm>
            <a:off x="5638499" y="2357711"/>
            <a:ext cx="1848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ZigBee Gateway 2</a:t>
            </a:r>
            <a:endParaRPr lang="zh-TW" altLang="en-US" dirty="0"/>
          </a:p>
        </p:txBody>
      </p:sp>
      <p:sp>
        <p:nvSpPr>
          <p:cNvPr id="13" name="矩形 12"/>
          <p:cNvSpPr/>
          <p:nvPr/>
        </p:nvSpPr>
        <p:spPr>
          <a:xfrm>
            <a:off x="6661689" y="4562323"/>
            <a:ext cx="1486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/>
              <a:t>0000(</a:t>
            </a:r>
            <a:r>
              <a:rPr lang="zh-TW" altLang="en-US" dirty="0"/>
              <a:t>協調者</a:t>
            </a:r>
            <a:r>
              <a:rPr lang="en-US" altLang="zh-TW" dirty="0"/>
              <a:t>)</a:t>
            </a:r>
            <a:endParaRPr lang="zh-TW" altLang="en-US" dirty="0"/>
          </a:p>
        </p:txBody>
      </p:sp>
      <p:cxnSp>
        <p:nvCxnSpPr>
          <p:cNvPr id="49" name="直線單箭頭接點 48"/>
          <p:cNvCxnSpPr/>
          <p:nvPr/>
        </p:nvCxnSpPr>
        <p:spPr>
          <a:xfrm>
            <a:off x="9787162" y="2269434"/>
            <a:ext cx="283900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0" name="文字方塊 49"/>
          <p:cNvSpPr txBox="1"/>
          <p:nvPr/>
        </p:nvSpPr>
        <p:spPr>
          <a:xfrm>
            <a:off x="8336043" y="206953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路由路徑</a:t>
            </a:r>
            <a:endParaRPr lang="zh-TW" altLang="en-US" dirty="0"/>
          </a:p>
        </p:txBody>
      </p:sp>
      <p:sp>
        <p:nvSpPr>
          <p:cNvPr id="51" name="文字方塊 50"/>
          <p:cNvSpPr txBox="1"/>
          <p:nvPr/>
        </p:nvSpPr>
        <p:spPr>
          <a:xfrm>
            <a:off x="8338216" y="1690688"/>
            <a:ext cx="1271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ZigBee</a:t>
            </a:r>
            <a:r>
              <a:rPr lang="zh-TW" altLang="en-US" dirty="0" smtClean="0"/>
              <a:t>節點</a:t>
            </a:r>
            <a:endParaRPr lang="zh-TW" altLang="en-US" dirty="0"/>
          </a:p>
        </p:txBody>
      </p:sp>
      <p:sp>
        <p:nvSpPr>
          <p:cNvPr id="53" name="文字方塊 52"/>
          <p:cNvSpPr txBox="1"/>
          <p:nvPr/>
        </p:nvSpPr>
        <p:spPr>
          <a:xfrm>
            <a:off x="8349223" y="2388301"/>
            <a:ext cx="834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RS-232</a:t>
            </a:r>
            <a:endParaRPr lang="zh-TW" altLang="en-US" dirty="0"/>
          </a:p>
        </p:txBody>
      </p:sp>
      <p:cxnSp>
        <p:nvCxnSpPr>
          <p:cNvPr id="54" name="直線單箭頭接點 53"/>
          <p:cNvCxnSpPr/>
          <p:nvPr/>
        </p:nvCxnSpPr>
        <p:spPr>
          <a:xfrm>
            <a:off x="9787162" y="2600193"/>
            <a:ext cx="283900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64" name="圖片 6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4787" y="1707975"/>
            <a:ext cx="528651" cy="392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4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偵測網路瓶頸</a:t>
            </a:r>
            <a:r>
              <a:rPr lang="en-US" altLang="zh-TW" dirty="0" smtClean="0"/>
              <a:t>-</a:t>
            </a:r>
            <a:r>
              <a:rPr lang="zh-TW" altLang="en-US" dirty="0"/>
              <a:t>閘道器成本</a:t>
            </a:r>
            <a:r>
              <a:rPr lang="zh-TW" altLang="en-US" dirty="0" smtClean="0"/>
              <a:t>計算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偵測網路瓶頸是偵測每個閘道器是否有發生網路瓶頸，在所有的</a:t>
            </a:r>
            <a:r>
              <a:rPr lang="en-US" altLang="zh-TW" dirty="0"/>
              <a:t>ZigBee </a:t>
            </a:r>
            <a:r>
              <a:rPr lang="zh-TW" altLang="en-US" dirty="0"/>
              <a:t>節點發送感測資料時，每個</a:t>
            </a:r>
            <a:r>
              <a:rPr lang="en-US" altLang="zh-TW" dirty="0"/>
              <a:t>ZigBee</a:t>
            </a:r>
            <a:r>
              <a:rPr lang="zh-TW" altLang="en-US" dirty="0"/>
              <a:t>節點都有獨立的閘道器將資料收集，因此將</a:t>
            </a:r>
            <a:r>
              <a:rPr lang="en-US" altLang="zh-TW" dirty="0"/>
              <a:t>ZigBee</a:t>
            </a:r>
            <a:r>
              <a:rPr lang="zh-TW" altLang="en-US" dirty="0"/>
              <a:t>節點數量作為閘道器偵測網路瓶頸的</a:t>
            </a:r>
            <a:r>
              <a:rPr lang="zh-TW" altLang="en-US" dirty="0" smtClean="0"/>
              <a:t>成本。</a:t>
            </a:r>
            <a:endParaRPr lang="en-US" altLang="zh-TW" dirty="0" smtClean="0"/>
          </a:p>
          <a:p>
            <a:r>
              <a:rPr lang="zh-TW" altLang="en-US" dirty="0" smtClean="0"/>
              <a:t>平衡公式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/>
              <a:t>g</a:t>
            </a:r>
            <a:r>
              <a:rPr lang="zh-TW" altLang="en-US" dirty="0"/>
              <a:t>表示閘道器數量</a:t>
            </a:r>
            <a:r>
              <a:rPr lang="zh-TW" altLang="en-US" dirty="0" smtClean="0"/>
              <a:t>，</a:t>
            </a:r>
            <a:r>
              <a:rPr lang="en-US" altLang="zh-TW" dirty="0" smtClean="0"/>
              <a:t>Cost(g)</a:t>
            </a:r>
            <a:r>
              <a:rPr lang="zh-TW" altLang="en-US" dirty="0"/>
              <a:t>表示此閘道</a:t>
            </a:r>
            <a:r>
              <a:rPr lang="zh-TW" altLang="en-US" dirty="0" smtClean="0"/>
              <a:t>器的成本，最後依據平衡公式的判斷是否有發生網路瓶頸。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7DBC-574C-4014-8A5D-B9D46ADC0D5D}" type="slidenum">
              <a:rPr lang="zh-TW" altLang="en-US" smtClean="0"/>
              <a:t>24</a:t>
            </a:fld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矩形 5"/>
              <p:cNvSpPr/>
              <p:nvPr/>
            </p:nvSpPr>
            <p:spPr>
              <a:xfrm>
                <a:off x="2593532" y="3212825"/>
                <a:ext cx="4303935" cy="10387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altLang="zh-TW" smtClean="0"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pt-BR" altLang="zh-TW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pt-BR" altLang="zh-TW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pt-BR" altLang="zh-TW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ctrlPr>
                                    <a:rPr lang="pt-BR" altLang="zh-TW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altLang="zh-TW" b="0" i="1" smtClean="0">
                                      <a:latin typeface="Cambria Math"/>
                                    </a:rPr>
                                    <m:t>𝑔</m:t>
                                  </m:r>
                                  <m:r>
                                    <a:rPr lang="pt-BR" altLang="zh-TW" i="1">
                                      <a:latin typeface="Cambria Math" panose="02040503050406030204" pitchFamily="18" charset="0"/>
                                    </a:rPr>
                                    <m:t>=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pt-BR" altLang="zh-TW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𝑐𝑜𝑠𝑡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altLang="zh-TW" b="0" i="1" smtClean="0">
                                      <a:latin typeface="Cambria Math"/>
                                    </a:rPr>
                                    <m:t>𝑔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nary>
                            </m:e>
                          </m:d>
                        </m:e>
                        <m:sup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pt-BR" altLang="zh-TW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d>
                        <m:dPr>
                          <m:ctrlPr>
                            <a:rPr lang="pt-BR" altLang="zh-TW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nary>
                            <m:naryPr>
                              <m:chr m:val="∑"/>
                              <m:ctrlP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altLang="zh-TW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𝑐𝑜𝑠𝑡</m:t>
                              </m:r>
                              <m:d>
                                <m:d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</m:d>
                              <m:r>
                                <a:rPr lang="en-US" altLang="zh-TW" i="1" baseline="300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nary>
                        </m:e>
                      </m:d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6" name="矩形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3532" y="3212825"/>
                <a:ext cx="4303935" cy="103874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09789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閘道器成本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8610600" y="6285115"/>
            <a:ext cx="2743200" cy="365125"/>
          </a:xfrm>
        </p:spPr>
        <p:txBody>
          <a:bodyPr/>
          <a:lstStyle/>
          <a:p>
            <a:fld id="{C1167DBC-574C-4014-8A5D-B9D46ADC0D5D}" type="slidenum">
              <a:rPr lang="zh-TW" altLang="en-US" smtClean="0"/>
              <a:t>25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9554" y="3466767"/>
            <a:ext cx="528651" cy="392225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8582" y="2143615"/>
            <a:ext cx="528651" cy="392225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779" y="5669065"/>
            <a:ext cx="528651" cy="392225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9982" y="4924079"/>
            <a:ext cx="528651" cy="392225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2090" y="2965713"/>
            <a:ext cx="528651" cy="392225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1146" y="4582885"/>
            <a:ext cx="528651" cy="392225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367" y="2093471"/>
            <a:ext cx="528651" cy="392225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046" y="4518325"/>
            <a:ext cx="528651" cy="392225"/>
          </a:xfrm>
          <a:prstGeom prst="rect">
            <a:avLst/>
          </a:prstGeom>
        </p:spPr>
      </p:pic>
      <p:pic>
        <p:nvPicPr>
          <p:cNvPr id="14" name="圖片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3038" y="3005893"/>
            <a:ext cx="528651" cy="392225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8426" y="4211020"/>
            <a:ext cx="528651" cy="392225"/>
          </a:xfrm>
          <a:prstGeom prst="rect">
            <a:avLst/>
          </a:prstGeom>
        </p:spPr>
      </p:pic>
      <p:sp>
        <p:nvSpPr>
          <p:cNvPr id="16" name="文字方塊 15"/>
          <p:cNvSpPr txBox="1"/>
          <p:nvPr/>
        </p:nvSpPr>
        <p:spPr>
          <a:xfrm>
            <a:off x="6916379" y="4575543"/>
            <a:ext cx="14863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0000(</a:t>
            </a:r>
            <a:r>
              <a:rPr lang="zh-TW" altLang="en-US" dirty="0"/>
              <a:t>協調者</a:t>
            </a:r>
            <a:r>
              <a:rPr lang="en-US" altLang="zh-TW" dirty="0"/>
              <a:t>)</a:t>
            </a:r>
            <a:endParaRPr lang="zh-TW" altLang="en-US" dirty="0"/>
          </a:p>
          <a:p>
            <a:endParaRPr lang="zh-TW" altLang="en-US" dirty="0"/>
          </a:p>
        </p:txBody>
      </p:sp>
      <p:cxnSp>
        <p:nvCxnSpPr>
          <p:cNvPr id="30" name="直線單箭頭接點 29"/>
          <p:cNvCxnSpPr>
            <a:stCxn id="14" idx="2"/>
            <a:endCxn id="45" idx="1"/>
          </p:cNvCxnSpPr>
          <p:nvPr/>
        </p:nvCxnSpPr>
        <p:spPr>
          <a:xfrm>
            <a:off x="6397364" y="3398118"/>
            <a:ext cx="2059272" cy="1012579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42" name="圖片 4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0307" y="3507841"/>
            <a:ext cx="528651" cy="392225"/>
          </a:xfrm>
          <a:prstGeom prst="rect">
            <a:avLst/>
          </a:prstGeom>
        </p:spPr>
      </p:pic>
      <p:sp>
        <p:nvSpPr>
          <p:cNvPr id="45" name="矩形 44"/>
          <p:cNvSpPr/>
          <p:nvPr/>
        </p:nvSpPr>
        <p:spPr>
          <a:xfrm>
            <a:off x="8456636" y="4209092"/>
            <a:ext cx="608479" cy="4032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Sink</a:t>
            </a:r>
            <a:endParaRPr lang="zh-TW" altLang="en-US" dirty="0"/>
          </a:p>
        </p:txBody>
      </p:sp>
      <p:cxnSp>
        <p:nvCxnSpPr>
          <p:cNvPr id="47" name="直線單箭頭接點 46"/>
          <p:cNvCxnSpPr>
            <a:stCxn id="15" idx="3"/>
            <a:endCxn id="45" idx="1"/>
          </p:cNvCxnSpPr>
          <p:nvPr/>
        </p:nvCxnSpPr>
        <p:spPr>
          <a:xfrm>
            <a:off x="7507077" y="4407133"/>
            <a:ext cx="949559" cy="3564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2" name="文字方塊 51"/>
          <p:cNvSpPr txBox="1"/>
          <p:nvPr/>
        </p:nvSpPr>
        <p:spPr>
          <a:xfrm>
            <a:off x="6474473" y="4837828"/>
            <a:ext cx="2569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ZigBee Gateway 1(Cost 7)</a:t>
            </a:r>
            <a:endParaRPr lang="zh-TW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5467918" y="4242969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</a:t>
            </a:r>
            <a:endParaRPr lang="zh-TW" altLang="en-US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4548336" y="1731929"/>
            <a:ext cx="370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C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4413778" y="5327871"/>
            <a:ext cx="501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E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4418386" y="3173272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D</a:t>
            </a:r>
            <a:endParaRPr lang="zh-TW" altLang="en-US" dirty="0"/>
          </a:p>
        </p:txBody>
      </p:sp>
      <p:sp>
        <p:nvSpPr>
          <p:cNvPr id="39" name="文字方塊 38"/>
          <p:cNvSpPr txBox="1"/>
          <p:nvPr/>
        </p:nvSpPr>
        <p:spPr>
          <a:xfrm>
            <a:off x="3432334" y="3308891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G</a:t>
            </a:r>
            <a:endParaRPr lang="zh-TW" altLang="en-US" dirty="0"/>
          </a:p>
        </p:txBody>
      </p:sp>
      <p:sp>
        <p:nvSpPr>
          <p:cNvPr id="40" name="文字方塊 39"/>
          <p:cNvSpPr txBox="1"/>
          <p:nvPr/>
        </p:nvSpPr>
        <p:spPr>
          <a:xfrm>
            <a:off x="3203964" y="4606516"/>
            <a:ext cx="424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H</a:t>
            </a:r>
            <a:endParaRPr lang="zh-TW" altLang="en-US" dirty="0"/>
          </a:p>
        </p:txBody>
      </p:sp>
      <p:sp>
        <p:nvSpPr>
          <p:cNvPr id="41" name="文字方塊 40"/>
          <p:cNvSpPr txBox="1"/>
          <p:nvPr/>
        </p:nvSpPr>
        <p:spPr>
          <a:xfrm flipH="1">
            <a:off x="1946923" y="2635743"/>
            <a:ext cx="514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I</a:t>
            </a:r>
            <a:endParaRPr lang="zh-TW" altLang="en-US" dirty="0"/>
          </a:p>
        </p:txBody>
      </p:sp>
      <p:sp>
        <p:nvSpPr>
          <p:cNvPr id="43" name="文字方塊 42"/>
          <p:cNvSpPr txBox="1"/>
          <p:nvPr/>
        </p:nvSpPr>
        <p:spPr>
          <a:xfrm flipH="1">
            <a:off x="1901665" y="4132174"/>
            <a:ext cx="514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J</a:t>
            </a:r>
            <a:endParaRPr lang="zh-TW" altLang="en-US" dirty="0"/>
          </a:p>
        </p:txBody>
      </p:sp>
      <p:sp>
        <p:nvSpPr>
          <p:cNvPr id="25" name="矩形 24"/>
          <p:cNvSpPr/>
          <p:nvPr/>
        </p:nvSpPr>
        <p:spPr>
          <a:xfrm>
            <a:off x="7507077" y="5401343"/>
            <a:ext cx="873322" cy="45021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ZBNMS</a:t>
            </a:r>
            <a:endParaRPr lang="zh-TW" altLang="en-US" dirty="0"/>
          </a:p>
        </p:txBody>
      </p:sp>
      <p:sp>
        <p:nvSpPr>
          <p:cNvPr id="62" name="文字方塊 61"/>
          <p:cNvSpPr txBox="1"/>
          <p:nvPr/>
        </p:nvSpPr>
        <p:spPr>
          <a:xfrm>
            <a:off x="6257906" y="2641397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63" name="文字方塊 62"/>
          <p:cNvSpPr txBox="1"/>
          <p:nvPr/>
        </p:nvSpPr>
        <p:spPr>
          <a:xfrm>
            <a:off x="3277741" y="1774283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F</a:t>
            </a:r>
            <a:endParaRPr lang="zh-TW" altLang="en-US" dirty="0"/>
          </a:p>
        </p:txBody>
      </p:sp>
      <p:cxnSp>
        <p:nvCxnSpPr>
          <p:cNvPr id="17" name="直線單箭頭接點 16"/>
          <p:cNvCxnSpPr>
            <a:stCxn id="11" idx="3"/>
            <a:endCxn id="14" idx="1"/>
          </p:cNvCxnSpPr>
          <p:nvPr/>
        </p:nvCxnSpPr>
        <p:spPr>
          <a:xfrm>
            <a:off x="4977018" y="2289584"/>
            <a:ext cx="1156020" cy="91242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直線單箭頭接點 19"/>
          <p:cNvCxnSpPr>
            <a:stCxn id="6" idx="3"/>
            <a:endCxn id="11" idx="1"/>
          </p:cNvCxnSpPr>
          <p:nvPr/>
        </p:nvCxnSpPr>
        <p:spPr>
          <a:xfrm flipV="1">
            <a:off x="3667233" y="2289584"/>
            <a:ext cx="781134" cy="50144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直線單箭頭接點 23"/>
          <p:cNvCxnSpPr>
            <a:stCxn id="10" idx="3"/>
            <a:endCxn id="15" idx="1"/>
          </p:cNvCxnSpPr>
          <p:nvPr/>
        </p:nvCxnSpPr>
        <p:spPr>
          <a:xfrm flipV="1">
            <a:off x="5879797" y="4407133"/>
            <a:ext cx="1098629" cy="371865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直線單箭頭接點 27"/>
          <p:cNvCxnSpPr>
            <a:stCxn id="7" idx="3"/>
            <a:endCxn id="10" idx="2"/>
          </p:cNvCxnSpPr>
          <p:nvPr/>
        </p:nvCxnSpPr>
        <p:spPr>
          <a:xfrm flipV="1">
            <a:off x="4826430" y="4975110"/>
            <a:ext cx="789042" cy="890068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直線單箭頭接點 35"/>
          <p:cNvCxnSpPr>
            <a:stCxn id="42" idx="2"/>
            <a:endCxn id="10" idx="1"/>
          </p:cNvCxnSpPr>
          <p:nvPr/>
        </p:nvCxnSpPr>
        <p:spPr>
          <a:xfrm>
            <a:off x="4664633" y="3900066"/>
            <a:ext cx="686513" cy="87893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0" name="直線單箭頭接點 59"/>
          <p:cNvCxnSpPr>
            <a:endCxn id="15" idx="0"/>
          </p:cNvCxnSpPr>
          <p:nvPr/>
        </p:nvCxnSpPr>
        <p:spPr>
          <a:xfrm>
            <a:off x="6397363" y="3398118"/>
            <a:ext cx="845389" cy="81290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0" name="直線單箭頭接點 69"/>
          <p:cNvCxnSpPr>
            <a:stCxn id="5" idx="3"/>
            <a:endCxn id="42" idx="1"/>
          </p:cNvCxnSpPr>
          <p:nvPr/>
        </p:nvCxnSpPr>
        <p:spPr>
          <a:xfrm>
            <a:off x="3568205" y="3662880"/>
            <a:ext cx="832102" cy="41074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2" name="直線單箭頭接點 71"/>
          <p:cNvCxnSpPr>
            <a:stCxn id="8" idx="3"/>
            <a:endCxn id="7" idx="1"/>
          </p:cNvCxnSpPr>
          <p:nvPr/>
        </p:nvCxnSpPr>
        <p:spPr>
          <a:xfrm>
            <a:off x="3378633" y="5120192"/>
            <a:ext cx="919146" cy="744986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3" name="直線單箭頭接點 102"/>
          <p:cNvCxnSpPr>
            <a:stCxn id="9" idx="3"/>
            <a:endCxn id="5" idx="1"/>
          </p:cNvCxnSpPr>
          <p:nvPr/>
        </p:nvCxnSpPr>
        <p:spPr>
          <a:xfrm>
            <a:off x="2340741" y="3161826"/>
            <a:ext cx="698813" cy="501054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5" name="直線單箭頭接點 104"/>
          <p:cNvCxnSpPr>
            <a:stCxn id="12" idx="3"/>
            <a:endCxn id="8" idx="1"/>
          </p:cNvCxnSpPr>
          <p:nvPr/>
        </p:nvCxnSpPr>
        <p:spPr>
          <a:xfrm>
            <a:off x="2257697" y="4714438"/>
            <a:ext cx="592285" cy="405754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1" name="文字方塊 60"/>
          <p:cNvSpPr txBox="1"/>
          <p:nvPr/>
        </p:nvSpPr>
        <p:spPr>
          <a:xfrm>
            <a:off x="5638499" y="2357711"/>
            <a:ext cx="2569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ZigBee Gateway 2(Cost 2)</a:t>
            </a:r>
            <a:endParaRPr lang="zh-TW" altLang="en-US" dirty="0"/>
          </a:p>
        </p:txBody>
      </p:sp>
      <p:cxnSp>
        <p:nvCxnSpPr>
          <p:cNvPr id="49" name="直線單箭頭接點 48"/>
          <p:cNvCxnSpPr/>
          <p:nvPr/>
        </p:nvCxnSpPr>
        <p:spPr>
          <a:xfrm>
            <a:off x="9787162" y="2269434"/>
            <a:ext cx="283900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0" name="文字方塊 49"/>
          <p:cNvSpPr txBox="1"/>
          <p:nvPr/>
        </p:nvSpPr>
        <p:spPr>
          <a:xfrm>
            <a:off x="8336043" y="206953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路由路徑</a:t>
            </a:r>
            <a:endParaRPr lang="zh-TW" altLang="en-US" dirty="0"/>
          </a:p>
        </p:txBody>
      </p:sp>
      <p:sp>
        <p:nvSpPr>
          <p:cNvPr id="51" name="文字方塊 50"/>
          <p:cNvSpPr txBox="1"/>
          <p:nvPr/>
        </p:nvSpPr>
        <p:spPr>
          <a:xfrm>
            <a:off x="8338216" y="1690688"/>
            <a:ext cx="1271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ZigBee</a:t>
            </a:r>
            <a:r>
              <a:rPr lang="zh-TW" altLang="en-US" dirty="0" smtClean="0"/>
              <a:t>節點</a:t>
            </a:r>
            <a:endParaRPr lang="zh-TW" altLang="en-US" dirty="0"/>
          </a:p>
        </p:txBody>
      </p:sp>
      <p:sp>
        <p:nvSpPr>
          <p:cNvPr id="53" name="文字方塊 52"/>
          <p:cNvSpPr txBox="1"/>
          <p:nvPr/>
        </p:nvSpPr>
        <p:spPr>
          <a:xfrm>
            <a:off x="8349223" y="2388301"/>
            <a:ext cx="834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RS-232</a:t>
            </a:r>
            <a:endParaRPr lang="zh-TW" altLang="en-US" dirty="0"/>
          </a:p>
        </p:txBody>
      </p:sp>
      <p:cxnSp>
        <p:nvCxnSpPr>
          <p:cNvPr id="54" name="直線單箭頭接點 53"/>
          <p:cNvCxnSpPr/>
          <p:nvPr/>
        </p:nvCxnSpPr>
        <p:spPr>
          <a:xfrm>
            <a:off x="9787162" y="2600193"/>
            <a:ext cx="283900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64" name="圖片 6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4787" y="1707975"/>
            <a:ext cx="528651" cy="392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09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網路</a:t>
            </a:r>
            <a:r>
              <a:rPr lang="zh-TW" altLang="en-US" dirty="0" smtClean="0"/>
              <a:t>瓶頸判斷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7DBC-574C-4014-8A5D-B9D46ADC0D5D}" type="slidenum">
              <a:rPr lang="zh-TW" altLang="en-US" smtClean="0"/>
              <a:t>26</a:t>
            </a:fld>
            <a:endParaRPr lang="zh-TW" altLang="en-US"/>
          </a:p>
        </p:txBody>
      </p:sp>
      <p:sp>
        <p:nvSpPr>
          <p:cNvPr id="5" name="內容版面配置區 4"/>
          <p:cNvSpPr txBox="1">
            <a:spLocks noGrp="1"/>
          </p:cNvSpPr>
          <p:nvPr>
            <p:ph idx="1"/>
          </p:nvPr>
        </p:nvSpPr>
        <p:spPr>
          <a:xfrm>
            <a:off x="888119" y="2924518"/>
            <a:ext cx="10515600" cy="2544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N=2</a:t>
            </a:r>
          </a:p>
          <a:p>
            <a:r>
              <a:rPr lang="en-US" altLang="zh-TW" dirty="0" smtClean="0"/>
              <a:t>cost1 = 2, cost2 = 7</a:t>
            </a:r>
          </a:p>
          <a:p>
            <a:r>
              <a:rPr lang="en-US" altLang="zh-TW" dirty="0" smtClean="0"/>
              <a:t>B=(2+7)</a:t>
            </a:r>
            <a:r>
              <a:rPr lang="en-US" altLang="zh-TW" baseline="30000" dirty="0" smtClean="0"/>
              <a:t>2</a:t>
            </a:r>
            <a:r>
              <a:rPr lang="en-US" altLang="zh-TW" dirty="0" smtClean="0"/>
              <a:t>/(2*(2</a:t>
            </a:r>
            <a:r>
              <a:rPr lang="en-US" altLang="zh-TW" baseline="30000" dirty="0" smtClean="0"/>
              <a:t>2</a:t>
            </a:r>
            <a:r>
              <a:rPr lang="en-US" altLang="zh-TW" dirty="0" smtClean="0"/>
              <a:t>+7</a:t>
            </a:r>
            <a:r>
              <a:rPr lang="en-US" altLang="zh-TW" baseline="30000" dirty="0" smtClean="0"/>
              <a:t>2</a:t>
            </a:r>
            <a:r>
              <a:rPr lang="en-US" altLang="zh-TW" dirty="0" smtClean="0"/>
              <a:t>))=81/106=0.76</a:t>
            </a:r>
          </a:p>
          <a:p>
            <a:r>
              <a:rPr lang="en-US" altLang="zh-TW" dirty="0" smtClean="0"/>
              <a:t>0&lt;B&lt;1</a:t>
            </a:r>
          </a:p>
          <a:p>
            <a:r>
              <a:rPr lang="en-US" altLang="zh-TW" dirty="0" smtClean="0"/>
              <a:t>0~0.95 </a:t>
            </a:r>
            <a:r>
              <a:rPr lang="zh-TW" altLang="en-US" dirty="0" smtClean="0"/>
              <a:t>發生網路瓶頸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矩形 6"/>
              <p:cNvSpPr/>
              <p:nvPr/>
            </p:nvSpPr>
            <p:spPr>
              <a:xfrm>
                <a:off x="901366" y="1751887"/>
                <a:ext cx="4303935" cy="10387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altLang="zh-TW" smtClean="0"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pt-BR" altLang="zh-TW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pt-BR" altLang="zh-TW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pt-BR" altLang="zh-TW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ctrlPr>
                                    <a:rPr lang="pt-BR" altLang="zh-TW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altLang="zh-TW" b="0" i="1" smtClean="0">
                                      <a:latin typeface="Cambria Math"/>
                                    </a:rPr>
                                    <m:t>𝑔</m:t>
                                  </m:r>
                                  <m:r>
                                    <a:rPr lang="pt-BR" altLang="zh-TW" i="1">
                                      <a:latin typeface="Cambria Math" panose="02040503050406030204" pitchFamily="18" charset="0"/>
                                    </a:rPr>
                                    <m:t>=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pt-BR" altLang="zh-TW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𝑐𝑜𝑠𝑡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altLang="zh-TW" b="0" i="1" smtClean="0">
                                      <a:latin typeface="Cambria Math"/>
                                    </a:rPr>
                                    <m:t>𝑔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nary>
                            </m:e>
                          </m:d>
                        </m:e>
                        <m:sup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pt-BR" altLang="zh-TW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d>
                        <m:dPr>
                          <m:ctrlPr>
                            <a:rPr lang="pt-BR" altLang="zh-TW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nary>
                            <m:naryPr>
                              <m:chr m:val="∑"/>
                              <m:ctrlP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altLang="zh-TW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𝑐𝑜𝑠𝑡</m:t>
                              </m:r>
                              <m:d>
                                <m:d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</m:d>
                              <m:r>
                                <a:rPr lang="en-US" altLang="zh-TW" i="1" baseline="300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nary>
                        </m:e>
                      </m:d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7" name="矩形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366" y="1751887"/>
                <a:ext cx="4303935" cy="103874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90904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發生網路瓶頸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8610600" y="6285115"/>
            <a:ext cx="2743200" cy="365125"/>
          </a:xfrm>
        </p:spPr>
        <p:txBody>
          <a:bodyPr/>
          <a:lstStyle/>
          <a:p>
            <a:fld id="{C1167DBC-574C-4014-8A5D-B9D46ADC0D5D}" type="slidenum">
              <a:rPr lang="zh-TW" altLang="en-US" smtClean="0"/>
              <a:t>27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9554" y="3466767"/>
            <a:ext cx="528651" cy="392225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8582" y="2143615"/>
            <a:ext cx="528651" cy="392225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779" y="5669065"/>
            <a:ext cx="528651" cy="392225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9982" y="4924079"/>
            <a:ext cx="528651" cy="392225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2090" y="2965713"/>
            <a:ext cx="528651" cy="392225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1146" y="4582885"/>
            <a:ext cx="528651" cy="392225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367" y="2093471"/>
            <a:ext cx="528651" cy="392225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046" y="4518325"/>
            <a:ext cx="528651" cy="392225"/>
          </a:xfrm>
          <a:prstGeom prst="rect">
            <a:avLst/>
          </a:prstGeom>
        </p:spPr>
      </p:pic>
      <p:pic>
        <p:nvPicPr>
          <p:cNvPr id="14" name="圖片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3038" y="3005893"/>
            <a:ext cx="528651" cy="392225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8426" y="4211020"/>
            <a:ext cx="528651" cy="392225"/>
          </a:xfrm>
          <a:prstGeom prst="rect">
            <a:avLst/>
          </a:prstGeom>
        </p:spPr>
      </p:pic>
      <p:sp>
        <p:nvSpPr>
          <p:cNvPr id="16" name="文字方塊 15"/>
          <p:cNvSpPr txBox="1"/>
          <p:nvPr/>
        </p:nvSpPr>
        <p:spPr>
          <a:xfrm>
            <a:off x="6916379" y="4575543"/>
            <a:ext cx="14863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0000(</a:t>
            </a:r>
            <a:r>
              <a:rPr lang="zh-TW" altLang="en-US" dirty="0"/>
              <a:t>協調者</a:t>
            </a:r>
            <a:r>
              <a:rPr lang="en-US" altLang="zh-TW" dirty="0"/>
              <a:t>)</a:t>
            </a:r>
            <a:endParaRPr lang="zh-TW" altLang="en-US" dirty="0"/>
          </a:p>
          <a:p>
            <a:endParaRPr lang="zh-TW" altLang="en-US" dirty="0"/>
          </a:p>
        </p:txBody>
      </p:sp>
      <p:cxnSp>
        <p:nvCxnSpPr>
          <p:cNvPr id="30" name="直線單箭頭接點 29"/>
          <p:cNvCxnSpPr>
            <a:stCxn id="14" idx="2"/>
            <a:endCxn id="45" idx="1"/>
          </p:cNvCxnSpPr>
          <p:nvPr/>
        </p:nvCxnSpPr>
        <p:spPr>
          <a:xfrm>
            <a:off x="6397364" y="3398118"/>
            <a:ext cx="2059272" cy="1012579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42" name="圖片 4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0307" y="3507841"/>
            <a:ext cx="528651" cy="392225"/>
          </a:xfrm>
          <a:prstGeom prst="rect">
            <a:avLst/>
          </a:prstGeom>
        </p:spPr>
      </p:pic>
      <p:sp>
        <p:nvSpPr>
          <p:cNvPr id="45" name="矩形 44"/>
          <p:cNvSpPr/>
          <p:nvPr/>
        </p:nvSpPr>
        <p:spPr>
          <a:xfrm>
            <a:off x="8456636" y="4209092"/>
            <a:ext cx="608479" cy="4032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Sink</a:t>
            </a:r>
            <a:endParaRPr lang="zh-TW" altLang="en-US" dirty="0"/>
          </a:p>
        </p:txBody>
      </p:sp>
      <p:cxnSp>
        <p:nvCxnSpPr>
          <p:cNvPr id="47" name="直線單箭頭接點 46"/>
          <p:cNvCxnSpPr>
            <a:stCxn id="15" idx="3"/>
            <a:endCxn id="45" idx="1"/>
          </p:cNvCxnSpPr>
          <p:nvPr/>
        </p:nvCxnSpPr>
        <p:spPr>
          <a:xfrm>
            <a:off x="7507077" y="4407133"/>
            <a:ext cx="949559" cy="3564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2" name="文字方塊 51"/>
          <p:cNvSpPr txBox="1"/>
          <p:nvPr/>
        </p:nvSpPr>
        <p:spPr>
          <a:xfrm>
            <a:off x="6474473" y="4837828"/>
            <a:ext cx="2569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ZigBee Gateway 1(Cost 7)</a:t>
            </a:r>
            <a:endParaRPr lang="zh-TW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5467918" y="4242969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</a:t>
            </a:r>
            <a:endParaRPr lang="zh-TW" altLang="en-US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4548336" y="1731929"/>
            <a:ext cx="370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C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4413778" y="5327871"/>
            <a:ext cx="501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E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4418386" y="3173272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D</a:t>
            </a:r>
            <a:endParaRPr lang="zh-TW" altLang="en-US" dirty="0"/>
          </a:p>
        </p:txBody>
      </p:sp>
      <p:sp>
        <p:nvSpPr>
          <p:cNvPr id="39" name="文字方塊 38"/>
          <p:cNvSpPr txBox="1"/>
          <p:nvPr/>
        </p:nvSpPr>
        <p:spPr>
          <a:xfrm>
            <a:off x="3432334" y="3308891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G</a:t>
            </a:r>
            <a:endParaRPr lang="zh-TW" altLang="en-US" dirty="0"/>
          </a:p>
        </p:txBody>
      </p:sp>
      <p:sp>
        <p:nvSpPr>
          <p:cNvPr id="40" name="文字方塊 39"/>
          <p:cNvSpPr txBox="1"/>
          <p:nvPr/>
        </p:nvSpPr>
        <p:spPr>
          <a:xfrm>
            <a:off x="3203964" y="4606516"/>
            <a:ext cx="424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H</a:t>
            </a:r>
            <a:endParaRPr lang="zh-TW" altLang="en-US" dirty="0"/>
          </a:p>
        </p:txBody>
      </p:sp>
      <p:sp>
        <p:nvSpPr>
          <p:cNvPr id="41" name="文字方塊 40"/>
          <p:cNvSpPr txBox="1"/>
          <p:nvPr/>
        </p:nvSpPr>
        <p:spPr>
          <a:xfrm flipH="1">
            <a:off x="1946923" y="2635743"/>
            <a:ext cx="514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I</a:t>
            </a:r>
            <a:endParaRPr lang="zh-TW" altLang="en-US" dirty="0"/>
          </a:p>
        </p:txBody>
      </p:sp>
      <p:sp>
        <p:nvSpPr>
          <p:cNvPr id="43" name="文字方塊 42"/>
          <p:cNvSpPr txBox="1"/>
          <p:nvPr/>
        </p:nvSpPr>
        <p:spPr>
          <a:xfrm flipH="1">
            <a:off x="1901665" y="4132174"/>
            <a:ext cx="514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J</a:t>
            </a:r>
            <a:endParaRPr lang="zh-TW" altLang="en-US" dirty="0"/>
          </a:p>
        </p:txBody>
      </p:sp>
      <p:sp>
        <p:nvSpPr>
          <p:cNvPr id="25" name="矩形 24"/>
          <p:cNvSpPr/>
          <p:nvPr/>
        </p:nvSpPr>
        <p:spPr>
          <a:xfrm>
            <a:off x="7507077" y="5401343"/>
            <a:ext cx="873322" cy="45021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ZBNMS</a:t>
            </a:r>
            <a:endParaRPr lang="zh-TW" altLang="en-US" dirty="0"/>
          </a:p>
        </p:txBody>
      </p:sp>
      <p:sp>
        <p:nvSpPr>
          <p:cNvPr id="62" name="文字方塊 61"/>
          <p:cNvSpPr txBox="1"/>
          <p:nvPr/>
        </p:nvSpPr>
        <p:spPr>
          <a:xfrm>
            <a:off x="6257906" y="2641397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63" name="文字方塊 62"/>
          <p:cNvSpPr txBox="1"/>
          <p:nvPr/>
        </p:nvSpPr>
        <p:spPr>
          <a:xfrm>
            <a:off x="3277741" y="1774283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F</a:t>
            </a:r>
            <a:endParaRPr lang="zh-TW" altLang="en-US" dirty="0"/>
          </a:p>
        </p:txBody>
      </p:sp>
      <p:cxnSp>
        <p:nvCxnSpPr>
          <p:cNvPr id="17" name="直線單箭頭接點 16"/>
          <p:cNvCxnSpPr>
            <a:stCxn id="11" idx="3"/>
            <a:endCxn id="14" idx="1"/>
          </p:cNvCxnSpPr>
          <p:nvPr/>
        </p:nvCxnSpPr>
        <p:spPr>
          <a:xfrm>
            <a:off x="4977018" y="2289584"/>
            <a:ext cx="1156020" cy="91242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直線單箭頭接點 19"/>
          <p:cNvCxnSpPr>
            <a:stCxn id="6" idx="3"/>
            <a:endCxn id="11" idx="1"/>
          </p:cNvCxnSpPr>
          <p:nvPr/>
        </p:nvCxnSpPr>
        <p:spPr>
          <a:xfrm flipV="1">
            <a:off x="3667233" y="2289584"/>
            <a:ext cx="781134" cy="50144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直線單箭頭接點 23"/>
          <p:cNvCxnSpPr>
            <a:stCxn id="10" idx="3"/>
            <a:endCxn id="15" idx="1"/>
          </p:cNvCxnSpPr>
          <p:nvPr/>
        </p:nvCxnSpPr>
        <p:spPr>
          <a:xfrm flipV="1">
            <a:off x="5879797" y="4407133"/>
            <a:ext cx="1098629" cy="37186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直線單箭頭接點 27"/>
          <p:cNvCxnSpPr>
            <a:stCxn id="7" idx="3"/>
            <a:endCxn id="10" idx="2"/>
          </p:cNvCxnSpPr>
          <p:nvPr/>
        </p:nvCxnSpPr>
        <p:spPr>
          <a:xfrm flipV="1">
            <a:off x="4826430" y="4975110"/>
            <a:ext cx="789042" cy="89006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直線單箭頭接點 35"/>
          <p:cNvCxnSpPr>
            <a:stCxn id="42" idx="2"/>
            <a:endCxn id="10" idx="1"/>
          </p:cNvCxnSpPr>
          <p:nvPr/>
        </p:nvCxnSpPr>
        <p:spPr>
          <a:xfrm>
            <a:off x="4664633" y="3900066"/>
            <a:ext cx="686513" cy="87893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0" name="直線單箭頭接點 59"/>
          <p:cNvCxnSpPr>
            <a:endCxn id="15" idx="0"/>
          </p:cNvCxnSpPr>
          <p:nvPr/>
        </p:nvCxnSpPr>
        <p:spPr>
          <a:xfrm>
            <a:off x="6397363" y="3398118"/>
            <a:ext cx="845389" cy="81290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0" name="直線單箭頭接點 69"/>
          <p:cNvCxnSpPr>
            <a:stCxn id="5" idx="3"/>
            <a:endCxn id="42" idx="1"/>
          </p:cNvCxnSpPr>
          <p:nvPr/>
        </p:nvCxnSpPr>
        <p:spPr>
          <a:xfrm>
            <a:off x="3568205" y="3662880"/>
            <a:ext cx="832102" cy="4107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2" name="直線單箭頭接點 71"/>
          <p:cNvCxnSpPr>
            <a:stCxn id="8" idx="3"/>
            <a:endCxn id="7" idx="1"/>
          </p:cNvCxnSpPr>
          <p:nvPr/>
        </p:nvCxnSpPr>
        <p:spPr>
          <a:xfrm>
            <a:off x="3378633" y="5120192"/>
            <a:ext cx="919146" cy="74498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3" name="直線單箭頭接點 102"/>
          <p:cNvCxnSpPr>
            <a:stCxn id="9" idx="3"/>
            <a:endCxn id="5" idx="1"/>
          </p:cNvCxnSpPr>
          <p:nvPr/>
        </p:nvCxnSpPr>
        <p:spPr>
          <a:xfrm>
            <a:off x="2340741" y="3161826"/>
            <a:ext cx="698813" cy="50105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5" name="直線單箭頭接點 104"/>
          <p:cNvCxnSpPr>
            <a:stCxn id="12" idx="3"/>
            <a:endCxn id="8" idx="1"/>
          </p:cNvCxnSpPr>
          <p:nvPr/>
        </p:nvCxnSpPr>
        <p:spPr>
          <a:xfrm>
            <a:off x="2257697" y="4714438"/>
            <a:ext cx="592285" cy="40575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文字方塊 48"/>
          <p:cNvSpPr txBox="1"/>
          <p:nvPr/>
        </p:nvSpPr>
        <p:spPr>
          <a:xfrm>
            <a:off x="8935402" y="4846417"/>
            <a:ext cx="1569660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solidFill>
                  <a:srgbClr val="FF0000"/>
                </a:solidFill>
              </a:rPr>
              <a:t>發生網路瓶頸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51" name="文字方塊 50"/>
          <p:cNvSpPr txBox="1"/>
          <p:nvPr/>
        </p:nvSpPr>
        <p:spPr>
          <a:xfrm>
            <a:off x="5638499" y="2357711"/>
            <a:ext cx="2569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ZigBee Gateway 2(Cost 2)</a:t>
            </a:r>
            <a:endParaRPr lang="zh-TW" altLang="en-US" dirty="0"/>
          </a:p>
        </p:txBody>
      </p:sp>
      <p:cxnSp>
        <p:nvCxnSpPr>
          <p:cNvPr id="53" name="直線單箭頭接點 52"/>
          <p:cNvCxnSpPr/>
          <p:nvPr/>
        </p:nvCxnSpPr>
        <p:spPr>
          <a:xfrm>
            <a:off x="9909803" y="2262705"/>
            <a:ext cx="283900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4" name="文字方塊 53"/>
          <p:cNvSpPr txBox="1"/>
          <p:nvPr/>
        </p:nvSpPr>
        <p:spPr>
          <a:xfrm>
            <a:off x="8336043" y="206953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路由路徑</a:t>
            </a:r>
            <a:endParaRPr lang="zh-TW" altLang="en-US" dirty="0"/>
          </a:p>
        </p:txBody>
      </p:sp>
      <p:sp>
        <p:nvSpPr>
          <p:cNvPr id="61" name="文字方塊 60"/>
          <p:cNvSpPr txBox="1"/>
          <p:nvPr/>
        </p:nvSpPr>
        <p:spPr>
          <a:xfrm>
            <a:off x="8338216" y="1690688"/>
            <a:ext cx="1271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ZigBee</a:t>
            </a:r>
            <a:r>
              <a:rPr lang="zh-TW" altLang="en-US" dirty="0" smtClean="0"/>
              <a:t>節點</a:t>
            </a:r>
            <a:endParaRPr lang="zh-TW" altLang="en-US" dirty="0"/>
          </a:p>
        </p:txBody>
      </p:sp>
      <p:sp>
        <p:nvSpPr>
          <p:cNvPr id="64" name="文字方塊 63"/>
          <p:cNvSpPr txBox="1"/>
          <p:nvPr/>
        </p:nvSpPr>
        <p:spPr>
          <a:xfrm>
            <a:off x="8349223" y="2388301"/>
            <a:ext cx="834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RS-232</a:t>
            </a:r>
            <a:endParaRPr lang="zh-TW" altLang="en-US" dirty="0"/>
          </a:p>
        </p:txBody>
      </p:sp>
      <p:cxnSp>
        <p:nvCxnSpPr>
          <p:cNvPr id="65" name="直線單箭頭接點 64"/>
          <p:cNvCxnSpPr/>
          <p:nvPr/>
        </p:nvCxnSpPr>
        <p:spPr>
          <a:xfrm>
            <a:off x="9909803" y="2593464"/>
            <a:ext cx="283900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66" name="圖片 6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7428" y="1701246"/>
            <a:ext cx="528651" cy="392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57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修改路由路徑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dirty="0"/>
              <a:t>當成本計算結果為發生網路瓶頸，下一步就進行修改</a:t>
            </a:r>
            <a:r>
              <a:rPr lang="en-US" altLang="zh-TW" dirty="0"/>
              <a:t>ZigBee</a:t>
            </a:r>
            <a:r>
              <a:rPr lang="zh-TW" altLang="zh-TW" dirty="0"/>
              <a:t>路由路徑的動作， 但是必須要知道每個</a:t>
            </a:r>
            <a:r>
              <a:rPr lang="en-US" altLang="zh-TW" dirty="0"/>
              <a:t>ZigBee</a:t>
            </a:r>
            <a:r>
              <a:rPr lang="zh-TW" altLang="zh-TW" dirty="0"/>
              <a:t>節點擁有多少條路由路徑可以選擇，這是一個</a:t>
            </a:r>
            <a:r>
              <a:rPr lang="zh-TW" altLang="zh-TW" dirty="0" smtClean="0"/>
              <a:t>非常</a:t>
            </a:r>
            <a:r>
              <a:rPr lang="zh-TW" altLang="en-US" dirty="0" smtClean="0"/>
              <a:t>重</a:t>
            </a:r>
            <a:r>
              <a:rPr lang="zh-TW" altLang="en-US" dirty="0"/>
              <a:t>要</a:t>
            </a:r>
            <a:r>
              <a:rPr lang="zh-TW" altLang="zh-TW" dirty="0" smtClean="0"/>
              <a:t>的</a:t>
            </a:r>
            <a:r>
              <a:rPr lang="zh-TW" altLang="zh-TW" dirty="0"/>
              <a:t>問題，因為</a:t>
            </a:r>
            <a:r>
              <a:rPr lang="en-US" altLang="zh-TW" dirty="0"/>
              <a:t>ZigBee</a:t>
            </a:r>
            <a:r>
              <a:rPr lang="zh-TW" altLang="zh-TW" dirty="0"/>
              <a:t>採用的是</a:t>
            </a:r>
            <a:r>
              <a:rPr lang="en-US" altLang="zh-TW" dirty="0"/>
              <a:t>AODV</a:t>
            </a:r>
            <a:r>
              <a:rPr lang="zh-TW" altLang="zh-TW" dirty="0"/>
              <a:t>的機制，</a:t>
            </a:r>
            <a:r>
              <a:rPr lang="en-US" altLang="zh-TW" dirty="0"/>
              <a:t>AODV</a:t>
            </a:r>
            <a:r>
              <a:rPr lang="zh-TW" altLang="zh-TW" dirty="0"/>
              <a:t>會選擇一條最佳的路徑前往目的地，在路由表內只會儲存這一條最佳路徑，並不會擁有多條路徑前往相同的</a:t>
            </a:r>
            <a:r>
              <a:rPr lang="zh-TW" altLang="zh-TW" dirty="0" smtClean="0"/>
              <a:t>目的地</a:t>
            </a:r>
            <a:r>
              <a:rPr lang="zh-TW" altLang="en-US" dirty="0"/>
              <a:t>。</a:t>
            </a:r>
            <a:endParaRPr lang="en-US" altLang="zh-TW" dirty="0"/>
          </a:p>
          <a:p>
            <a:r>
              <a:rPr lang="zh-TW" altLang="zh-TW" dirty="0"/>
              <a:t>本論文採用</a:t>
            </a:r>
            <a:r>
              <a:rPr lang="en-US" altLang="zh-TW" dirty="0"/>
              <a:t>ZigBee</a:t>
            </a:r>
            <a:r>
              <a:rPr lang="zh-TW" altLang="zh-TW" dirty="0"/>
              <a:t>原本就有的鄰居表來輔助，會收集每個拓樸的鄰居表，這樣就可以從鄰居的路徑當中選擇一條沒有發生網路瓶頸的閘道器，用此方式解決網路瓶頸</a:t>
            </a:r>
            <a:r>
              <a:rPr lang="zh-TW" altLang="zh-TW" dirty="0" smtClean="0"/>
              <a:t>的</a:t>
            </a:r>
            <a:r>
              <a:rPr lang="zh-TW" altLang="en-US" dirty="0"/>
              <a:t>問題</a:t>
            </a:r>
            <a:r>
              <a:rPr lang="zh-TW" altLang="zh-TW" dirty="0" smtClean="0"/>
              <a:t>，</a:t>
            </a:r>
            <a:r>
              <a:rPr lang="zh-TW" altLang="zh-TW" dirty="0"/>
              <a:t>並且將每個閘道器成本平均</a:t>
            </a:r>
            <a:r>
              <a:rPr lang="zh-TW" altLang="zh-TW" dirty="0" smtClean="0"/>
              <a:t>化</a:t>
            </a:r>
            <a:r>
              <a:rPr lang="zh-TW" altLang="en-US" dirty="0" smtClean="0"/>
              <a:t>，達到平衡的效果。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7DBC-574C-4014-8A5D-B9D46ADC0D5D}" type="slidenum">
              <a:rPr lang="zh-TW" altLang="en-US" smtClean="0"/>
              <a:t>28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93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修改路由</a:t>
            </a:r>
            <a:r>
              <a:rPr lang="zh-TW" altLang="en-US" dirty="0" smtClean="0"/>
              <a:t>路徑</a:t>
            </a:r>
            <a:r>
              <a:rPr lang="en-US" altLang="zh-TW" dirty="0" smtClean="0"/>
              <a:t>-</a:t>
            </a:r>
            <a:r>
              <a:rPr lang="zh-TW" altLang="en-US" dirty="0"/>
              <a:t>路由路徑</a:t>
            </a:r>
            <a:r>
              <a:rPr lang="en-US" altLang="zh-TW" dirty="0"/>
              <a:t>(AODV)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8610600" y="6285115"/>
            <a:ext cx="2743200" cy="365125"/>
          </a:xfrm>
        </p:spPr>
        <p:txBody>
          <a:bodyPr/>
          <a:lstStyle/>
          <a:p>
            <a:fld id="{C1167DBC-574C-4014-8A5D-B9D46ADC0D5D}" type="slidenum">
              <a:rPr lang="zh-TW" altLang="en-US" smtClean="0"/>
              <a:t>29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9554" y="3466767"/>
            <a:ext cx="528651" cy="392225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8582" y="2143615"/>
            <a:ext cx="528651" cy="392225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779" y="5669065"/>
            <a:ext cx="528651" cy="392225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9982" y="4924079"/>
            <a:ext cx="528651" cy="392225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2090" y="2965713"/>
            <a:ext cx="528651" cy="392225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1146" y="4582885"/>
            <a:ext cx="528651" cy="392225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367" y="2093471"/>
            <a:ext cx="528651" cy="392225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046" y="4518325"/>
            <a:ext cx="528651" cy="392225"/>
          </a:xfrm>
          <a:prstGeom prst="rect">
            <a:avLst/>
          </a:prstGeom>
        </p:spPr>
      </p:pic>
      <p:pic>
        <p:nvPicPr>
          <p:cNvPr id="14" name="圖片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3038" y="3005893"/>
            <a:ext cx="528651" cy="392225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8426" y="4211020"/>
            <a:ext cx="528651" cy="392225"/>
          </a:xfrm>
          <a:prstGeom prst="rect">
            <a:avLst/>
          </a:prstGeom>
        </p:spPr>
      </p:pic>
      <p:sp>
        <p:nvSpPr>
          <p:cNvPr id="16" name="文字方塊 15"/>
          <p:cNvSpPr txBox="1"/>
          <p:nvPr/>
        </p:nvSpPr>
        <p:spPr>
          <a:xfrm>
            <a:off x="6916379" y="4575543"/>
            <a:ext cx="14863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0000(</a:t>
            </a:r>
            <a:r>
              <a:rPr lang="zh-TW" altLang="en-US" dirty="0"/>
              <a:t>協調者</a:t>
            </a:r>
            <a:r>
              <a:rPr lang="en-US" altLang="zh-TW" dirty="0"/>
              <a:t>)</a:t>
            </a:r>
            <a:endParaRPr lang="zh-TW" altLang="en-US" dirty="0"/>
          </a:p>
          <a:p>
            <a:endParaRPr lang="zh-TW" altLang="en-US" dirty="0"/>
          </a:p>
        </p:txBody>
      </p:sp>
      <p:cxnSp>
        <p:nvCxnSpPr>
          <p:cNvPr id="30" name="直線單箭頭接點 29"/>
          <p:cNvCxnSpPr>
            <a:stCxn id="14" idx="2"/>
            <a:endCxn id="45" idx="1"/>
          </p:cNvCxnSpPr>
          <p:nvPr/>
        </p:nvCxnSpPr>
        <p:spPr>
          <a:xfrm>
            <a:off x="6397364" y="3398118"/>
            <a:ext cx="2059272" cy="1012579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42" name="圖片 4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0307" y="3507841"/>
            <a:ext cx="528651" cy="392225"/>
          </a:xfrm>
          <a:prstGeom prst="rect">
            <a:avLst/>
          </a:prstGeom>
        </p:spPr>
      </p:pic>
      <p:sp>
        <p:nvSpPr>
          <p:cNvPr id="45" name="矩形 44"/>
          <p:cNvSpPr/>
          <p:nvPr/>
        </p:nvSpPr>
        <p:spPr>
          <a:xfrm>
            <a:off x="8456636" y="4209092"/>
            <a:ext cx="608479" cy="4032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Sink</a:t>
            </a:r>
            <a:endParaRPr lang="zh-TW" altLang="en-US" dirty="0"/>
          </a:p>
        </p:txBody>
      </p:sp>
      <p:cxnSp>
        <p:nvCxnSpPr>
          <p:cNvPr id="47" name="直線單箭頭接點 46"/>
          <p:cNvCxnSpPr>
            <a:stCxn id="15" idx="3"/>
            <a:endCxn id="45" idx="1"/>
          </p:cNvCxnSpPr>
          <p:nvPr/>
        </p:nvCxnSpPr>
        <p:spPr>
          <a:xfrm>
            <a:off x="7507077" y="4407133"/>
            <a:ext cx="949559" cy="3564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2" name="文字方塊 51"/>
          <p:cNvSpPr txBox="1"/>
          <p:nvPr/>
        </p:nvSpPr>
        <p:spPr>
          <a:xfrm>
            <a:off x="6474473" y="4837828"/>
            <a:ext cx="2569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ZigBee Gateway 1(Cost 7)</a:t>
            </a:r>
            <a:endParaRPr lang="zh-TW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5467918" y="4242969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</a:t>
            </a:r>
            <a:endParaRPr lang="zh-TW" altLang="en-US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4548336" y="1731929"/>
            <a:ext cx="370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C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4413778" y="5327871"/>
            <a:ext cx="501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E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4418386" y="3173272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D</a:t>
            </a:r>
            <a:endParaRPr lang="zh-TW" altLang="en-US" dirty="0"/>
          </a:p>
        </p:txBody>
      </p:sp>
      <p:sp>
        <p:nvSpPr>
          <p:cNvPr id="39" name="文字方塊 38"/>
          <p:cNvSpPr txBox="1"/>
          <p:nvPr/>
        </p:nvSpPr>
        <p:spPr>
          <a:xfrm>
            <a:off x="3432334" y="3308891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G</a:t>
            </a:r>
            <a:endParaRPr lang="zh-TW" altLang="en-US" dirty="0"/>
          </a:p>
        </p:txBody>
      </p:sp>
      <p:sp>
        <p:nvSpPr>
          <p:cNvPr id="40" name="文字方塊 39"/>
          <p:cNvSpPr txBox="1"/>
          <p:nvPr/>
        </p:nvSpPr>
        <p:spPr>
          <a:xfrm>
            <a:off x="3203964" y="4606516"/>
            <a:ext cx="424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H</a:t>
            </a:r>
            <a:endParaRPr lang="zh-TW" altLang="en-US" dirty="0"/>
          </a:p>
        </p:txBody>
      </p:sp>
      <p:sp>
        <p:nvSpPr>
          <p:cNvPr id="41" name="文字方塊 40"/>
          <p:cNvSpPr txBox="1"/>
          <p:nvPr/>
        </p:nvSpPr>
        <p:spPr>
          <a:xfrm flipH="1">
            <a:off x="1946923" y="2635743"/>
            <a:ext cx="514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I</a:t>
            </a:r>
            <a:endParaRPr lang="zh-TW" altLang="en-US" dirty="0"/>
          </a:p>
        </p:txBody>
      </p:sp>
      <p:sp>
        <p:nvSpPr>
          <p:cNvPr id="43" name="文字方塊 42"/>
          <p:cNvSpPr txBox="1"/>
          <p:nvPr/>
        </p:nvSpPr>
        <p:spPr>
          <a:xfrm flipH="1">
            <a:off x="1901665" y="4132174"/>
            <a:ext cx="514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J</a:t>
            </a:r>
            <a:endParaRPr lang="zh-TW" altLang="en-US" dirty="0"/>
          </a:p>
        </p:txBody>
      </p:sp>
      <p:sp>
        <p:nvSpPr>
          <p:cNvPr id="25" name="矩形 24"/>
          <p:cNvSpPr/>
          <p:nvPr/>
        </p:nvSpPr>
        <p:spPr>
          <a:xfrm>
            <a:off x="7507077" y="5401343"/>
            <a:ext cx="873322" cy="45021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ZBNMS</a:t>
            </a:r>
            <a:endParaRPr lang="zh-TW" altLang="en-US" dirty="0"/>
          </a:p>
        </p:txBody>
      </p:sp>
      <p:sp>
        <p:nvSpPr>
          <p:cNvPr id="62" name="文字方塊 61"/>
          <p:cNvSpPr txBox="1"/>
          <p:nvPr/>
        </p:nvSpPr>
        <p:spPr>
          <a:xfrm>
            <a:off x="6257906" y="2641397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63" name="文字方塊 62"/>
          <p:cNvSpPr txBox="1"/>
          <p:nvPr/>
        </p:nvSpPr>
        <p:spPr>
          <a:xfrm>
            <a:off x="3277741" y="1774283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F</a:t>
            </a:r>
            <a:endParaRPr lang="zh-TW" altLang="en-US" dirty="0"/>
          </a:p>
        </p:txBody>
      </p:sp>
      <p:cxnSp>
        <p:nvCxnSpPr>
          <p:cNvPr id="48" name="直線單箭頭接點 47"/>
          <p:cNvCxnSpPr/>
          <p:nvPr/>
        </p:nvCxnSpPr>
        <p:spPr>
          <a:xfrm>
            <a:off x="9787162" y="2269434"/>
            <a:ext cx="283900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5" name="文字方塊 54"/>
          <p:cNvSpPr txBox="1"/>
          <p:nvPr/>
        </p:nvSpPr>
        <p:spPr>
          <a:xfrm>
            <a:off x="8336043" y="2069537"/>
            <a:ext cx="909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Routing</a:t>
            </a:r>
            <a:endParaRPr lang="zh-TW" altLang="en-US" dirty="0"/>
          </a:p>
        </p:txBody>
      </p:sp>
      <p:sp>
        <p:nvSpPr>
          <p:cNvPr id="56" name="文字方塊 55"/>
          <p:cNvSpPr txBox="1"/>
          <p:nvPr/>
        </p:nvSpPr>
        <p:spPr>
          <a:xfrm>
            <a:off x="8338216" y="1690688"/>
            <a:ext cx="1370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ZigBee Node</a:t>
            </a:r>
            <a:endParaRPr lang="zh-TW" altLang="en-US" dirty="0"/>
          </a:p>
        </p:txBody>
      </p:sp>
      <p:sp>
        <p:nvSpPr>
          <p:cNvPr id="57" name="文字方塊 56"/>
          <p:cNvSpPr txBox="1"/>
          <p:nvPr/>
        </p:nvSpPr>
        <p:spPr>
          <a:xfrm>
            <a:off x="8349223" y="2388301"/>
            <a:ext cx="834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RS-232</a:t>
            </a:r>
            <a:endParaRPr lang="zh-TW" altLang="en-US" dirty="0"/>
          </a:p>
        </p:txBody>
      </p:sp>
      <p:cxnSp>
        <p:nvCxnSpPr>
          <p:cNvPr id="58" name="直線單箭頭接點 57"/>
          <p:cNvCxnSpPr/>
          <p:nvPr/>
        </p:nvCxnSpPr>
        <p:spPr>
          <a:xfrm>
            <a:off x="9787162" y="2600193"/>
            <a:ext cx="283900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59" name="圖片 5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4787" y="1707975"/>
            <a:ext cx="528651" cy="392225"/>
          </a:xfrm>
          <a:prstGeom prst="rect">
            <a:avLst/>
          </a:prstGeom>
        </p:spPr>
      </p:pic>
      <p:cxnSp>
        <p:nvCxnSpPr>
          <p:cNvPr id="17" name="直線單箭頭接點 16"/>
          <p:cNvCxnSpPr>
            <a:stCxn id="11" idx="3"/>
            <a:endCxn id="14" idx="1"/>
          </p:cNvCxnSpPr>
          <p:nvPr/>
        </p:nvCxnSpPr>
        <p:spPr>
          <a:xfrm>
            <a:off x="4977018" y="2289584"/>
            <a:ext cx="1156020" cy="91242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直線單箭頭接點 19"/>
          <p:cNvCxnSpPr>
            <a:stCxn id="6" idx="3"/>
            <a:endCxn id="11" idx="1"/>
          </p:cNvCxnSpPr>
          <p:nvPr/>
        </p:nvCxnSpPr>
        <p:spPr>
          <a:xfrm flipV="1">
            <a:off x="3667233" y="2289584"/>
            <a:ext cx="781134" cy="50144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直線單箭頭接點 23"/>
          <p:cNvCxnSpPr>
            <a:stCxn id="10" idx="3"/>
            <a:endCxn id="15" idx="1"/>
          </p:cNvCxnSpPr>
          <p:nvPr/>
        </p:nvCxnSpPr>
        <p:spPr>
          <a:xfrm flipV="1">
            <a:off x="5879797" y="4407133"/>
            <a:ext cx="1098629" cy="37186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直線單箭頭接點 27"/>
          <p:cNvCxnSpPr>
            <a:stCxn id="7" idx="3"/>
            <a:endCxn id="10" idx="2"/>
          </p:cNvCxnSpPr>
          <p:nvPr/>
        </p:nvCxnSpPr>
        <p:spPr>
          <a:xfrm flipV="1">
            <a:off x="4826430" y="4975110"/>
            <a:ext cx="789042" cy="89006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直線單箭頭接點 35"/>
          <p:cNvCxnSpPr>
            <a:stCxn id="42" idx="2"/>
            <a:endCxn id="10" idx="1"/>
          </p:cNvCxnSpPr>
          <p:nvPr/>
        </p:nvCxnSpPr>
        <p:spPr>
          <a:xfrm>
            <a:off x="4664633" y="3900066"/>
            <a:ext cx="686513" cy="87893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0" name="直線單箭頭接點 59"/>
          <p:cNvCxnSpPr>
            <a:endCxn id="15" idx="0"/>
          </p:cNvCxnSpPr>
          <p:nvPr/>
        </p:nvCxnSpPr>
        <p:spPr>
          <a:xfrm>
            <a:off x="6397363" y="3398118"/>
            <a:ext cx="845389" cy="81290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0" name="直線單箭頭接點 69"/>
          <p:cNvCxnSpPr>
            <a:stCxn id="5" idx="3"/>
            <a:endCxn id="42" idx="1"/>
          </p:cNvCxnSpPr>
          <p:nvPr/>
        </p:nvCxnSpPr>
        <p:spPr>
          <a:xfrm>
            <a:off x="3568205" y="3662880"/>
            <a:ext cx="832102" cy="4107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2" name="直線單箭頭接點 71"/>
          <p:cNvCxnSpPr>
            <a:stCxn id="8" idx="3"/>
            <a:endCxn id="7" idx="1"/>
          </p:cNvCxnSpPr>
          <p:nvPr/>
        </p:nvCxnSpPr>
        <p:spPr>
          <a:xfrm>
            <a:off x="3378633" y="5120192"/>
            <a:ext cx="919146" cy="74498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3" name="直線單箭頭接點 102"/>
          <p:cNvCxnSpPr>
            <a:stCxn id="9" idx="3"/>
            <a:endCxn id="5" idx="1"/>
          </p:cNvCxnSpPr>
          <p:nvPr/>
        </p:nvCxnSpPr>
        <p:spPr>
          <a:xfrm>
            <a:off x="2340741" y="3161826"/>
            <a:ext cx="698813" cy="50105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5" name="直線單箭頭接點 104"/>
          <p:cNvCxnSpPr>
            <a:stCxn id="12" idx="3"/>
            <a:endCxn id="8" idx="1"/>
          </p:cNvCxnSpPr>
          <p:nvPr/>
        </p:nvCxnSpPr>
        <p:spPr>
          <a:xfrm>
            <a:off x="2257697" y="4714438"/>
            <a:ext cx="592285" cy="40575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1" name="文字方塊 50"/>
          <p:cNvSpPr txBox="1"/>
          <p:nvPr/>
        </p:nvSpPr>
        <p:spPr>
          <a:xfrm>
            <a:off x="5638499" y="2357711"/>
            <a:ext cx="2569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ZigBee Gateway 2(Cost 2)</a:t>
            </a:r>
            <a:endParaRPr lang="zh-TW" altLang="en-US" dirty="0"/>
          </a:p>
        </p:txBody>
      </p:sp>
      <p:sp>
        <p:nvSpPr>
          <p:cNvPr id="67" name="文字方塊 66"/>
          <p:cNvSpPr txBox="1"/>
          <p:nvPr/>
        </p:nvSpPr>
        <p:spPr>
          <a:xfrm>
            <a:off x="8935402" y="4846417"/>
            <a:ext cx="1569660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solidFill>
                  <a:srgbClr val="FF0000"/>
                </a:solidFill>
              </a:rPr>
              <a:t>發生網路瓶頸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33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研究背景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lvl="1">
              <a:spcBef>
                <a:spcPts val="1000"/>
              </a:spcBef>
            </a:pPr>
            <a:r>
              <a:rPr lang="en-US" altLang="zh-TW" sz="2800" dirty="0"/>
              <a:t>ZigBee</a:t>
            </a:r>
            <a:r>
              <a:rPr lang="zh-TW" altLang="en-US" sz="2800" dirty="0"/>
              <a:t>是目前無線感測網路中最常使用的通訊協定，裝置角色協調者、路由器、終端節點</a:t>
            </a:r>
            <a:r>
              <a:rPr lang="zh-TW" altLang="en-US" sz="2800" dirty="0" smtClean="0"/>
              <a:t>。</a:t>
            </a:r>
            <a:endParaRPr lang="en-US" altLang="zh-TW" dirty="0" smtClean="0"/>
          </a:p>
          <a:p>
            <a:r>
              <a:rPr lang="en-US" altLang="zh-TW" dirty="0" smtClean="0"/>
              <a:t>ZigBee</a:t>
            </a:r>
            <a:r>
              <a:rPr lang="zh-TW" altLang="en-US" dirty="0"/>
              <a:t>有三種拓樸形態，分別是星狀、樹狀、網狀，網狀通常用在節點數較多的情況下，或是不確定有多少節點的狀況下 </a:t>
            </a:r>
            <a:r>
              <a:rPr lang="zh-TW" altLang="en-US" dirty="0" smtClean="0"/>
              <a:t>，使用</a:t>
            </a:r>
            <a:r>
              <a:rPr lang="en-US" altLang="zh-TW" dirty="0" smtClean="0"/>
              <a:t>AODV</a:t>
            </a:r>
            <a:r>
              <a:rPr lang="zh-TW" altLang="en-US" dirty="0" smtClean="0"/>
              <a:t>機制。</a:t>
            </a:r>
            <a:endParaRPr lang="en-US" altLang="zh-TW" dirty="0" smtClean="0"/>
          </a:p>
          <a:p>
            <a:r>
              <a:rPr lang="zh-TW" altLang="zh-TW" dirty="0" smtClean="0"/>
              <a:t>主要</a:t>
            </a:r>
            <a:r>
              <a:rPr lang="zh-TW" altLang="zh-TW" dirty="0"/>
              <a:t>的特色有低傳輸速率、低耗電、低成本、高</a:t>
            </a:r>
            <a:r>
              <a:rPr lang="zh-TW" altLang="zh-TW" dirty="0" smtClean="0"/>
              <a:t>可靠</a:t>
            </a:r>
            <a:r>
              <a:rPr lang="zh-TW" altLang="en-US" dirty="0"/>
              <a:t>度</a:t>
            </a:r>
            <a:r>
              <a:rPr lang="zh-TW" altLang="zh-TW" dirty="0" smtClean="0"/>
              <a:t>，</a:t>
            </a:r>
            <a:r>
              <a:rPr lang="en-US" altLang="zh-TW" dirty="0"/>
              <a:t>ZigBee</a:t>
            </a:r>
            <a:r>
              <a:rPr lang="zh-TW" altLang="zh-TW" dirty="0"/>
              <a:t>使用的節點數最高可以到達</a:t>
            </a:r>
            <a:r>
              <a:rPr lang="en-US" altLang="zh-TW" dirty="0"/>
              <a:t>65535</a:t>
            </a:r>
            <a:r>
              <a:rPr lang="zh-TW" altLang="zh-TW" dirty="0" smtClean="0"/>
              <a:t>個。</a:t>
            </a:r>
            <a:endParaRPr lang="en-US" altLang="zh-TW" dirty="0" smtClean="0"/>
          </a:p>
          <a:p>
            <a:r>
              <a:rPr lang="zh-TW" altLang="zh-TW" dirty="0"/>
              <a:t>本</a:t>
            </a:r>
            <a:r>
              <a:rPr lang="zh-TW" altLang="zh-TW" dirty="0" smtClean="0"/>
              <a:t>論文</a:t>
            </a:r>
            <a:r>
              <a:rPr lang="zh-TW" altLang="en-US" dirty="0" smtClean="0"/>
              <a:t>屬於網狀拓樸。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7DBC-574C-4014-8A5D-B9D46ADC0D5D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31585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修改路由</a:t>
            </a:r>
            <a:r>
              <a:rPr lang="zh-TW" altLang="en-US" dirty="0" smtClean="0"/>
              <a:t>路徑</a:t>
            </a:r>
            <a:r>
              <a:rPr lang="en-US" altLang="zh-TW" dirty="0" smtClean="0"/>
              <a:t>-</a:t>
            </a:r>
            <a:r>
              <a:rPr lang="zh-TW" altLang="en-US" dirty="0" smtClean="0"/>
              <a:t>鄰居</a:t>
            </a:r>
            <a:r>
              <a:rPr lang="zh-TW" altLang="en-US" dirty="0"/>
              <a:t>拓樸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8610600" y="6285115"/>
            <a:ext cx="2743200" cy="365125"/>
          </a:xfrm>
        </p:spPr>
        <p:txBody>
          <a:bodyPr/>
          <a:lstStyle/>
          <a:p>
            <a:fld id="{C1167DBC-574C-4014-8A5D-B9D46ADC0D5D}" type="slidenum">
              <a:rPr lang="zh-TW" altLang="en-US" smtClean="0"/>
              <a:t>30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9554" y="3466767"/>
            <a:ext cx="528651" cy="392225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8582" y="2143615"/>
            <a:ext cx="528651" cy="392225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779" y="5669065"/>
            <a:ext cx="528651" cy="392225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9982" y="4924079"/>
            <a:ext cx="528651" cy="392225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2090" y="2965713"/>
            <a:ext cx="528651" cy="392225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1146" y="4582885"/>
            <a:ext cx="528651" cy="392225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367" y="2093471"/>
            <a:ext cx="528651" cy="392225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046" y="4518325"/>
            <a:ext cx="528651" cy="392225"/>
          </a:xfrm>
          <a:prstGeom prst="rect">
            <a:avLst/>
          </a:prstGeom>
        </p:spPr>
      </p:pic>
      <p:pic>
        <p:nvPicPr>
          <p:cNvPr id="14" name="圖片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3038" y="3005893"/>
            <a:ext cx="528651" cy="392225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8426" y="4211020"/>
            <a:ext cx="528651" cy="392225"/>
          </a:xfrm>
          <a:prstGeom prst="rect">
            <a:avLst/>
          </a:prstGeom>
        </p:spPr>
      </p:pic>
      <p:sp>
        <p:nvSpPr>
          <p:cNvPr id="16" name="文字方塊 15"/>
          <p:cNvSpPr txBox="1"/>
          <p:nvPr/>
        </p:nvSpPr>
        <p:spPr>
          <a:xfrm>
            <a:off x="6916379" y="4575543"/>
            <a:ext cx="14863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0000(</a:t>
            </a:r>
            <a:r>
              <a:rPr lang="zh-TW" altLang="en-US" dirty="0"/>
              <a:t>協調者</a:t>
            </a:r>
            <a:r>
              <a:rPr lang="en-US" altLang="zh-TW" dirty="0"/>
              <a:t>)</a:t>
            </a:r>
            <a:endParaRPr lang="zh-TW" altLang="en-US" dirty="0"/>
          </a:p>
          <a:p>
            <a:endParaRPr lang="zh-TW" altLang="en-US" dirty="0"/>
          </a:p>
        </p:txBody>
      </p:sp>
      <p:cxnSp>
        <p:nvCxnSpPr>
          <p:cNvPr id="30" name="直線單箭頭接點 29"/>
          <p:cNvCxnSpPr>
            <a:stCxn id="14" idx="2"/>
            <a:endCxn id="45" idx="1"/>
          </p:cNvCxnSpPr>
          <p:nvPr/>
        </p:nvCxnSpPr>
        <p:spPr>
          <a:xfrm>
            <a:off x="6397364" y="3398118"/>
            <a:ext cx="2059272" cy="1012579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42" name="圖片 4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0307" y="3507841"/>
            <a:ext cx="528651" cy="392225"/>
          </a:xfrm>
          <a:prstGeom prst="rect">
            <a:avLst/>
          </a:prstGeom>
        </p:spPr>
      </p:pic>
      <p:sp>
        <p:nvSpPr>
          <p:cNvPr id="45" name="矩形 44"/>
          <p:cNvSpPr/>
          <p:nvPr/>
        </p:nvSpPr>
        <p:spPr>
          <a:xfrm>
            <a:off x="8456636" y="4209092"/>
            <a:ext cx="608479" cy="4032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Sink</a:t>
            </a:r>
            <a:endParaRPr lang="zh-TW" altLang="en-US" dirty="0"/>
          </a:p>
        </p:txBody>
      </p:sp>
      <p:cxnSp>
        <p:nvCxnSpPr>
          <p:cNvPr id="47" name="直線單箭頭接點 46"/>
          <p:cNvCxnSpPr>
            <a:stCxn id="15" idx="3"/>
            <a:endCxn id="45" idx="1"/>
          </p:cNvCxnSpPr>
          <p:nvPr/>
        </p:nvCxnSpPr>
        <p:spPr>
          <a:xfrm>
            <a:off x="7507077" y="4407133"/>
            <a:ext cx="949559" cy="3564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2" name="文字方塊 51"/>
          <p:cNvSpPr txBox="1"/>
          <p:nvPr/>
        </p:nvSpPr>
        <p:spPr>
          <a:xfrm>
            <a:off x="6474473" y="4837828"/>
            <a:ext cx="2569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ZigBee Gateway 1(Cost 7)</a:t>
            </a:r>
            <a:endParaRPr lang="zh-TW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5467918" y="4242969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</a:t>
            </a:r>
            <a:endParaRPr lang="zh-TW" altLang="en-US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4548336" y="1731929"/>
            <a:ext cx="370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C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4413778" y="5327871"/>
            <a:ext cx="501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E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4418386" y="3173272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D</a:t>
            </a:r>
            <a:endParaRPr lang="zh-TW" altLang="en-US" dirty="0"/>
          </a:p>
        </p:txBody>
      </p:sp>
      <p:sp>
        <p:nvSpPr>
          <p:cNvPr id="39" name="文字方塊 38"/>
          <p:cNvSpPr txBox="1"/>
          <p:nvPr/>
        </p:nvSpPr>
        <p:spPr>
          <a:xfrm>
            <a:off x="3432334" y="3308891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G</a:t>
            </a:r>
            <a:endParaRPr lang="zh-TW" altLang="en-US" dirty="0"/>
          </a:p>
        </p:txBody>
      </p:sp>
      <p:sp>
        <p:nvSpPr>
          <p:cNvPr id="40" name="文字方塊 39"/>
          <p:cNvSpPr txBox="1"/>
          <p:nvPr/>
        </p:nvSpPr>
        <p:spPr>
          <a:xfrm>
            <a:off x="3203964" y="4606516"/>
            <a:ext cx="424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H</a:t>
            </a:r>
            <a:endParaRPr lang="zh-TW" altLang="en-US" dirty="0"/>
          </a:p>
        </p:txBody>
      </p:sp>
      <p:sp>
        <p:nvSpPr>
          <p:cNvPr id="41" name="文字方塊 40"/>
          <p:cNvSpPr txBox="1"/>
          <p:nvPr/>
        </p:nvSpPr>
        <p:spPr>
          <a:xfrm flipH="1">
            <a:off x="1946923" y="2635743"/>
            <a:ext cx="514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I</a:t>
            </a:r>
            <a:endParaRPr lang="zh-TW" altLang="en-US" dirty="0"/>
          </a:p>
        </p:txBody>
      </p:sp>
      <p:sp>
        <p:nvSpPr>
          <p:cNvPr id="43" name="文字方塊 42"/>
          <p:cNvSpPr txBox="1"/>
          <p:nvPr/>
        </p:nvSpPr>
        <p:spPr>
          <a:xfrm flipH="1">
            <a:off x="1901665" y="4132174"/>
            <a:ext cx="514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J</a:t>
            </a:r>
            <a:endParaRPr lang="zh-TW" altLang="en-US" dirty="0"/>
          </a:p>
        </p:txBody>
      </p:sp>
      <p:sp>
        <p:nvSpPr>
          <p:cNvPr id="25" name="矩形 24"/>
          <p:cNvSpPr/>
          <p:nvPr/>
        </p:nvSpPr>
        <p:spPr>
          <a:xfrm>
            <a:off x="7507077" y="5401343"/>
            <a:ext cx="873322" cy="45021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ZBNMS</a:t>
            </a:r>
            <a:endParaRPr lang="zh-TW" altLang="en-US" dirty="0"/>
          </a:p>
        </p:txBody>
      </p:sp>
      <p:sp>
        <p:nvSpPr>
          <p:cNvPr id="62" name="文字方塊 61"/>
          <p:cNvSpPr txBox="1"/>
          <p:nvPr/>
        </p:nvSpPr>
        <p:spPr>
          <a:xfrm>
            <a:off x="6257906" y="2641397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63" name="文字方塊 62"/>
          <p:cNvSpPr txBox="1"/>
          <p:nvPr/>
        </p:nvSpPr>
        <p:spPr>
          <a:xfrm>
            <a:off x="3277741" y="1774283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F</a:t>
            </a:r>
            <a:endParaRPr lang="zh-TW" altLang="en-US" dirty="0"/>
          </a:p>
        </p:txBody>
      </p:sp>
      <p:sp>
        <p:nvSpPr>
          <p:cNvPr id="46" name="文字方塊 45"/>
          <p:cNvSpPr txBox="1"/>
          <p:nvPr/>
        </p:nvSpPr>
        <p:spPr>
          <a:xfrm>
            <a:off x="5638499" y="2357711"/>
            <a:ext cx="2569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ZigBee Gateway 2(Cost 2)</a:t>
            </a:r>
            <a:endParaRPr lang="zh-TW" altLang="en-US" dirty="0"/>
          </a:p>
        </p:txBody>
      </p:sp>
      <p:cxnSp>
        <p:nvCxnSpPr>
          <p:cNvPr id="48" name="直線單箭頭接點 47"/>
          <p:cNvCxnSpPr/>
          <p:nvPr/>
        </p:nvCxnSpPr>
        <p:spPr>
          <a:xfrm>
            <a:off x="9787162" y="2269434"/>
            <a:ext cx="283900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5" name="文字方塊 54"/>
          <p:cNvSpPr txBox="1"/>
          <p:nvPr/>
        </p:nvSpPr>
        <p:spPr>
          <a:xfrm>
            <a:off x="8336043" y="2069537"/>
            <a:ext cx="909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Routing</a:t>
            </a:r>
            <a:endParaRPr lang="zh-TW" altLang="en-US" dirty="0"/>
          </a:p>
        </p:txBody>
      </p:sp>
      <p:sp>
        <p:nvSpPr>
          <p:cNvPr id="56" name="文字方塊 55"/>
          <p:cNvSpPr txBox="1"/>
          <p:nvPr/>
        </p:nvSpPr>
        <p:spPr>
          <a:xfrm>
            <a:off x="8338216" y="1690688"/>
            <a:ext cx="1370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ZigBee Node</a:t>
            </a:r>
            <a:endParaRPr lang="zh-TW" altLang="en-US" dirty="0"/>
          </a:p>
        </p:txBody>
      </p:sp>
      <p:sp>
        <p:nvSpPr>
          <p:cNvPr id="57" name="文字方塊 56"/>
          <p:cNvSpPr txBox="1"/>
          <p:nvPr/>
        </p:nvSpPr>
        <p:spPr>
          <a:xfrm>
            <a:off x="8349223" y="2388301"/>
            <a:ext cx="834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RS-232</a:t>
            </a:r>
            <a:endParaRPr lang="zh-TW" altLang="en-US" dirty="0"/>
          </a:p>
        </p:txBody>
      </p:sp>
      <p:cxnSp>
        <p:nvCxnSpPr>
          <p:cNvPr id="58" name="直線單箭頭接點 57"/>
          <p:cNvCxnSpPr/>
          <p:nvPr/>
        </p:nvCxnSpPr>
        <p:spPr>
          <a:xfrm>
            <a:off x="9787162" y="2600193"/>
            <a:ext cx="283900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59" name="圖片 5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4787" y="1707975"/>
            <a:ext cx="528651" cy="392225"/>
          </a:xfrm>
          <a:prstGeom prst="rect">
            <a:avLst/>
          </a:prstGeom>
        </p:spPr>
      </p:pic>
      <p:cxnSp>
        <p:nvCxnSpPr>
          <p:cNvPr id="17" name="直線單箭頭接點 16"/>
          <p:cNvCxnSpPr>
            <a:stCxn id="11" idx="3"/>
            <a:endCxn id="14" idx="1"/>
          </p:cNvCxnSpPr>
          <p:nvPr/>
        </p:nvCxnSpPr>
        <p:spPr>
          <a:xfrm>
            <a:off x="4977018" y="2289584"/>
            <a:ext cx="1156020" cy="91242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直線單箭頭接點 19"/>
          <p:cNvCxnSpPr>
            <a:stCxn id="6" idx="3"/>
            <a:endCxn id="11" idx="1"/>
          </p:cNvCxnSpPr>
          <p:nvPr/>
        </p:nvCxnSpPr>
        <p:spPr>
          <a:xfrm flipV="1">
            <a:off x="3667233" y="2289584"/>
            <a:ext cx="781134" cy="50144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直線單箭頭接點 23"/>
          <p:cNvCxnSpPr>
            <a:stCxn id="10" idx="3"/>
            <a:endCxn id="15" idx="1"/>
          </p:cNvCxnSpPr>
          <p:nvPr/>
        </p:nvCxnSpPr>
        <p:spPr>
          <a:xfrm flipV="1">
            <a:off x="5879797" y="4407133"/>
            <a:ext cx="1098629" cy="37186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直線單箭頭接點 27"/>
          <p:cNvCxnSpPr>
            <a:stCxn id="7" idx="3"/>
            <a:endCxn id="10" idx="2"/>
          </p:cNvCxnSpPr>
          <p:nvPr/>
        </p:nvCxnSpPr>
        <p:spPr>
          <a:xfrm flipV="1">
            <a:off x="4826430" y="4975110"/>
            <a:ext cx="789042" cy="89006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直線單箭頭接點 35"/>
          <p:cNvCxnSpPr>
            <a:stCxn id="42" idx="2"/>
            <a:endCxn id="10" idx="1"/>
          </p:cNvCxnSpPr>
          <p:nvPr/>
        </p:nvCxnSpPr>
        <p:spPr>
          <a:xfrm>
            <a:off x="4664633" y="3900066"/>
            <a:ext cx="686513" cy="87893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0" name="直線接點 49"/>
          <p:cNvCxnSpPr>
            <a:stCxn id="14" idx="1"/>
            <a:endCxn id="42" idx="3"/>
          </p:cNvCxnSpPr>
          <p:nvPr/>
        </p:nvCxnSpPr>
        <p:spPr>
          <a:xfrm flipH="1">
            <a:off x="4928958" y="3202006"/>
            <a:ext cx="1204080" cy="501948"/>
          </a:xfrm>
          <a:prstGeom prst="line">
            <a:avLst/>
          </a:prstGeom>
          <a:ln w="381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3" name="直線接點 52"/>
          <p:cNvCxnSpPr>
            <a:endCxn id="3" idx="2"/>
          </p:cNvCxnSpPr>
          <p:nvPr/>
        </p:nvCxnSpPr>
        <p:spPr>
          <a:xfrm flipH="1">
            <a:off x="5622768" y="3398118"/>
            <a:ext cx="774595" cy="1214183"/>
          </a:xfrm>
          <a:prstGeom prst="line">
            <a:avLst/>
          </a:prstGeom>
          <a:ln w="381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0" name="直線單箭頭接點 59"/>
          <p:cNvCxnSpPr>
            <a:endCxn id="15" idx="0"/>
          </p:cNvCxnSpPr>
          <p:nvPr/>
        </p:nvCxnSpPr>
        <p:spPr>
          <a:xfrm>
            <a:off x="6397363" y="3398118"/>
            <a:ext cx="845389" cy="81290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0" name="直線單箭頭接點 69"/>
          <p:cNvCxnSpPr>
            <a:stCxn id="5" idx="3"/>
            <a:endCxn id="42" idx="1"/>
          </p:cNvCxnSpPr>
          <p:nvPr/>
        </p:nvCxnSpPr>
        <p:spPr>
          <a:xfrm>
            <a:off x="3568205" y="3662880"/>
            <a:ext cx="832102" cy="4107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2" name="直線單箭頭接點 71"/>
          <p:cNvCxnSpPr>
            <a:stCxn id="8" idx="3"/>
            <a:endCxn id="7" idx="1"/>
          </p:cNvCxnSpPr>
          <p:nvPr/>
        </p:nvCxnSpPr>
        <p:spPr>
          <a:xfrm>
            <a:off x="3378633" y="5120192"/>
            <a:ext cx="919146" cy="74498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3" name="直線單箭頭接點 102"/>
          <p:cNvCxnSpPr>
            <a:stCxn id="9" idx="3"/>
            <a:endCxn id="5" idx="1"/>
          </p:cNvCxnSpPr>
          <p:nvPr/>
        </p:nvCxnSpPr>
        <p:spPr>
          <a:xfrm>
            <a:off x="2340741" y="3161826"/>
            <a:ext cx="698813" cy="50105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5" name="直線單箭頭接點 104"/>
          <p:cNvCxnSpPr>
            <a:stCxn id="12" idx="3"/>
            <a:endCxn id="8" idx="1"/>
          </p:cNvCxnSpPr>
          <p:nvPr/>
        </p:nvCxnSpPr>
        <p:spPr>
          <a:xfrm>
            <a:off x="2257697" y="4714438"/>
            <a:ext cx="592285" cy="40575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7" name="直線接點 106"/>
          <p:cNvCxnSpPr>
            <a:stCxn id="5" idx="2"/>
            <a:endCxn id="8" idx="0"/>
          </p:cNvCxnSpPr>
          <p:nvPr/>
        </p:nvCxnSpPr>
        <p:spPr>
          <a:xfrm flipH="1">
            <a:off x="3114308" y="3858992"/>
            <a:ext cx="189572" cy="1065087"/>
          </a:xfrm>
          <a:prstGeom prst="line">
            <a:avLst/>
          </a:prstGeom>
          <a:ln w="381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9" name="直線接點 108"/>
          <p:cNvCxnSpPr>
            <a:stCxn id="6" idx="2"/>
            <a:endCxn id="9" idx="3"/>
          </p:cNvCxnSpPr>
          <p:nvPr/>
        </p:nvCxnSpPr>
        <p:spPr>
          <a:xfrm flipH="1">
            <a:off x="2340741" y="2535840"/>
            <a:ext cx="1062167" cy="625986"/>
          </a:xfrm>
          <a:prstGeom prst="line">
            <a:avLst/>
          </a:prstGeom>
          <a:ln w="381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1" name="直線接點 110"/>
          <p:cNvCxnSpPr>
            <a:stCxn id="6" idx="2"/>
            <a:endCxn id="5" idx="0"/>
          </p:cNvCxnSpPr>
          <p:nvPr/>
        </p:nvCxnSpPr>
        <p:spPr>
          <a:xfrm flipH="1">
            <a:off x="3303880" y="2535840"/>
            <a:ext cx="99028" cy="930927"/>
          </a:xfrm>
          <a:prstGeom prst="line">
            <a:avLst/>
          </a:prstGeom>
          <a:ln w="381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5" name="直線接點 114"/>
          <p:cNvCxnSpPr>
            <a:stCxn id="12" idx="3"/>
            <a:endCxn id="5" idx="2"/>
          </p:cNvCxnSpPr>
          <p:nvPr/>
        </p:nvCxnSpPr>
        <p:spPr>
          <a:xfrm flipV="1">
            <a:off x="2257697" y="3858992"/>
            <a:ext cx="1046183" cy="855446"/>
          </a:xfrm>
          <a:prstGeom prst="line">
            <a:avLst/>
          </a:prstGeom>
          <a:ln w="381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4" name="直線接點 123"/>
          <p:cNvCxnSpPr>
            <a:stCxn id="11" idx="2"/>
            <a:endCxn id="5" idx="0"/>
          </p:cNvCxnSpPr>
          <p:nvPr/>
        </p:nvCxnSpPr>
        <p:spPr>
          <a:xfrm flipH="1">
            <a:off x="3303880" y="2485696"/>
            <a:ext cx="1408813" cy="981071"/>
          </a:xfrm>
          <a:prstGeom prst="line">
            <a:avLst/>
          </a:prstGeom>
          <a:ln w="381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9" name="直線接點 128"/>
          <p:cNvCxnSpPr>
            <a:stCxn id="11" idx="2"/>
            <a:endCxn id="42" idx="0"/>
          </p:cNvCxnSpPr>
          <p:nvPr/>
        </p:nvCxnSpPr>
        <p:spPr>
          <a:xfrm flipH="1">
            <a:off x="4664633" y="2485696"/>
            <a:ext cx="48060" cy="1022145"/>
          </a:xfrm>
          <a:prstGeom prst="line">
            <a:avLst/>
          </a:prstGeom>
          <a:ln w="381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5" name="文字方塊 64"/>
          <p:cNvSpPr txBox="1"/>
          <p:nvPr/>
        </p:nvSpPr>
        <p:spPr>
          <a:xfrm>
            <a:off x="8380399" y="2757118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Neighbor</a:t>
            </a:r>
            <a:endParaRPr lang="zh-TW" altLang="en-US" dirty="0"/>
          </a:p>
        </p:txBody>
      </p:sp>
      <p:cxnSp>
        <p:nvCxnSpPr>
          <p:cNvPr id="66" name="直線單箭頭接點 65"/>
          <p:cNvCxnSpPr/>
          <p:nvPr/>
        </p:nvCxnSpPr>
        <p:spPr>
          <a:xfrm>
            <a:off x="9793653" y="2941784"/>
            <a:ext cx="283900" cy="0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7" name="文字方塊 66"/>
          <p:cNvSpPr txBox="1"/>
          <p:nvPr/>
        </p:nvSpPr>
        <p:spPr>
          <a:xfrm>
            <a:off x="8935402" y="4846417"/>
            <a:ext cx="1569660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solidFill>
                  <a:srgbClr val="FF0000"/>
                </a:solidFill>
              </a:rPr>
              <a:t>發生網路瓶頸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24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路由路徑修改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8610600" y="6285115"/>
            <a:ext cx="2743200" cy="365125"/>
          </a:xfrm>
        </p:spPr>
        <p:txBody>
          <a:bodyPr/>
          <a:lstStyle/>
          <a:p>
            <a:fld id="{C1167DBC-574C-4014-8A5D-B9D46ADC0D5D}" type="slidenum">
              <a:rPr lang="zh-TW" altLang="en-US" smtClean="0"/>
              <a:t>31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9554" y="3466767"/>
            <a:ext cx="528651" cy="392225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8582" y="2143615"/>
            <a:ext cx="528651" cy="392225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779" y="5669065"/>
            <a:ext cx="528651" cy="392225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9982" y="4924079"/>
            <a:ext cx="528651" cy="392225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2090" y="2965713"/>
            <a:ext cx="528651" cy="392225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1146" y="4582885"/>
            <a:ext cx="528651" cy="392225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367" y="2093471"/>
            <a:ext cx="528651" cy="392225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046" y="4518325"/>
            <a:ext cx="528651" cy="392225"/>
          </a:xfrm>
          <a:prstGeom prst="rect">
            <a:avLst/>
          </a:prstGeom>
        </p:spPr>
      </p:pic>
      <p:pic>
        <p:nvPicPr>
          <p:cNvPr id="14" name="圖片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3038" y="3005893"/>
            <a:ext cx="528651" cy="392225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8426" y="4211020"/>
            <a:ext cx="528651" cy="392225"/>
          </a:xfrm>
          <a:prstGeom prst="rect">
            <a:avLst/>
          </a:prstGeom>
        </p:spPr>
      </p:pic>
      <p:sp>
        <p:nvSpPr>
          <p:cNvPr id="16" name="文字方塊 15"/>
          <p:cNvSpPr txBox="1"/>
          <p:nvPr/>
        </p:nvSpPr>
        <p:spPr>
          <a:xfrm>
            <a:off x="6916379" y="4575543"/>
            <a:ext cx="14863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0000(</a:t>
            </a:r>
            <a:r>
              <a:rPr lang="zh-TW" altLang="en-US" dirty="0"/>
              <a:t>協調者</a:t>
            </a:r>
            <a:r>
              <a:rPr lang="en-US" altLang="zh-TW" dirty="0"/>
              <a:t>)</a:t>
            </a:r>
            <a:endParaRPr lang="zh-TW" altLang="en-US" dirty="0"/>
          </a:p>
          <a:p>
            <a:endParaRPr lang="zh-TW" altLang="en-US" dirty="0"/>
          </a:p>
        </p:txBody>
      </p:sp>
      <p:cxnSp>
        <p:nvCxnSpPr>
          <p:cNvPr id="30" name="直線單箭頭接點 29"/>
          <p:cNvCxnSpPr>
            <a:stCxn id="14" idx="2"/>
            <a:endCxn id="45" idx="1"/>
          </p:cNvCxnSpPr>
          <p:nvPr/>
        </p:nvCxnSpPr>
        <p:spPr>
          <a:xfrm>
            <a:off x="6397364" y="3398118"/>
            <a:ext cx="2059272" cy="1012579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42" name="圖片 4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0307" y="3507841"/>
            <a:ext cx="528651" cy="392225"/>
          </a:xfrm>
          <a:prstGeom prst="rect">
            <a:avLst/>
          </a:prstGeom>
        </p:spPr>
      </p:pic>
      <p:sp>
        <p:nvSpPr>
          <p:cNvPr id="45" name="矩形 44"/>
          <p:cNvSpPr/>
          <p:nvPr/>
        </p:nvSpPr>
        <p:spPr>
          <a:xfrm>
            <a:off x="8456636" y="4209092"/>
            <a:ext cx="608479" cy="4032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Sink</a:t>
            </a:r>
            <a:endParaRPr lang="zh-TW" altLang="en-US" dirty="0"/>
          </a:p>
        </p:txBody>
      </p:sp>
      <p:cxnSp>
        <p:nvCxnSpPr>
          <p:cNvPr id="47" name="直線單箭頭接點 46"/>
          <p:cNvCxnSpPr>
            <a:stCxn id="15" idx="3"/>
            <a:endCxn id="45" idx="1"/>
          </p:cNvCxnSpPr>
          <p:nvPr/>
        </p:nvCxnSpPr>
        <p:spPr>
          <a:xfrm>
            <a:off x="7507077" y="4407133"/>
            <a:ext cx="949559" cy="3564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2" name="文字方塊 51"/>
          <p:cNvSpPr txBox="1"/>
          <p:nvPr/>
        </p:nvSpPr>
        <p:spPr>
          <a:xfrm>
            <a:off x="6474473" y="4837828"/>
            <a:ext cx="2569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ZigBee Gateway 1(Cost 5)</a:t>
            </a:r>
            <a:endParaRPr lang="zh-TW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5467918" y="4242969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</a:t>
            </a:r>
            <a:endParaRPr lang="zh-TW" altLang="en-US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4548336" y="1731929"/>
            <a:ext cx="370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C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4413778" y="5327871"/>
            <a:ext cx="501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E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4418386" y="3173272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D</a:t>
            </a:r>
            <a:endParaRPr lang="zh-TW" altLang="en-US" dirty="0"/>
          </a:p>
        </p:txBody>
      </p:sp>
      <p:sp>
        <p:nvSpPr>
          <p:cNvPr id="39" name="文字方塊 38"/>
          <p:cNvSpPr txBox="1"/>
          <p:nvPr/>
        </p:nvSpPr>
        <p:spPr>
          <a:xfrm>
            <a:off x="3346140" y="318105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G</a:t>
            </a:r>
            <a:endParaRPr lang="zh-TW" altLang="en-US" dirty="0"/>
          </a:p>
        </p:txBody>
      </p:sp>
      <p:sp>
        <p:nvSpPr>
          <p:cNvPr id="40" name="文字方塊 39"/>
          <p:cNvSpPr txBox="1"/>
          <p:nvPr/>
        </p:nvSpPr>
        <p:spPr>
          <a:xfrm>
            <a:off x="3203964" y="4606516"/>
            <a:ext cx="424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H</a:t>
            </a:r>
            <a:endParaRPr lang="zh-TW" altLang="en-US" dirty="0"/>
          </a:p>
        </p:txBody>
      </p:sp>
      <p:sp>
        <p:nvSpPr>
          <p:cNvPr id="41" name="文字方塊 40"/>
          <p:cNvSpPr txBox="1"/>
          <p:nvPr/>
        </p:nvSpPr>
        <p:spPr>
          <a:xfrm flipH="1">
            <a:off x="1946923" y="2635743"/>
            <a:ext cx="514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I</a:t>
            </a:r>
            <a:endParaRPr lang="zh-TW" altLang="en-US" dirty="0"/>
          </a:p>
        </p:txBody>
      </p:sp>
      <p:sp>
        <p:nvSpPr>
          <p:cNvPr id="43" name="文字方塊 42"/>
          <p:cNvSpPr txBox="1"/>
          <p:nvPr/>
        </p:nvSpPr>
        <p:spPr>
          <a:xfrm flipH="1">
            <a:off x="1901665" y="4132174"/>
            <a:ext cx="514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J</a:t>
            </a:r>
            <a:endParaRPr lang="zh-TW" altLang="en-US" dirty="0"/>
          </a:p>
        </p:txBody>
      </p:sp>
      <p:sp>
        <p:nvSpPr>
          <p:cNvPr id="25" name="矩形 24"/>
          <p:cNvSpPr/>
          <p:nvPr/>
        </p:nvSpPr>
        <p:spPr>
          <a:xfrm>
            <a:off x="7507077" y="5401343"/>
            <a:ext cx="873322" cy="45021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ZBNMS</a:t>
            </a:r>
            <a:endParaRPr lang="zh-TW" altLang="en-US" dirty="0"/>
          </a:p>
        </p:txBody>
      </p:sp>
      <p:sp>
        <p:nvSpPr>
          <p:cNvPr id="62" name="文字方塊 61"/>
          <p:cNvSpPr txBox="1"/>
          <p:nvPr/>
        </p:nvSpPr>
        <p:spPr>
          <a:xfrm>
            <a:off x="6257906" y="2641397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63" name="文字方塊 62"/>
          <p:cNvSpPr txBox="1"/>
          <p:nvPr/>
        </p:nvSpPr>
        <p:spPr>
          <a:xfrm>
            <a:off x="3277741" y="1774283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F</a:t>
            </a:r>
            <a:endParaRPr lang="zh-TW" altLang="en-US" dirty="0"/>
          </a:p>
        </p:txBody>
      </p:sp>
      <p:cxnSp>
        <p:nvCxnSpPr>
          <p:cNvPr id="48" name="直線單箭頭接點 47"/>
          <p:cNvCxnSpPr/>
          <p:nvPr/>
        </p:nvCxnSpPr>
        <p:spPr>
          <a:xfrm>
            <a:off x="9787162" y="2269434"/>
            <a:ext cx="283900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5" name="文字方塊 54"/>
          <p:cNvSpPr txBox="1"/>
          <p:nvPr/>
        </p:nvSpPr>
        <p:spPr>
          <a:xfrm>
            <a:off x="8336043" y="2069537"/>
            <a:ext cx="909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Routing</a:t>
            </a:r>
            <a:endParaRPr lang="zh-TW" altLang="en-US" dirty="0"/>
          </a:p>
        </p:txBody>
      </p:sp>
      <p:sp>
        <p:nvSpPr>
          <p:cNvPr id="56" name="文字方塊 55"/>
          <p:cNvSpPr txBox="1"/>
          <p:nvPr/>
        </p:nvSpPr>
        <p:spPr>
          <a:xfrm>
            <a:off x="8338216" y="1690688"/>
            <a:ext cx="1370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ZigBee Node</a:t>
            </a:r>
            <a:endParaRPr lang="zh-TW" altLang="en-US" dirty="0"/>
          </a:p>
        </p:txBody>
      </p:sp>
      <p:sp>
        <p:nvSpPr>
          <p:cNvPr id="57" name="文字方塊 56"/>
          <p:cNvSpPr txBox="1"/>
          <p:nvPr/>
        </p:nvSpPr>
        <p:spPr>
          <a:xfrm>
            <a:off x="8349223" y="2388301"/>
            <a:ext cx="834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RS-232</a:t>
            </a:r>
            <a:endParaRPr lang="zh-TW" altLang="en-US" dirty="0"/>
          </a:p>
        </p:txBody>
      </p:sp>
      <p:cxnSp>
        <p:nvCxnSpPr>
          <p:cNvPr id="58" name="直線單箭頭接點 57"/>
          <p:cNvCxnSpPr/>
          <p:nvPr/>
        </p:nvCxnSpPr>
        <p:spPr>
          <a:xfrm>
            <a:off x="9787162" y="2600193"/>
            <a:ext cx="283900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59" name="圖片 5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4787" y="1707975"/>
            <a:ext cx="528651" cy="392225"/>
          </a:xfrm>
          <a:prstGeom prst="rect">
            <a:avLst/>
          </a:prstGeom>
        </p:spPr>
      </p:pic>
      <p:cxnSp>
        <p:nvCxnSpPr>
          <p:cNvPr id="17" name="直線單箭頭接點 16"/>
          <p:cNvCxnSpPr>
            <a:stCxn id="11" idx="3"/>
            <a:endCxn id="14" idx="1"/>
          </p:cNvCxnSpPr>
          <p:nvPr/>
        </p:nvCxnSpPr>
        <p:spPr>
          <a:xfrm>
            <a:off x="4977018" y="2289584"/>
            <a:ext cx="1156020" cy="91242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直線單箭頭接點 19"/>
          <p:cNvCxnSpPr>
            <a:stCxn id="6" idx="3"/>
            <a:endCxn id="11" idx="1"/>
          </p:cNvCxnSpPr>
          <p:nvPr/>
        </p:nvCxnSpPr>
        <p:spPr>
          <a:xfrm flipV="1">
            <a:off x="3667233" y="2289584"/>
            <a:ext cx="781134" cy="50144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直線單箭頭接點 23"/>
          <p:cNvCxnSpPr>
            <a:stCxn id="10" idx="3"/>
            <a:endCxn id="15" idx="1"/>
          </p:cNvCxnSpPr>
          <p:nvPr/>
        </p:nvCxnSpPr>
        <p:spPr>
          <a:xfrm flipV="1">
            <a:off x="5879797" y="4407133"/>
            <a:ext cx="1098629" cy="371865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直線單箭頭接點 27"/>
          <p:cNvCxnSpPr>
            <a:stCxn id="7" idx="3"/>
            <a:endCxn id="10" idx="2"/>
          </p:cNvCxnSpPr>
          <p:nvPr/>
        </p:nvCxnSpPr>
        <p:spPr>
          <a:xfrm flipV="1">
            <a:off x="4826430" y="4975110"/>
            <a:ext cx="789042" cy="890068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直線單箭頭接點 35"/>
          <p:cNvCxnSpPr>
            <a:stCxn id="42" idx="2"/>
            <a:endCxn id="10" idx="1"/>
          </p:cNvCxnSpPr>
          <p:nvPr/>
        </p:nvCxnSpPr>
        <p:spPr>
          <a:xfrm>
            <a:off x="4664633" y="3900066"/>
            <a:ext cx="686513" cy="87893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0" name="直線接點 49"/>
          <p:cNvCxnSpPr>
            <a:stCxn id="14" idx="1"/>
            <a:endCxn id="42" idx="3"/>
          </p:cNvCxnSpPr>
          <p:nvPr/>
        </p:nvCxnSpPr>
        <p:spPr>
          <a:xfrm flipH="1">
            <a:off x="4928958" y="3202006"/>
            <a:ext cx="1204080" cy="501948"/>
          </a:xfrm>
          <a:prstGeom prst="line">
            <a:avLst/>
          </a:prstGeom>
          <a:ln w="381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3" name="直線接點 52"/>
          <p:cNvCxnSpPr>
            <a:endCxn id="3" idx="2"/>
          </p:cNvCxnSpPr>
          <p:nvPr/>
        </p:nvCxnSpPr>
        <p:spPr>
          <a:xfrm flipH="1">
            <a:off x="5622768" y="3398118"/>
            <a:ext cx="774595" cy="1214183"/>
          </a:xfrm>
          <a:prstGeom prst="line">
            <a:avLst/>
          </a:prstGeom>
          <a:ln w="381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0" name="直線單箭頭接點 59"/>
          <p:cNvCxnSpPr>
            <a:endCxn id="15" idx="0"/>
          </p:cNvCxnSpPr>
          <p:nvPr/>
        </p:nvCxnSpPr>
        <p:spPr>
          <a:xfrm>
            <a:off x="6397363" y="3398118"/>
            <a:ext cx="845389" cy="81290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0" name="直線單箭頭接點 69"/>
          <p:cNvCxnSpPr>
            <a:stCxn id="5" idx="3"/>
            <a:endCxn id="11" idx="1"/>
          </p:cNvCxnSpPr>
          <p:nvPr/>
        </p:nvCxnSpPr>
        <p:spPr>
          <a:xfrm flipV="1">
            <a:off x="3568205" y="2289584"/>
            <a:ext cx="880162" cy="1373296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2" name="直線單箭頭接點 71"/>
          <p:cNvCxnSpPr>
            <a:stCxn id="8" idx="3"/>
            <a:endCxn id="7" idx="1"/>
          </p:cNvCxnSpPr>
          <p:nvPr/>
        </p:nvCxnSpPr>
        <p:spPr>
          <a:xfrm>
            <a:off x="3378633" y="5120192"/>
            <a:ext cx="919146" cy="744986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3" name="直線單箭頭接點 102"/>
          <p:cNvCxnSpPr>
            <a:stCxn id="9" idx="3"/>
            <a:endCxn id="5" idx="1"/>
          </p:cNvCxnSpPr>
          <p:nvPr/>
        </p:nvCxnSpPr>
        <p:spPr>
          <a:xfrm>
            <a:off x="2340741" y="3161826"/>
            <a:ext cx="698813" cy="501054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5" name="直線單箭頭接點 104"/>
          <p:cNvCxnSpPr>
            <a:stCxn id="12" idx="3"/>
            <a:endCxn id="8" idx="1"/>
          </p:cNvCxnSpPr>
          <p:nvPr/>
        </p:nvCxnSpPr>
        <p:spPr>
          <a:xfrm>
            <a:off x="2257697" y="4714438"/>
            <a:ext cx="592285" cy="405754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7" name="直線接點 106"/>
          <p:cNvCxnSpPr>
            <a:stCxn id="5" idx="2"/>
            <a:endCxn id="8" idx="0"/>
          </p:cNvCxnSpPr>
          <p:nvPr/>
        </p:nvCxnSpPr>
        <p:spPr>
          <a:xfrm flipH="1">
            <a:off x="3114308" y="3858992"/>
            <a:ext cx="189572" cy="1065087"/>
          </a:xfrm>
          <a:prstGeom prst="line">
            <a:avLst/>
          </a:prstGeom>
          <a:ln w="381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9" name="直線接點 108"/>
          <p:cNvCxnSpPr>
            <a:stCxn id="6" idx="2"/>
            <a:endCxn id="9" idx="3"/>
          </p:cNvCxnSpPr>
          <p:nvPr/>
        </p:nvCxnSpPr>
        <p:spPr>
          <a:xfrm flipH="1">
            <a:off x="2340741" y="2535840"/>
            <a:ext cx="1062167" cy="625986"/>
          </a:xfrm>
          <a:prstGeom prst="line">
            <a:avLst/>
          </a:prstGeom>
          <a:ln w="381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1" name="直線接點 110"/>
          <p:cNvCxnSpPr>
            <a:stCxn id="6" idx="2"/>
            <a:endCxn id="5" idx="0"/>
          </p:cNvCxnSpPr>
          <p:nvPr/>
        </p:nvCxnSpPr>
        <p:spPr>
          <a:xfrm flipH="1">
            <a:off x="3303880" y="2535840"/>
            <a:ext cx="99028" cy="930927"/>
          </a:xfrm>
          <a:prstGeom prst="line">
            <a:avLst/>
          </a:prstGeom>
          <a:ln w="381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5" name="直線接點 114"/>
          <p:cNvCxnSpPr>
            <a:stCxn id="12" idx="3"/>
            <a:endCxn id="5" idx="2"/>
          </p:cNvCxnSpPr>
          <p:nvPr/>
        </p:nvCxnSpPr>
        <p:spPr>
          <a:xfrm flipV="1">
            <a:off x="2257697" y="3858992"/>
            <a:ext cx="1046183" cy="855446"/>
          </a:xfrm>
          <a:prstGeom prst="line">
            <a:avLst/>
          </a:prstGeom>
          <a:ln w="381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4" name="直線接點 123"/>
          <p:cNvCxnSpPr>
            <a:stCxn id="42" idx="1"/>
            <a:endCxn id="5" idx="3"/>
          </p:cNvCxnSpPr>
          <p:nvPr/>
        </p:nvCxnSpPr>
        <p:spPr>
          <a:xfrm flipH="1" flipV="1">
            <a:off x="3568205" y="3662880"/>
            <a:ext cx="832102" cy="41074"/>
          </a:xfrm>
          <a:prstGeom prst="line">
            <a:avLst/>
          </a:prstGeom>
          <a:ln w="381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9" name="直線接點 128"/>
          <p:cNvCxnSpPr>
            <a:stCxn id="11" idx="2"/>
            <a:endCxn id="42" idx="0"/>
          </p:cNvCxnSpPr>
          <p:nvPr/>
        </p:nvCxnSpPr>
        <p:spPr>
          <a:xfrm flipH="1">
            <a:off x="4664633" y="2485696"/>
            <a:ext cx="48060" cy="1022145"/>
          </a:xfrm>
          <a:prstGeom prst="line">
            <a:avLst/>
          </a:prstGeom>
          <a:ln w="381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5" name="文字方塊 64"/>
          <p:cNvSpPr txBox="1"/>
          <p:nvPr/>
        </p:nvSpPr>
        <p:spPr>
          <a:xfrm>
            <a:off x="8380399" y="2721278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Neighbor</a:t>
            </a:r>
            <a:endParaRPr lang="zh-TW" altLang="en-US" dirty="0"/>
          </a:p>
        </p:txBody>
      </p:sp>
      <p:cxnSp>
        <p:nvCxnSpPr>
          <p:cNvPr id="66" name="直線單箭頭接點 65"/>
          <p:cNvCxnSpPr/>
          <p:nvPr/>
        </p:nvCxnSpPr>
        <p:spPr>
          <a:xfrm>
            <a:off x="9818338" y="2933170"/>
            <a:ext cx="283900" cy="0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7" name="文字方塊 66"/>
          <p:cNvSpPr txBox="1"/>
          <p:nvPr/>
        </p:nvSpPr>
        <p:spPr>
          <a:xfrm>
            <a:off x="5638499" y="2357711"/>
            <a:ext cx="2569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ZigBee Gateway 2(Cost 4)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5744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成本計算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7DBC-574C-4014-8A5D-B9D46ADC0D5D}" type="slidenum">
              <a:rPr lang="zh-TW" altLang="en-US" smtClean="0"/>
              <a:t>32</a:t>
            </a:fld>
            <a:endParaRPr lang="zh-TW" altLang="en-US"/>
          </a:p>
        </p:txBody>
      </p:sp>
      <p:sp>
        <p:nvSpPr>
          <p:cNvPr id="5" name="內容版面配置區 4"/>
          <p:cNvSpPr txBox="1">
            <a:spLocks noGrp="1"/>
          </p:cNvSpPr>
          <p:nvPr>
            <p:ph idx="1"/>
          </p:nvPr>
        </p:nvSpPr>
        <p:spPr>
          <a:xfrm>
            <a:off x="888119" y="2924518"/>
            <a:ext cx="10515600" cy="2544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N=2</a:t>
            </a:r>
          </a:p>
          <a:p>
            <a:r>
              <a:rPr lang="en-US" altLang="zh-TW" dirty="0" smtClean="0"/>
              <a:t>cost1 = 4, cost2 = 5</a:t>
            </a:r>
          </a:p>
          <a:p>
            <a:r>
              <a:rPr lang="en-US" altLang="zh-TW" dirty="0" smtClean="0"/>
              <a:t>B=(4+5)</a:t>
            </a:r>
            <a:r>
              <a:rPr lang="en-US" altLang="zh-TW" baseline="30000" dirty="0" smtClean="0"/>
              <a:t>2</a:t>
            </a:r>
            <a:r>
              <a:rPr lang="en-US" altLang="zh-TW" dirty="0" smtClean="0"/>
              <a:t>/(2*(</a:t>
            </a:r>
            <a:r>
              <a:rPr lang="en-US" altLang="zh-TW" dirty="0"/>
              <a:t>4</a:t>
            </a:r>
            <a:r>
              <a:rPr lang="en-US" altLang="zh-TW" baseline="30000" dirty="0" smtClean="0"/>
              <a:t>2</a:t>
            </a:r>
            <a:r>
              <a:rPr lang="en-US" altLang="zh-TW" dirty="0" smtClean="0"/>
              <a:t>+5</a:t>
            </a:r>
            <a:r>
              <a:rPr lang="en-US" altLang="zh-TW" baseline="30000" dirty="0" smtClean="0"/>
              <a:t>2</a:t>
            </a:r>
            <a:r>
              <a:rPr lang="en-US" altLang="zh-TW" dirty="0" smtClean="0"/>
              <a:t>))=81/82=0.98</a:t>
            </a:r>
          </a:p>
          <a:p>
            <a:r>
              <a:rPr lang="en-US" altLang="zh-TW" dirty="0" smtClean="0"/>
              <a:t>0&lt;B&lt;1</a:t>
            </a:r>
          </a:p>
          <a:p>
            <a:r>
              <a:rPr lang="en-US" altLang="zh-TW" dirty="0" smtClean="0"/>
              <a:t>0~0.95 </a:t>
            </a:r>
            <a:r>
              <a:rPr lang="zh-TW" altLang="en-US" dirty="0" smtClean="0"/>
              <a:t>發生網路瓶頸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矩形 6"/>
              <p:cNvSpPr/>
              <p:nvPr/>
            </p:nvSpPr>
            <p:spPr>
              <a:xfrm>
                <a:off x="901366" y="1751887"/>
                <a:ext cx="4303935" cy="10387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altLang="zh-TW" smtClean="0"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pt-BR" altLang="zh-TW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pt-BR" altLang="zh-TW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pt-BR" altLang="zh-TW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ctrlPr>
                                    <a:rPr lang="pt-BR" altLang="zh-TW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altLang="zh-TW" b="0" i="1" smtClean="0">
                                      <a:latin typeface="Cambria Math"/>
                                    </a:rPr>
                                    <m:t>𝑔</m:t>
                                  </m:r>
                                  <m:r>
                                    <a:rPr lang="pt-BR" altLang="zh-TW" i="1">
                                      <a:latin typeface="Cambria Math" panose="02040503050406030204" pitchFamily="18" charset="0"/>
                                    </a:rPr>
                                    <m:t>=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pt-BR" altLang="zh-TW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𝑐𝑜𝑠𝑡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altLang="zh-TW" b="0" i="1" smtClean="0">
                                      <a:latin typeface="Cambria Math"/>
                                    </a:rPr>
                                    <m:t>𝑔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nary>
                            </m:e>
                          </m:d>
                        </m:e>
                        <m:sup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pt-BR" altLang="zh-TW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d>
                        <m:dPr>
                          <m:ctrlPr>
                            <a:rPr lang="pt-BR" altLang="zh-TW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nary>
                            <m:naryPr>
                              <m:chr m:val="∑"/>
                              <m:ctrlP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altLang="zh-TW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𝑐𝑜𝑠𝑡</m:t>
                              </m:r>
                              <m:d>
                                <m:d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</m:d>
                              <m:r>
                                <a:rPr lang="en-US" altLang="zh-TW" i="1" baseline="300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nary>
                        </m:e>
                      </m:d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7" name="矩形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366" y="1751887"/>
                <a:ext cx="4303935" cy="103874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57268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結論</a:t>
            </a:r>
            <a:endParaRPr lang="en-US" altLang="zh-TW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ZBNMS</a:t>
            </a:r>
            <a:r>
              <a:rPr lang="zh-TW" altLang="en-US" dirty="0" smtClean="0"/>
              <a:t>使用</a:t>
            </a:r>
            <a:r>
              <a:rPr lang="en-US" altLang="zh-TW" dirty="0"/>
              <a:t>Web</a:t>
            </a:r>
            <a:r>
              <a:rPr lang="zh-TW" altLang="en-US" dirty="0"/>
              <a:t>介面繪製出</a:t>
            </a:r>
            <a:r>
              <a:rPr lang="en-US" altLang="zh-TW" dirty="0"/>
              <a:t>ZigBee</a:t>
            </a:r>
            <a:r>
              <a:rPr lang="zh-TW" altLang="en-US" dirty="0"/>
              <a:t>網路拓樸圖</a:t>
            </a:r>
            <a:r>
              <a:rPr lang="zh-TW" altLang="en-US" dirty="0" smtClean="0"/>
              <a:t>，能夠讓使用者便利的觀看目前的網路拓樸</a:t>
            </a:r>
            <a:r>
              <a:rPr lang="zh-TW" altLang="en-US" dirty="0"/>
              <a:t>，依據平衡公式的判斷，偵測出目前是否有網路瓶頸的發生，若有則可以修改路由</a:t>
            </a:r>
            <a:r>
              <a:rPr lang="zh-TW" altLang="en-US" dirty="0" smtClean="0"/>
              <a:t>路徑</a:t>
            </a:r>
            <a:r>
              <a:rPr lang="zh-TW" altLang="en-US" dirty="0"/>
              <a:t>，透過鄰居</a:t>
            </a:r>
            <a:r>
              <a:rPr lang="zh-TW" altLang="en-US" dirty="0" smtClean="0"/>
              <a:t>表輔助修改，</a:t>
            </a:r>
            <a:r>
              <a:rPr lang="zh-TW" altLang="en-US" dirty="0"/>
              <a:t>選擇更好的路徑，達到每個</a:t>
            </a:r>
            <a:r>
              <a:rPr lang="en-US" altLang="zh-TW" dirty="0"/>
              <a:t>Gateway</a:t>
            </a:r>
            <a:r>
              <a:rPr lang="zh-TW" altLang="en-US" dirty="0"/>
              <a:t>與節點之間的</a:t>
            </a:r>
            <a:r>
              <a:rPr lang="zh-TW" altLang="en-US" dirty="0" smtClean="0"/>
              <a:t>平衡解決</a:t>
            </a:r>
            <a:r>
              <a:rPr lang="zh-TW" altLang="en-US" dirty="0"/>
              <a:t>網路瓶頸的問題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en-US" altLang="zh-TW" dirty="0" smtClean="0"/>
              <a:t>ZBNMS</a:t>
            </a:r>
            <a:r>
              <a:rPr lang="zh-TW" altLang="en-US" dirty="0" smtClean="0"/>
              <a:t>不用增加或修改</a:t>
            </a:r>
            <a:r>
              <a:rPr lang="en-US" altLang="zh-TW" dirty="0" smtClean="0"/>
              <a:t>ZigBee</a:t>
            </a:r>
            <a:r>
              <a:rPr lang="zh-TW" altLang="en-US" dirty="0"/>
              <a:t>協定的請求</a:t>
            </a:r>
            <a:r>
              <a:rPr lang="zh-TW" altLang="en-US" dirty="0" smtClean="0"/>
              <a:t>，就能夠繪製出</a:t>
            </a:r>
            <a:r>
              <a:rPr lang="en-US" altLang="zh-TW" dirty="0"/>
              <a:t>ZigBee</a:t>
            </a:r>
            <a:r>
              <a:rPr lang="zh-TW" altLang="en-US" dirty="0"/>
              <a:t>網路拓樸圖和偵測網路</a:t>
            </a:r>
            <a:r>
              <a:rPr lang="zh-TW" altLang="en-US" dirty="0" smtClean="0"/>
              <a:t>瓶頸。</a:t>
            </a:r>
            <a:endParaRPr lang="en-US" altLang="zh-TW" dirty="0"/>
          </a:p>
          <a:p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7DBC-574C-4014-8A5D-B9D46ADC0D5D}" type="slidenum">
              <a:rPr lang="zh-TW" altLang="en-US" smtClean="0"/>
              <a:t>33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599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sz="2000" dirty="0"/>
              <a:t>ZigBee </a:t>
            </a:r>
            <a:r>
              <a:rPr lang="en-US" altLang="zh-TW" sz="2000" dirty="0" err="1"/>
              <a:t>Aliance</a:t>
            </a:r>
            <a:r>
              <a:rPr lang="en-US" altLang="zh-TW" sz="2000" dirty="0"/>
              <a:t>, “ZigBee Specification</a:t>
            </a:r>
            <a:r>
              <a:rPr lang="zh-TW" altLang="zh-TW" sz="2000" dirty="0"/>
              <a:t>：</a:t>
            </a:r>
            <a:r>
              <a:rPr lang="en-US" altLang="zh-TW" sz="2000" dirty="0"/>
              <a:t>ZigBee Document 053474r17”, January 17 2008, http://www.zigbee.org</a:t>
            </a:r>
            <a:r>
              <a:rPr lang="en-US" altLang="zh-TW" sz="2000" dirty="0" smtClean="0"/>
              <a:t>.</a:t>
            </a:r>
            <a:endParaRPr lang="en-US" altLang="zh-TW" sz="2000" u="sng" dirty="0" smtClean="0"/>
          </a:p>
          <a:p>
            <a:r>
              <a:rPr lang="zh-TW" altLang="zh-TW" sz="2000" u="sng" dirty="0" smtClean="0"/>
              <a:t>王信翔</a:t>
            </a:r>
            <a:r>
              <a:rPr lang="en-US" altLang="zh-TW" sz="2000" dirty="0"/>
              <a:t>,"</a:t>
            </a:r>
            <a:r>
              <a:rPr lang="en-US" altLang="zh-TW" sz="2000" dirty="0">
                <a:hlinkClick r:id="rId2"/>
              </a:rPr>
              <a:t>IEEE 802.15.4 / ZigBee</a:t>
            </a:r>
            <a:r>
              <a:rPr lang="zh-TW" altLang="zh-TW" sz="2000" dirty="0">
                <a:hlinkClick r:id="rId2"/>
              </a:rPr>
              <a:t>樹狀網路中的瓶頸問題</a:t>
            </a:r>
            <a:r>
              <a:rPr lang="en-US" altLang="zh-TW" sz="2000" dirty="0"/>
              <a:t>",</a:t>
            </a:r>
            <a:r>
              <a:rPr lang="zh-TW" altLang="zh-TW" sz="2000" dirty="0"/>
              <a:t>國立台灣海洋大學</a:t>
            </a:r>
            <a:r>
              <a:rPr lang="en-US" altLang="zh-TW" sz="2000" dirty="0"/>
              <a:t>,</a:t>
            </a:r>
            <a:r>
              <a:rPr lang="zh-TW" altLang="zh-TW" sz="2000" dirty="0"/>
              <a:t>碩士論文</a:t>
            </a:r>
            <a:r>
              <a:rPr lang="en-US" altLang="zh-TW" sz="2000" dirty="0"/>
              <a:t>, 2010</a:t>
            </a:r>
            <a:r>
              <a:rPr lang="en-US" altLang="zh-TW" sz="2000" dirty="0" smtClean="0"/>
              <a:t>.</a:t>
            </a:r>
          </a:p>
          <a:p>
            <a:pPr lvl="0"/>
            <a:r>
              <a:rPr lang="en-US" altLang="zh-TW" sz="2000" dirty="0" err="1" smtClean="0"/>
              <a:t>Chinyang</a:t>
            </a:r>
            <a:r>
              <a:rPr lang="en-US" altLang="zh-TW" sz="2000" dirty="0" smtClean="0"/>
              <a:t> </a:t>
            </a:r>
            <a:r>
              <a:rPr lang="en-US" altLang="zh-TW" sz="2000" dirty="0"/>
              <a:t>Henry </a:t>
            </a:r>
            <a:r>
              <a:rPr lang="en-US" altLang="zh-TW" sz="2000" dirty="0" err="1"/>
              <a:t>Tseng,"</a:t>
            </a:r>
            <a:r>
              <a:rPr lang="en-US" altLang="zh-TW" sz="2000" dirty="0" err="1">
                <a:hlinkClick r:id="rId3"/>
              </a:rPr>
              <a:t>Coordinator</a:t>
            </a:r>
            <a:r>
              <a:rPr lang="en-US" altLang="zh-TW" sz="2000" dirty="0">
                <a:hlinkClick r:id="rId3"/>
              </a:rPr>
              <a:t> Traffic Diffusion for Data-Intensive </a:t>
            </a:r>
            <a:r>
              <a:rPr lang="en-US" altLang="zh-TW" sz="2000" dirty="0" err="1">
                <a:hlinkClick r:id="rId3"/>
              </a:rPr>
              <a:t>Zigbee</a:t>
            </a:r>
            <a:r>
              <a:rPr lang="en-US" altLang="zh-TW" sz="2000" dirty="0">
                <a:hlinkClick r:id="rId3"/>
              </a:rPr>
              <a:t> Transmission in Real-time Electrocardiography </a:t>
            </a:r>
            <a:r>
              <a:rPr lang="en-US" altLang="zh-TW" sz="2000" dirty="0" err="1">
                <a:hlinkClick r:id="rId3"/>
              </a:rPr>
              <a:t>Monitoring</a:t>
            </a:r>
            <a:r>
              <a:rPr lang="en-US" altLang="zh-TW" sz="2000" dirty="0" err="1"/>
              <a:t>",IEEE</a:t>
            </a:r>
            <a:r>
              <a:rPr lang="en-US" altLang="zh-TW" sz="2000" dirty="0"/>
              <a:t> Transactions on Biomedical Engineering, VOL. 60, NO. 12, DECEMBER 2013</a:t>
            </a:r>
            <a:r>
              <a:rPr lang="en-US" altLang="zh-TW" sz="2000" dirty="0" smtClean="0"/>
              <a:t>.</a:t>
            </a:r>
          </a:p>
          <a:p>
            <a:pPr lvl="0"/>
            <a:r>
              <a:rPr lang="en-US" altLang="zh-TW" sz="2000" dirty="0"/>
              <a:t>K. Huang, C. Tseng, J. Wang, and T. Yang, "</a:t>
            </a:r>
            <a:r>
              <a:rPr lang="en-US" altLang="zh-TW" sz="2000" dirty="0">
                <a:hlinkClick r:id="rId4"/>
              </a:rPr>
              <a:t>A Controller-assisted distributed(CAD) load balancing scheme for ZigBee networks</a:t>
            </a:r>
            <a:r>
              <a:rPr lang="en-US" altLang="zh-TW" sz="2000" dirty="0"/>
              <a:t>", 40th International Conference on Parallel Processing Workshops (ICPPW) , Sep. 2011</a:t>
            </a:r>
            <a:r>
              <a:rPr lang="en-US" altLang="zh-TW" sz="2000" dirty="0" smtClean="0"/>
              <a:t>.</a:t>
            </a:r>
          </a:p>
          <a:p>
            <a:pPr lvl="0"/>
            <a:endParaRPr lang="zh-TW" altLang="zh-TW" sz="2000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7DBC-574C-4014-8A5D-B9D46ADC0D5D}" type="slidenum">
              <a:rPr lang="zh-TW" altLang="en-US" smtClean="0"/>
              <a:t>34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582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9787" y="577970"/>
            <a:ext cx="10108278" cy="5452344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7DBC-574C-4014-8A5D-B9D46ADC0D5D}" type="slidenum">
              <a:rPr lang="zh-TW" altLang="en-US" smtClean="0"/>
              <a:t>35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3274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9651" y="802257"/>
            <a:ext cx="10053853" cy="4917506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7DBC-574C-4014-8A5D-B9D46ADC0D5D}" type="slidenum">
              <a:rPr lang="zh-TW" altLang="en-US" smtClean="0"/>
              <a:t>36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7747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相同目的地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舊有的實際設備預設都是前往協調者，因為只有</a:t>
            </a:r>
            <a:r>
              <a:rPr lang="zh-TW" altLang="en-US" dirty="0"/>
              <a:t>協調</a:t>
            </a:r>
            <a:r>
              <a:rPr lang="zh-TW" altLang="en-US" dirty="0" smtClean="0"/>
              <a:t>者位址是固定的</a:t>
            </a:r>
            <a:r>
              <a:rPr lang="en-US" altLang="zh-TW" dirty="0" smtClean="0"/>
              <a:t>(0x0000)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7DBC-574C-4014-8A5D-B9D46ADC0D5D}" type="slidenum">
              <a:rPr lang="zh-TW" altLang="en-US" smtClean="0"/>
              <a:t>37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7963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切</a:t>
            </a:r>
            <a:r>
              <a:rPr lang="en-US" altLang="zh-TW" dirty="0" smtClean="0"/>
              <a:t>PAN</a:t>
            </a:r>
            <a:r>
              <a:rPr lang="zh-TW" altLang="en-US" dirty="0" smtClean="0"/>
              <a:t>的方式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7DBC-574C-4014-8A5D-B9D46ADC0D5D}" type="slidenum">
              <a:rPr lang="zh-TW" altLang="en-US" smtClean="0"/>
              <a:t>38</a:t>
            </a:fld>
            <a:endParaRPr lang="zh-TW" altLang="en-US"/>
          </a:p>
        </p:txBody>
      </p:sp>
      <p:sp>
        <p:nvSpPr>
          <p:cNvPr id="5" name="橢圓 4"/>
          <p:cNvSpPr/>
          <p:nvPr/>
        </p:nvSpPr>
        <p:spPr>
          <a:xfrm>
            <a:off x="2631057" y="4532477"/>
            <a:ext cx="276046" cy="2587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E</a:t>
            </a:r>
            <a:endParaRPr lang="zh-TW" altLang="en-US" dirty="0"/>
          </a:p>
        </p:txBody>
      </p:sp>
      <p:sp>
        <p:nvSpPr>
          <p:cNvPr id="6" name="橢圓 5"/>
          <p:cNvSpPr/>
          <p:nvPr/>
        </p:nvSpPr>
        <p:spPr>
          <a:xfrm>
            <a:off x="2441275" y="5472021"/>
            <a:ext cx="276046" cy="2587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E</a:t>
            </a:r>
            <a:endParaRPr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1728158" y="4532477"/>
            <a:ext cx="276046" cy="2587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E</a:t>
            </a:r>
            <a:endParaRPr lang="zh-TW" altLang="en-US" dirty="0"/>
          </a:p>
        </p:txBody>
      </p:sp>
      <p:sp>
        <p:nvSpPr>
          <p:cNvPr id="8" name="橢圓 7"/>
          <p:cNvSpPr/>
          <p:nvPr/>
        </p:nvSpPr>
        <p:spPr>
          <a:xfrm>
            <a:off x="1607387" y="5135255"/>
            <a:ext cx="276046" cy="2587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E</a:t>
            </a:r>
            <a:endParaRPr lang="zh-TW" altLang="en-US" dirty="0"/>
          </a:p>
        </p:txBody>
      </p:sp>
      <p:sp>
        <p:nvSpPr>
          <p:cNvPr id="9" name="橢圓 8"/>
          <p:cNvSpPr/>
          <p:nvPr/>
        </p:nvSpPr>
        <p:spPr>
          <a:xfrm>
            <a:off x="3292415" y="5075941"/>
            <a:ext cx="276046" cy="2587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R</a:t>
            </a:r>
            <a:endParaRPr lang="zh-TW" altLang="en-US" dirty="0"/>
          </a:p>
        </p:txBody>
      </p:sp>
      <p:sp>
        <p:nvSpPr>
          <p:cNvPr id="11" name="橢圓 10"/>
          <p:cNvSpPr/>
          <p:nvPr/>
        </p:nvSpPr>
        <p:spPr>
          <a:xfrm>
            <a:off x="2579298" y="5200320"/>
            <a:ext cx="276046" cy="25879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E</a:t>
            </a:r>
            <a:endParaRPr lang="zh-TW" altLang="en-US" dirty="0"/>
          </a:p>
        </p:txBody>
      </p:sp>
      <p:sp>
        <p:nvSpPr>
          <p:cNvPr id="12" name="橢圓 11"/>
          <p:cNvSpPr/>
          <p:nvPr/>
        </p:nvSpPr>
        <p:spPr>
          <a:xfrm>
            <a:off x="3292415" y="5342625"/>
            <a:ext cx="276046" cy="25879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R</a:t>
            </a:r>
            <a:endParaRPr lang="zh-TW" altLang="en-US" dirty="0"/>
          </a:p>
        </p:txBody>
      </p:sp>
      <p:sp>
        <p:nvSpPr>
          <p:cNvPr id="13" name="橢圓 12"/>
          <p:cNvSpPr/>
          <p:nvPr/>
        </p:nvSpPr>
        <p:spPr>
          <a:xfrm>
            <a:off x="2015705" y="4273685"/>
            <a:ext cx="276046" cy="25879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E</a:t>
            </a:r>
            <a:endParaRPr lang="zh-TW" altLang="en-US" dirty="0"/>
          </a:p>
        </p:txBody>
      </p:sp>
      <p:sp>
        <p:nvSpPr>
          <p:cNvPr id="14" name="橢圓 13"/>
          <p:cNvSpPr/>
          <p:nvPr/>
        </p:nvSpPr>
        <p:spPr>
          <a:xfrm>
            <a:off x="1452112" y="4876463"/>
            <a:ext cx="276046" cy="25879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E</a:t>
            </a:r>
            <a:endParaRPr lang="zh-TW" altLang="en-US" dirty="0"/>
          </a:p>
        </p:txBody>
      </p:sp>
      <p:cxnSp>
        <p:nvCxnSpPr>
          <p:cNvPr id="16" name="直線單箭頭接點 15"/>
          <p:cNvCxnSpPr/>
          <p:nvPr/>
        </p:nvCxnSpPr>
        <p:spPr>
          <a:xfrm>
            <a:off x="4209690" y="5198912"/>
            <a:ext cx="638355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橢圓 26"/>
          <p:cNvSpPr/>
          <p:nvPr/>
        </p:nvSpPr>
        <p:spPr>
          <a:xfrm>
            <a:off x="6415178" y="4661873"/>
            <a:ext cx="276046" cy="2587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E</a:t>
            </a:r>
            <a:endParaRPr lang="zh-TW" altLang="en-US" dirty="0"/>
          </a:p>
        </p:txBody>
      </p:sp>
      <p:sp>
        <p:nvSpPr>
          <p:cNvPr id="28" name="橢圓 27"/>
          <p:cNvSpPr/>
          <p:nvPr/>
        </p:nvSpPr>
        <p:spPr>
          <a:xfrm>
            <a:off x="6225396" y="5601417"/>
            <a:ext cx="276046" cy="2587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E</a:t>
            </a:r>
            <a:endParaRPr lang="zh-TW" altLang="en-US" dirty="0"/>
          </a:p>
        </p:txBody>
      </p:sp>
      <p:sp>
        <p:nvSpPr>
          <p:cNvPr id="29" name="橢圓 28"/>
          <p:cNvSpPr/>
          <p:nvPr/>
        </p:nvSpPr>
        <p:spPr>
          <a:xfrm>
            <a:off x="5512279" y="4661873"/>
            <a:ext cx="276046" cy="2587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E</a:t>
            </a:r>
            <a:endParaRPr lang="zh-TW" altLang="en-US" dirty="0"/>
          </a:p>
        </p:txBody>
      </p:sp>
      <p:sp>
        <p:nvSpPr>
          <p:cNvPr id="30" name="橢圓 29"/>
          <p:cNvSpPr/>
          <p:nvPr/>
        </p:nvSpPr>
        <p:spPr>
          <a:xfrm>
            <a:off x="5391508" y="5264651"/>
            <a:ext cx="276046" cy="2587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E</a:t>
            </a:r>
            <a:endParaRPr lang="zh-TW" altLang="en-US" dirty="0"/>
          </a:p>
        </p:txBody>
      </p:sp>
      <p:sp>
        <p:nvSpPr>
          <p:cNvPr id="31" name="橢圓 30"/>
          <p:cNvSpPr/>
          <p:nvPr/>
        </p:nvSpPr>
        <p:spPr>
          <a:xfrm>
            <a:off x="7076536" y="5205337"/>
            <a:ext cx="276046" cy="25879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R</a:t>
            </a:r>
            <a:endParaRPr lang="zh-TW" altLang="en-US" dirty="0"/>
          </a:p>
        </p:txBody>
      </p:sp>
      <p:sp>
        <p:nvSpPr>
          <p:cNvPr id="32" name="橢圓 31"/>
          <p:cNvSpPr/>
          <p:nvPr/>
        </p:nvSpPr>
        <p:spPr>
          <a:xfrm>
            <a:off x="6363419" y="5329716"/>
            <a:ext cx="276046" cy="25879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E</a:t>
            </a:r>
            <a:endParaRPr lang="zh-TW" altLang="en-US" dirty="0"/>
          </a:p>
        </p:txBody>
      </p:sp>
      <p:sp>
        <p:nvSpPr>
          <p:cNvPr id="33" name="橢圓 32"/>
          <p:cNvSpPr/>
          <p:nvPr/>
        </p:nvSpPr>
        <p:spPr>
          <a:xfrm>
            <a:off x="7076536" y="5472021"/>
            <a:ext cx="276046" cy="25879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R</a:t>
            </a:r>
            <a:endParaRPr lang="zh-TW" altLang="en-US" dirty="0"/>
          </a:p>
        </p:txBody>
      </p:sp>
      <p:sp>
        <p:nvSpPr>
          <p:cNvPr id="34" name="橢圓 33"/>
          <p:cNvSpPr/>
          <p:nvPr/>
        </p:nvSpPr>
        <p:spPr>
          <a:xfrm>
            <a:off x="5799826" y="4403081"/>
            <a:ext cx="276046" cy="25879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E</a:t>
            </a:r>
            <a:endParaRPr lang="zh-TW" altLang="en-US" dirty="0"/>
          </a:p>
        </p:txBody>
      </p:sp>
      <p:sp>
        <p:nvSpPr>
          <p:cNvPr id="35" name="橢圓 34"/>
          <p:cNvSpPr/>
          <p:nvPr/>
        </p:nvSpPr>
        <p:spPr>
          <a:xfrm>
            <a:off x="5236233" y="5005859"/>
            <a:ext cx="276046" cy="25879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E</a:t>
            </a:r>
            <a:endParaRPr lang="zh-TW" altLang="en-US" dirty="0"/>
          </a:p>
        </p:txBody>
      </p:sp>
      <p:sp>
        <p:nvSpPr>
          <p:cNvPr id="37" name="內容版面配置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zh-TW" altLang="en-US" dirty="0" smtClean="0"/>
              <a:t>因為終端設備</a:t>
            </a:r>
            <a:r>
              <a:rPr lang="en-US" altLang="zh-TW" dirty="0" smtClean="0"/>
              <a:t>PAN</a:t>
            </a:r>
            <a:r>
              <a:rPr lang="zh-TW" altLang="en-US" dirty="0" smtClean="0"/>
              <a:t>必須先預設好，若路由設備沒電了，它沒辦法加入新的網路，所以剩下的終端設備就沒作用了。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057392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研究背景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7DBC-574C-4014-8A5D-B9D46ADC0D5D}" type="slidenum">
              <a:rPr lang="zh-TW" altLang="en-US" smtClean="0"/>
              <a:t>4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2625" y="1366837"/>
            <a:ext cx="7791450" cy="517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904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研究動機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ZigBee</a:t>
            </a:r>
            <a:r>
              <a:rPr lang="zh-TW" altLang="en-US" dirty="0"/>
              <a:t>在無線感測的領域中，應用越來越廣泛，例如：智慧家庭、工業控制、</a:t>
            </a:r>
            <a:r>
              <a:rPr lang="zh-TW" altLang="en-US" dirty="0" smtClean="0"/>
              <a:t>醫療、</a:t>
            </a:r>
            <a:r>
              <a:rPr lang="zh-TW" altLang="en-US" dirty="0"/>
              <a:t>預警</a:t>
            </a:r>
            <a:r>
              <a:rPr lang="zh-TW" altLang="en-US" dirty="0" smtClean="0"/>
              <a:t>系統、</a:t>
            </a:r>
            <a:r>
              <a:rPr lang="zh-TW" altLang="en-US" dirty="0"/>
              <a:t>監測系統等。在這些系統收集感測資料時，有</a:t>
            </a:r>
            <a:r>
              <a:rPr lang="zh-TW" altLang="en-US" dirty="0" smtClean="0"/>
              <a:t>前人提出</a:t>
            </a:r>
            <a:r>
              <a:rPr lang="zh-TW" altLang="en-US" dirty="0"/>
              <a:t>在</a:t>
            </a:r>
            <a:r>
              <a:rPr lang="en-US" altLang="zh-TW" dirty="0"/>
              <a:t>ZigBee</a:t>
            </a:r>
            <a:r>
              <a:rPr lang="zh-TW" altLang="en-US" dirty="0"/>
              <a:t>樹狀網路中，越上層的節點會有越多的資料量，使得資料在傳輸時會有壅塞的現象</a:t>
            </a:r>
            <a:r>
              <a:rPr lang="zh-TW" altLang="en-US" dirty="0" smtClean="0"/>
              <a:t>，造成</a:t>
            </a:r>
            <a:r>
              <a:rPr lang="zh-TW" altLang="en-US" dirty="0"/>
              <a:t>網路瓶頸</a:t>
            </a:r>
            <a:r>
              <a:rPr lang="en-US" altLang="zh-TW" dirty="0"/>
              <a:t>(Network Bottleneck)</a:t>
            </a:r>
            <a:r>
              <a:rPr lang="zh-TW" altLang="en-US" dirty="0"/>
              <a:t>發生。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7DBC-574C-4014-8A5D-B9D46ADC0D5D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5666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研究動機</a:t>
            </a:r>
            <a:r>
              <a:rPr lang="en-US" altLang="zh-TW" dirty="0" smtClean="0"/>
              <a:t>(</a:t>
            </a:r>
            <a:r>
              <a:rPr lang="zh-TW" altLang="en-US" dirty="0" smtClean="0"/>
              <a:t>樹狀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7DBC-574C-4014-8A5D-B9D46ADC0D5D}" type="slidenum">
              <a:rPr lang="zh-TW" altLang="en-US" smtClean="0"/>
              <a:t>6</a:t>
            </a:fld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4037944" y="3828066"/>
            <a:ext cx="331077" cy="336335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 smtClean="0"/>
              <a:t>C</a:t>
            </a:r>
            <a:endParaRPr lang="zh-TW" altLang="en-US" sz="3200" dirty="0"/>
          </a:p>
        </p:txBody>
      </p:sp>
      <p:sp>
        <p:nvSpPr>
          <p:cNvPr id="9" name="橢圓 8"/>
          <p:cNvSpPr/>
          <p:nvPr/>
        </p:nvSpPr>
        <p:spPr>
          <a:xfrm>
            <a:off x="4216621" y="2829582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橢圓 9"/>
          <p:cNvSpPr/>
          <p:nvPr/>
        </p:nvSpPr>
        <p:spPr>
          <a:xfrm>
            <a:off x="2997421" y="3975207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橢圓 10"/>
          <p:cNvSpPr/>
          <p:nvPr/>
        </p:nvSpPr>
        <p:spPr>
          <a:xfrm>
            <a:off x="5251828" y="3828066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橢圓 11"/>
          <p:cNvSpPr/>
          <p:nvPr/>
        </p:nvSpPr>
        <p:spPr>
          <a:xfrm>
            <a:off x="5404228" y="4847566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橢圓 12"/>
          <p:cNvSpPr/>
          <p:nvPr/>
        </p:nvSpPr>
        <p:spPr>
          <a:xfrm>
            <a:off x="5314951" y="2829583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橢圓 13"/>
          <p:cNvSpPr/>
          <p:nvPr/>
        </p:nvSpPr>
        <p:spPr>
          <a:xfrm>
            <a:off x="4302033" y="4699296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橢圓 14"/>
          <p:cNvSpPr/>
          <p:nvPr/>
        </p:nvSpPr>
        <p:spPr>
          <a:xfrm>
            <a:off x="2981655" y="2514271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橢圓 15"/>
          <p:cNvSpPr/>
          <p:nvPr/>
        </p:nvSpPr>
        <p:spPr>
          <a:xfrm>
            <a:off x="2676855" y="4957925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橢圓 16"/>
          <p:cNvSpPr/>
          <p:nvPr/>
        </p:nvSpPr>
        <p:spPr>
          <a:xfrm>
            <a:off x="6245056" y="4322057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橢圓 17"/>
          <p:cNvSpPr/>
          <p:nvPr/>
        </p:nvSpPr>
        <p:spPr>
          <a:xfrm>
            <a:off x="6612979" y="2976727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橢圓 18"/>
          <p:cNvSpPr/>
          <p:nvPr/>
        </p:nvSpPr>
        <p:spPr>
          <a:xfrm>
            <a:off x="1988427" y="3292038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橢圓 19"/>
          <p:cNvSpPr/>
          <p:nvPr/>
        </p:nvSpPr>
        <p:spPr>
          <a:xfrm>
            <a:off x="1836027" y="4469199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橢圓 20"/>
          <p:cNvSpPr/>
          <p:nvPr/>
        </p:nvSpPr>
        <p:spPr>
          <a:xfrm>
            <a:off x="3067066" y="5582168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橢圓 21"/>
          <p:cNvSpPr/>
          <p:nvPr/>
        </p:nvSpPr>
        <p:spPr>
          <a:xfrm>
            <a:off x="4484636" y="2156919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橢圓 22"/>
          <p:cNvSpPr/>
          <p:nvPr/>
        </p:nvSpPr>
        <p:spPr>
          <a:xfrm>
            <a:off x="6003379" y="2356615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橢圓 23"/>
          <p:cNvSpPr/>
          <p:nvPr/>
        </p:nvSpPr>
        <p:spPr>
          <a:xfrm>
            <a:off x="7201497" y="4164401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橢圓 24"/>
          <p:cNvSpPr/>
          <p:nvPr/>
        </p:nvSpPr>
        <p:spPr>
          <a:xfrm>
            <a:off x="4229758" y="5639974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橢圓 25"/>
          <p:cNvSpPr/>
          <p:nvPr/>
        </p:nvSpPr>
        <p:spPr>
          <a:xfrm>
            <a:off x="2140827" y="2219980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橢圓 26"/>
          <p:cNvSpPr/>
          <p:nvPr/>
        </p:nvSpPr>
        <p:spPr>
          <a:xfrm>
            <a:off x="5031112" y="5546509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橢圓 27"/>
          <p:cNvSpPr/>
          <p:nvPr/>
        </p:nvSpPr>
        <p:spPr>
          <a:xfrm>
            <a:off x="6402710" y="5197037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9" name="直線單箭頭接點 28"/>
          <p:cNvCxnSpPr>
            <a:stCxn id="9" idx="4"/>
            <a:endCxn id="8" idx="0"/>
          </p:cNvCxnSpPr>
          <p:nvPr/>
        </p:nvCxnSpPr>
        <p:spPr>
          <a:xfrm flipH="1">
            <a:off x="4203483" y="3144893"/>
            <a:ext cx="165538" cy="683173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直線單箭頭接點 29"/>
          <p:cNvCxnSpPr>
            <a:stCxn id="13" idx="4"/>
            <a:endCxn id="11" idx="0"/>
          </p:cNvCxnSpPr>
          <p:nvPr/>
        </p:nvCxnSpPr>
        <p:spPr>
          <a:xfrm flipH="1">
            <a:off x="5404228" y="3144894"/>
            <a:ext cx="63123" cy="68317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直線單箭頭接點 30"/>
          <p:cNvCxnSpPr>
            <a:stCxn id="22" idx="3"/>
            <a:endCxn id="9" idx="0"/>
          </p:cNvCxnSpPr>
          <p:nvPr/>
        </p:nvCxnSpPr>
        <p:spPr>
          <a:xfrm flipH="1">
            <a:off x="4369021" y="2426054"/>
            <a:ext cx="160252" cy="403528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直線單箭頭接點 31"/>
          <p:cNvCxnSpPr>
            <a:stCxn id="15" idx="5"/>
            <a:endCxn id="9" idx="2"/>
          </p:cNvCxnSpPr>
          <p:nvPr/>
        </p:nvCxnSpPr>
        <p:spPr>
          <a:xfrm>
            <a:off x="3241818" y="2783406"/>
            <a:ext cx="974803" cy="20383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直線單箭頭接點 32"/>
          <p:cNvCxnSpPr>
            <a:stCxn id="10" idx="5"/>
            <a:endCxn id="8" idx="2"/>
          </p:cNvCxnSpPr>
          <p:nvPr/>
        </p:nvCxnSpPr>
        <p:spPr>
          <a:xfrm flipV="1">
            <a:off x="3257584" y="3996234"/>
            <a:ext cx="780360" cy="248108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直線單箭頭接點 33"/>
          <p:cNvCxnSpPr>
            <a:stCxn id="19" idx="0"/>
            <a:endCxn id="26" idx="4"/>
          </p:cNvCxnSpPr>
          <p:nvPr/>
        </p:nvCxnSpPr>
        <p:spPr>
          <a:xfrm flipV="1">
            <a:off x="2140827" y="2535291"/>
            <a:ext cx="152400" cy="756747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直線單箭頭接點 34"/>
          <p:cNvCxnSpPr>
            <a:stCxn id="20" idx="6"/>
            <a:endCxn id="10" idx="3"/>
          </p:cNvCxnSpPr>
          <p:nvPr/>
        </p:nvCxnSpPr>
        <p:spPr>
          <a:xfrm flipV="1">
            <a:off x="2140827" y="4244342"/>
            <a:ext cx="901231" cy="382513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直線單箭頭接點 35"/>
          <p:cNvCxnSpPr>
            <a:stCxn id="16" idx="2"/>
            <a:endCxn id="20" idx="5"/>
          </p:cNvCxnSpPr>
          <p:nvPr/>
        </p:nvCxnSpPr>
        <p:spPr>
          <a:xfrm flipH="1" flipV="1">
            <a:off x="2096190" y="4738334"/>
            <a:ext cx="580665" cy="377247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直線單箭頭接點 36"/>
          <p:cNvCxnSpPr>
            <a:stCxn id="14" idx="0"/>
            <a:endCxn id="8" idx="4"/>
          </p:cNvCxnSpPr>
          <p:nvPr/>
        </p:nvCxnSpPr>
        <p:spPr>
          <a:xfrm flipH="1" flipV="1">
            <a:off x="4203483" y="4164401"/>
            <a:ext cx="250950" cy="534895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直線單箭頭接點 37"/>
          <p:cNvCxnSpPr>
            <a:stCxn id="11" idx="2"/>
            <a:endCxn id="8" idx="6"/>
          </p:cNvCxnSpPr>
          <p:nvPr/>
        </p:nvCxnSpPr>
        <p:spPr>
          <a:xfrm flipH="1">
            <a:off x="4369021" y="3985722"/>
            <a:ext cx="882807" cy="1051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直線單箭頭接點 38"/>
          <p:cNvCxnSpPr>
            <a:stCxn id="23" idx="5"/>
            <a:endCxn id="18" idx="1"/>
          </p:cNvCxnSpPr>
          <p:nvPr/>
        </p:nvCxnSpPr>
        <p:spPr>
          <a:xfrm>
            <a:off x="6263542" y="2625750"/>
            <a:ext cx="394074" cy="397153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直線單箭頭接點 39"/>
          <p:cNvCxnSpPr>
            <a:stCxn id="18" idx="2"/>
            <a:endCxn id="13" idx="6"/>
          </p:cNvCxnSpPr>
          <p:nvPr/>
        </p:nvCxnSpPr>
        <p:spPr>
          <a:xfrm flipH="1" flipV="1">
            <a:off x="5619751" y="2987239"/>
            <a:ext cx="993228" cy="147144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直線單箭頭接點 40"/>
          <p:cNvCxnSpPr>
            <a:stCxn id="17" idx="3"/>
            <a:endCxn id="12" idx="7"/>
          </p:cNvCxnSpPr>
          <p:nvPr/>
        </p:nvCxnSpPr>
        <p:spPr>
          <a:xfrm flipH="1">
            <a:off x="5664391" y="4591192"/>
            <a:ext cx="625302" cy="30255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直線單箭頭接點 41"/>
          <p:cNvCxnSpPr>
            <a:stCxn id="12" idx="0"/>
            <a:endCxn id="11" idx="4"/>
          </p:cNvCxnSpPr>
          <p:nvPr/>
        </p:nvCxnSpPr>
        <p:spPr>
          <a:xfrm flipH="1" flipV="1">
            <a:off x="5404228" y="4143377"/>
            <a:ext cx="152400" cy="704189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直線單箭頭接點 42"/>
          <p:cNvCxnSpPr>
            <a:stCxn id="27" idx="1"/>
            <a:endCxn id="14" idx="5"/>
          </p:cNvCxnSpPr>
          <p:nvPr/>
        </p:nvCxnSpPr>
        <p:spPr>
          <a:xfrm flipH="1" flipV="1">
            <a:off x="4562196" y="4968431"/>
            <a:ext cx="513553" cy="624254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直線單箭頭接點 43"/>
          <p:cNvCxnSpPr>
            <a:stCxn id="28" idx="2"/>
            <a:endCxn id="12" idx="5"/>
          </p:cNvCxnSpPr>
          <p:nvPr/>
        </p:nvCxnSpPr>
        <p:spPr>
          <a:xfrm flipH="1" flipV="1">
            <a:off x="5664391" y="5116701"/>
            <a:ext cx="738319" cy="23799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直線單箭頭接點 44"/>
          <p:cNvCxnSpPr>
            <a:stCxn id="24" idx="2"/>
            <a:endCxn id="17" idx="6"/>
          </p:cNvCxnSpPr>
          <p:nvPr/>
        </p:nvCxnSpPr>
        <p:spPr>
          <a:xfrm flipH="1">
            <a:off x="6549856" y="4322057"/>
            <a:ext cx="651641" cy="157656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直線單箭頭接點 45"/>
          <p:cNvCxnSpPr>
            <a:stCxn id="25" idx="0"/>
            <a:endCxn id="14" idx="4"/>
          </p:cNvCxnSpPr>
          <p:nvPr/>
        </p:nvCxnSpPr>
        <p:spPr>
          <a:xfrm flipV="1">
            <a:off x="4382158" y="5014607"/>
            <a:ext cx="72275" cy="625367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直線單箭頭接點 46"/>
          <p:cNvCxnSpPr>
            <a:stCxn id="21" idx="1"/>
            <a:endCxn id="16" idx="5"/>
          </p:cNvCxnSpPr>
          <p:nvPr/>
        </p:nvCxnSpPr>
        <p:spPr>
          <a:xfrm flipH="1" flipV="1">
            <a:off x="2937018" y="5227060"/>
            <a:ext cx="174685" cy="401284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直線單箭頭接點 47"/>
          <p:cNvCxnSpPr>
            <a:stCxn id="26" idx="5"/>
            <a:endCxn id="15" idx="2"/>
          </p:cNvCxnSpPr>
          <p:nvPr/>
        </p:nvCxnSpPr>
        <p:spPr>
          <a:xfrm>
            <a:off x="2400990" y="2489115"/>
            <a:ext cx="580665" cy="18281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文字方塊 48"/>
          <p:cNvSpPr txBox="1"/>
          <p:nvPr/>
        </p:nvSpPr>
        <p:spPr>
          <a:xfrm>
            <a:off x="8131725" y="2256418"/>
            <a:ext cx="1502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ZigBee</a:t>
            </a:r>
            <a:r>
              <a:rPr lang="zh-TW" altLang="en-US" dirty="0"/>
              <a:t>協調者</a:t>
            </a:r>
          </a:p>
        </p:txBody>
      </p:sp>
      <p:sp>
        <p:nvSpPr>
          <p:cNvPr id="50" name="橢圓 49"/>
          <p:cNvSpPr/>
          <p:nvPr/>
        </p:nvSpPr>
        <p:spPr>
          <a:xfrm>
            <a:off x="7782194" y="2756008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1" name="文字方塊 50"/>
          <p:cNvSpPr txBox="1"/>
          <p:nvPr/>
        </p:nvSpPr>
        <p:spPr>
          <a:xfrm>
            <a:off x="8139574" y="2750754"/>
            <a:ext cx="3259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ZigBee</a:t>
            </a:r>
            <a:r>
              <a:rPr lang="zh-TW" altLang="en-US" dirty="0" smtClean="0"/>
              <a:t>節點</a:t>
            </a:r>
            <a:r>
              <a:rPr lang="en-US" altLang="zh-TW" dirty="0" smtClean="0"/>
              <a:t>(</a:t>
            </a:r>
            <a:r>
              <a:rPr lang="zh-TW" altLang="en-US" dirty="0"/>
              <a:t>路由器、終端節點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cxnSp>
        <p:nvCxnSpPr>
          <p:cNvPr id="52" name="直線單箭頭接點 51"/>
          <p:cNvCxnSpPr/>
          <p:nvPr/>
        </p:nvCxnSpPr>
        <p:spPr>
          <a:xfrm flipH="1" flipV="1">
            <a:off x="7803278" y="3449692"/>
            <a:ext cx="352094" cy="1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3" name="文字方塊 52"/>
          <p:cNvSpPr txBox="1"/>
          <p:nvPr/>
        </p:nvSpPr>
        <p:spPr>
          <a:xfrm>
            <a:off x="8131725" y="3238017"/>
            <a:ext cx="1733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ZigBee</a:t>
            </a:r>
            <a:r>
              <a:rPr lang="zh-TW" altLang="en-US" dirty="0" smtClean="0"/>
              <a:t>路由路徑</a:t>
            </a:r>
            <a:endParaRPr lang="zh-TW" altLang="en-US" dirty="0"/>
          </a:p>
        </p:txBody>
      </p:sp>
      <p:sp>
        <p:nvSpPr>
          <p:cNvPr id="54" name="橢圓 53"/>
          <p:cNvSpPr/>
          <p:nvPr/>
        </p:nvSpPr>
        <p:spPr>
          <a:xfrm>
            <a:off x="7782194" y="2304062"/>
            <a:ext cx="331077" cy="336335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 smtClean="0"/>
              <a:t>C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846519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研究動機</a:t>
            </a:r>
            <a:r>
              <a:rPr lang="en-US" altLang="zh-TW" dirty="0" smtClean="0"/>
              <a:t>(</a:t>
            </a:r>
            <a:r>
              <a:rPr lang="zh-TW" altLang="en-US" dirty="0" smtClean="0"/>
              <a:t>網狀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7DBC-574C-4014-8A5D-B9D46ADC0D5D}" type="slidenum">
              <a:rPr lang="zh-TW" altLang="en-US" smtClean="0"/>
              <a:t>7</a:t>
            </a:fld>
            <a:endParaRPr lang="zh-TW" altLang="en-US"/>
          </a:p>
        </p:txBody>
      </p:sp>
      <p:sp>
        <p:nvSpPr>
          <p:cNvPr id="55" name="橢圓 54"/>
          <p:cNvSpPr/>
          <p:nvPr/>
        </p:nvSpPr>
        <p:spPr>
          <a:xfrm>
            <a:off x="4418944" y="3795483"/>
            <a:ext cx="331077" cy="336335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 smtClean="0"/>
              <a:t>C</a:t>
            </a:r>
            <a:endParaRPr lang="zh-TW" altLang="en-US" sz="3200" dirty="0"/>
          </a:p>
        </p:txBody>
      </p:sp>
      <p:sp>
        <p:nvSpPr>
          <p:cNvPr id="56" name="橢圓 55"/>
          <p:cNvSpPr/>
          <p:nvPr/>
        </p:nvSpPr>
        <p:spPr>
          <a:xfrm>
            <a:off x="4597621" y="2796999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7" name="橢圓 56"/>
          <p:cNvSpPr/>
          <p:nvPr/>
        </p:nvSpPr>
        <p:spPr>
          <a:xfrm>
            <a:off x="3378421" y="3942624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8" name="橢圓 57"/>
          <p:cNvSpPr/>
          <p:nvPr/>
        </p:nvSpPr>
        <p:spPr>
          <a:xfrm>
            <a:off x="5632828" y="3795483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9" name="橢圓 58"/>
          <p:cNvSpPr/>
          <p:nvPr/>
        </p:nvSpPr>
        <p:spPr>
          <a:xfrm>
            <a:off x="5785228" y="4814983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0" name="橢圓 59"/>
          <p:cNvSpPr/>
          <p:nvPr/>
        </p:nvSpPr>
        <p:spPr>
          <a:xfrm>
            <a:off x="5695951" y="2797000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1" name="橢圓 60"/>
          <p:cNvSpPr/>
          <p:nvPr/>
        </p:nvSpPr>
        <p:spPr>
          <a:xfrm>
            <a:off x="4683033" y="4666713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2" name="橢圓 61"/>
          <p:cNvSpPr/>
          <p:nvPr/>
        </p:nvSpPr>
        <p:spPr>
          <a:xfrm>
            <a:off x="3362655" y="2481688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3" name="橢圓 62"/>
          <p:cNvSpPr/>
          <p:nvPr/>
        </p:nvSpPr>
        <p:spPr>
          <a:xfrm>
            <a:off x="3057855" y="4925342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4" name="橢圓 63"/>
          <p:cNvSpPr/>
          <p:nvPr/>
        </p:nvSpPr>
        <p:spPr>
          <a:xfrm>
            <a:off x="6626056" y="4289474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5" name="橢圓 64"/>
          <p:cNvSpPr/>
          <p:nvPr/>
        </p:nvSpPr>
        <p:spPr>
          <a:xfrm>
            <a:off x="6993979" y="2944144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6" name="橢圓 65"/>
          <p:cNvSpPr/>
          <p:nvPr/>
        </p:nvSpPr>
        <p:spPr>
          <a:xfrm>
            <a:off x="2369427" y="3259455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7" name="橢圓 66"/>
          <p:cNvSpPr/>
          <p:nvPr/>
        </p:nvSpPr>
        <p:spPr>
          <a:xfrm>
            <a:off x="2217027" y="4436616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8" name="橢圓 67"/>
          <p:cNvSpPr/>
          <p:nvPr/>
        </p:nvSpPr>
        <p:spPr>
          <a:xfrm>
            <a:off x="3448066" y="5549585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9" name="橢圓 68"/>
          <p:cNvSpPr/>
          <p:nvPr/>
        </p:nvSpPr>
        <p:spPr>
          <a:xfrm>
            <a:off x="4865636" y="2124336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0" name="橢圓 69"/>
          <p:cNvSpPr/>
          <p:nvPr/>
        </p:nvSpPr>
        <p:spPr>
          <a:xfrm>
            <a:off x="6384379" y="2324032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1" name="橢圓 70"/>
          <p:cNvSpPr/>
          <p:nvPr/>
        </p:nvSpPr>
        <p:spPr>
          <a:xfrm>
            <a:off x="7582497" y="4131818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2" name="橢圓 71"/>
          <p:cNvSpPr/>
          <p:nvPr/>
        </p:nvSpPr>
        <p:spPr>
          <a:xfrm>
            <a:off x="4610758" y="5607391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3" name="橢圓 72"/>
          <p:cNvSpPr/>
          <p:nvPr/>
        </p:nvSpPr>
        <p:spPr>
          <a:xfrm>
            <a:off x="2521827" y="2187397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4" name="橢圓 73"/>
          <p:cNvSpPr/>
          <p:nvPr/>
        </p:nvSpPr>
        <p:spPr>
          <a:xfrm>
            <a:off x="5412112" y="5513926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5" name="橢圓 74"/>
          <p:cNvSpPr/>
          <p:nvPr/>
        </p:nvSpPr>
        <p:spPr>
          <a:xfrm>
            <a:off x="6783710" y="5164454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76" name="直線單箭頭接點 75"/>
          <p:cNvCxnSpPr>
            <a:stCxn id="56" idx="4"/>
            <a:endCxn id="55" idx="0"/>
          </p:cNvCxnSpPr>
          <p:nvPr/>
        </p:nvCxnSpPr>
        <p:spPr>
          <a:xfrm flipH="1">
            <a:off x="4584483" y="3112310"/>
            <a:ext cx="165538" cy="683173"/>
          </a:xfrm>
          <a:prstGeom prst="straightConnector1">
            <a:avLst/>
          </a:prstGeom>
          <a:ln w="38100"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7" name="直線單箭頭接點 76"/>
          <p:cNvCxnSpPr>
            <a:stCxn id="60" idx="2"/>
            <a:endCxn id="56" idx="6"/>
          </p:cNvCxnSpPr>
          <p:nvPr/>
        </p:nvCxnSpPr>
        <p:spPr>
          <a:xfrm flipH="1" flipV="1">
            <a:off x="4902421" y="2954655"/>
            <a:ext cx="793530" cy="1"/>
          </a:xfrm>
          <a:prstGeom prst="straightConnector1">
            <a:avLst/>
          </a:prstGeom>
          <a:ln w="38100"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8" name="直線單箭頭接點 77"/>
          <p:cNvCxnSpPr>
            <a:stCxn id="69" idx="3"/>
            <a:endCxn id="56" idx="0"/>
          </p:cNvCxnSpPr>
          <p:nvPr/>
        </p:nvCxnSpPr>
        <p:spPr>
          <a:xfrm flipH="1">
            <a:off x="4750021" y="2393471"/>
            <a:ext cx="160252" cy="403528"/>
          </a:xfrm>
          <a:prstGeom prst="straightConnector1">
            <a:avLst/>
          </a:prstGeom>
          <a:ln w="38100"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9" name="直線單箭頭接點 78"/>
          <p:cNvCxnSpPr>
            <a:stCxn id="62" idx="5"/>
            <a:endCxn id="56" idx="2"/>
          </p:cNvCxnSpPr>
          <p:nvPr/>
        </p:nvCxnSpPr>
        <p:spPr>
          <a:xfrm>
            <a:off x="3622818" y="2750823"/>
            <a:ext cx="974803" cy="203832"/>
          </a:xfrm>
          <a:prstGeom prst="straightConnector1">
            <a:avLst/>
          </a:prstGeom>
          <a:ln w="38100"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0" name="直線單箭頭接點 79"/>
          <p:cNvCxnSpPr>
            <a:stCxn id="57" idx="5"/>
            <a:endCxn id="55" idx="2"/>
          </p:cNvCxnSpPr>
          <p:nvPr/>
        </p:nvCxnSpPr>
        <p:spPr>
          <a:xfrm flipV="1">
            <a:off x="3638584" y="3963651"/>
            <a:ext cx="780360" cy="248108"/>
          </a:xfrm>
          <a:prstGeom prst="straightConnector1">
            <a:avLst/>
          </a:prstGeom>
          <a:ln w="38100"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1" name="直線單箭頭接點 80"/>
          <p:cNvCxnSpPr>
            <a:stCxn id="66" idx="5"/>
            <a:endCxn id="57" idx="2"/>
          </p:cNvCxnSpPr>
          <p:nvPr/>
        </p:nvCxnSpPr>
        <p:spPr>
          <a:xfrm>
            <a:off x="2629590" y="3528590"/>
            <a:ext cx="748831" cy="571690"/>
          </a:xfrm>
          <a:prstGeom prst="straightConnector1">
            <a:avLst/>
          </a:prstGeom>
          <a:ln w="38100"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2" name="直線單箭頭接點 81"/>
          <p:cNvCxnSpPr>
            <a:stCxn id="67" idx="6"/>
            <a:endCxn id="57" idx="3"/>
          </p:cNvCxnSpPr>
          <p:nvPr/>
        </p:nvCxnSpPr>
        <p:spPr>
          <a:xfrm flipV="1">
            <a:off x="2521827" y="4211759"/>
            <a:ext cx="901231" cy="382513"/>
          </a:xfrm>
          <a:prstGeom prst="straightConnector1">
            <a:avLst/>
          </a:prstGeom>
          <a:ln w="38100"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3" name="直線單箭頭接點 82"/>
          <p:cNvCxnSpPr>
            <a:stCxn id="63" idx="7"/>
            <a:endCxn id="57" idx="4"/>
          </p:cNvCxnSpPr>
          <p:nvPr/>
        </p:nvCxnSpPr>
        <p:spPr>
          <a:xfrm flipV="1">
            <a:off x="3318018" y="4257935"/>
            <a:ext cx="212803" cy="713583"/>
          </a:xfrm>
          <a:prstGeom prst="straightConnector1">
            <a:avLst/>
          </a:prstGeom>
          <a:ln w="38100"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4" name="直線單箭頭接點 83"/>
          <p:cNvCxnSpPr>
            <a:stCxn id="61" idx="0"/>
            <a:endCxn id="55" idx="4"/>
          </p:cNvCxnSpPr>
          <p:nvPr/>
        </p:nvCxnSpPr>
        <p:spPr>
          <a:xfrm flipH="1" flipV="1">
            <a:off x="4584483" y="4131818"/>
            <a:ext cx="250950" cy="534895"/>
          </a:xfrm>
          <a:prstGeom prst="straightConnector1">
            <a:avLst/>
          </a:prstGeom>
          <a:ln w="38100"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5" name="直線單箭頭接點 84"/>
          <p:cNvCxnSpPr>
            <a:stCxn id="58" idx="2"/>
            <a:endCxn id="55" idx="6"/>
          </p:cNvCxnSpPr>
          <p:nvPr/>
        </p:nvCxnSpPr>
        <p:spPr>
          <a:xfrm flipH="1">
            <a:off x="4750021" y="3953139"/>
            <a:ext cx="882807" cy="10512"/>
          </a:xfrm>
          <a:prstGeom prst="straightConnector1">
            <a:avLst/>
          </a:prstGeom>
          <a:ln w="38100"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6" name="直線單箭頭接點 85"/>
          <p:cNvCxnSpPr>
            <a:stCxn id="70" idx="3"/>
            <a:endCxn id="60" idx="7"/>
          </p:cNvCxnSpPr>
          <p:nvPr/>
        </p:nvCxnSpPr>
        <p:spPr>
          <a:xfrm flipH="1">
            <a:off x="5956114" y="2593167"/>
            <a:ext cx="472902" cy="250009"/>
          </a:xfrm>
          <a:prstGeom prst="straightConnector1">
            <a:avLst/>
          </a:prstGeom>
          <a:ln w="38100"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7" name="直線單箭頭接點 86"/>
          <p:cNvCxnSpPr>
            <a:stCxn id="65" idx="2"/>
            <a:endCxn id="60" idx="6"/>
          </p:cNvCxnSpPr>
          <p:nvPr/>
        </p:nvCxnSpPr>
        <p:spPr>
          <a:xfrm flipH="1" flipV="1">
            <a:off x="6000751" y="2954656"/>
            <a:ext cx="993228" cy="147144"/>
          </a:xfrm>
          <a:prstGeom prst="straightConnector1">
            <a:avLst/>
          </a:prstGeom>
          <a:ln w="38100"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8" name="直線單箭頭接點 87"/>
          <p:cNvCxnSpPr>
            <a:stCxn id="64" idx="3"/>
            <a:endCxn id="59" idx="7"/>
          </p:cNvCxnSpPr>
          <p:nvPr/>
        </p:nvCxnSpPr>
        <p:spPr>
          <a:xfrm flipH="1">
            <a:off x="6045391" y="4558609"/>
            <a:ext cx="625302" cy="302550"/>
          </a:xfrm>
          <a:prstGeom prst="straightConnector1">
            <a:avLst/>
          </a:prstGeom>
          <a:ln w="38100"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9" name="直線單箭頭接點 88"/>
          <p:cNvCxnSpPr>
            <a:stCxn id="59" idx="0"/>
            <a:endCxn id="58" idx="4"/>
          </p:cNvCxnSpPr>
          <p:nvPr/>
        </p:nvCxnSpPr>
        <p:spPr>
          <a:xfrm flipH="1" flipV="1">
            <a:off x="5785228" y="4110794"/>
            <a:ext cx="152400" cy="704189"/>
          </a:xfrm>
          <a:prstGeom prst="straightConnector1">
            <a:avLst/>
          </a:prstGeom>
          <a:ln w="38100"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0" name="直線單箭頭接點 89"/>
          <p:cNvCxnSpPr>
            <a:stCxn id="74" idx="1"/>
            <a:endCxn id="61" idx="5"/>
          </p:cNvCxnSpPr>
          <p:nvPr/>
        </p:nvCxnSpPr>
        <p:spPr>
          <a:xfrm flipH="1" flipV="1">
            <a:off x="4943196" y="4935848"/>
            <a:ext cx="513553" cy="624254"/>
          </a:xfrm>
          <a:prstGeom prst="straightConnector1">
            <a:avLst/>
          </a:prstGeom>
          <a:ln w="38100"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1" name="直線單箭頭接點 90"/>
          <p:cNvCxnSpPr>
            <a:stCxn id="75" idx="2"/>
            <a:endCxn id="59" idx="5"/>
          </p:cNvCxnSpPr>
          <p:nvPr/>
        </p:nvCxnSpPr>
        <p:spPr>
          <a:xfrm flipH="1" flipV="1">
            <a:off x="6045391" y="5084118"/>
            <a:ext cx="738319" cy="237992"/>
          </a:xfrm>
          <a:prstGeom prst="straightConnector1">
            <a:avLst/>
          </a:prstGeom>
          <a:ln w="38100"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2" name="直線單箭頭接點 91"/>
          <p:cNvCxnSpPr>
            <a:stCxn id="71" idx="2"/>
            <a:endCxn id="64" idx="6"/>
          </p:cNvCxnSpPr>
          <p:nvPr/>
        </p:nvCxnSpPr>
        <p:spPr>
          <a:xfrm flipH="1">
            <a:off x="6930856" y="4289474"/>
            <a:ext cx="651641" cy="157656"/>
          </a:xfrm>
          <a:prstGeom prst="straightConnector1">
            <a:avLst/>
          </a:prstGeom>
          <a:ln w="38100"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3" name="直線單箭頭接點 92"/>
          <p:cNvCxnSpPr>
            <a:stCxn id="72" idx="0"/>
            <a:endCxn id="61" idx="4"/>
          </p:cNvCxnSpPr>
          <p:nvPr/>
        </p:nvCxnSpPr>
        <p:spPr>
          <a:xfrm flipV="1">
            <a:off x="4763158" y="4982024"/>
            <a:ext cx="72275" cy="625367"/>
          </a:xfrm>
          <a:prstGeom prst="straightConnector1">
            <a:avLst/>
          </a:prstGeom>
          <a:ln w="38100"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4" name="直線單箭頭接點 93"/>
          <p:cNvCxnSpPr>
            <a:endCxn id="72" idx="2"/>
          </p:cNvCxnSpPr>
          <p:nvPr/>
        </p:nvCxnSpPr>
        <p:spPr>
          <a:xfrm>
            <a:off x="3768632" y="5717750"/>
            <a:ext cx="842126" cy="47297"/>
          </a:xfrm>
          <a:prstGeom prst="straightConnector1">
            <a:avLst/>
          </a:prstGeom>
          <a:ln w="38100"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5" name="直線單箭頭接點 94"/>
          <p:cNvCxnSpPr>
            <a:stCxn id="73" idx="4"/>
            <a:endCxn id="66" idx="0"/>
          </p:cNvCxnSpPr>
          <p:nvPr/>
        </p:nvCxnSpPr>
        <p:spPr>
          <a:xfrm flipH="1">
            <a:off x="2521827" y="2502708"/>
            <a:ext cx="152400" cy="756747"/>
          </a:xfrm>
          <a:prstGeom prst="straightConnector1">
            <a:avLst/>
          </a:prstGeom>
          <a:ln w="38100"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9" name="直線單箭頭接點 98"/>
          <p:cNvCxnSpPr/>
          <p:nvPr/>
        </p:nvCxnSpPr>
        <p:spPr>
          <a:xfrm flipH="1" flipV="1">
            <a:off x="8184278" y="3417109"/>
            <a:ext cx="352094" cy="1"/>
          </a:xfrm>
          <a:prstGeom prst="straightConnector1">
            <a:avLst/>
          </a:prstGeom>
          <a:ln w="38100"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0" name="文字方塊 99"/>
          <p:cNvSpPr txBox="1"/>
          <p:nvPr/>
        </p:nvSpPr>
        <p:spPr>
          <a:xfrm>
            <a:off x="8512725" y="3205434"/>
            <a:ext cx="1789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ZigBee</a:t>
            </a:r>
            <a:r>
              <a:rPr lang="zh-TW" altLang="en-US" dirty="0"/>
              <a:t>鏈</a:t>
            </a:r>
            <a:r>
              <a:rPr lang="zh-TW" altLang="en-US" dirty="0" smtClean="0"/>
              <a:t>接</a:t>
            </a:r>
            <a:r>
              <a:rPr lang="en-US" altLang="zh-TW" dirty="0" smtClean="0"/>
              <a:t>(Link)</a:t>
            </a:r>
            <a:endParaRPr lang="zh-TW" altLang="en-US" dirty="0"/>
          </a:p>
        </p:txBody>
      </p:sp>
      <p:cxnSp>
        <p:nvCxnSpPr>
          <p:cNvPr id="102" name="直線接點 101"/>
          <p:cNvCxnSpPr>
            <a:stCxn id="70" idx="5"/>
            <a:endCxn id="65" idx="1"/>
          </p:cNvCxnSpPr>
          <p:nvPr/>
        </p:nvCxnSpPr>
        <p:spPr>
          <a:xfrm>
            <a:off x="6644542" y="2593167"/>
            <a:ext cx="394074" cy="397153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3" name="直線接點 102"/>
          <p:cNvCxnSpPr>
            <a:stCxn id="69" idx="5"/>
            <a:endCxn id="60" idx="1"/>
          </p:cNvCxnSpPr>
          <p:nvPr/>
        </p:nvCxnSpPr>
        <p:spPr>
          <a:xfrm>
            <a:off x="5125799" y="2393471"/>
            <a:ext cx="614789" cy="44970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4" name="直線接點 103"/>
          <p:cNvCxnSpPr>
            <a:stCxn id="62" idx="6"/>
            <a:endCxn id="69" idx="2"/>
          </p:cNvCxnSpPr>
          <p:nvPr/>
        </p:nvCxnSpPr>
        <p:spPr>
          <a:xfrm flipV="1">
            <a:off x="3667455" y="2281992"/>
            <a:ext cx="1198181" cy="357352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5" name="直線接點 104"/>
          <p:cNvCxnSpPr>
            <a:stCxn id="58" idx="3"/>
            <a:endCxn id="61" idx="7"/>
          </p:cNvCxnSpPr>
          <p:nvPr/>
        </p:nvCxnSpPr>
        <p:spPr>
          <a:xfrm flipH="1">
            <a:off x="4943196" y="4064618"/>
            <a:ext cx="734269" cy="648271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6" name="直線接點 105"/>
          <p:cNvCxnSpPr>
            <a:stCxn id="58" idx="5"/>
            <a:endCxn id="64" idx="1"/>
          </p:cNvCxnSpPr>
          <p:nvPr/>
        </p:nvCxnSpPr>
        <p:spPr>
          <a:xfrm>
            <a:off x="5892991" y="4064618"/>
            <a:ext cx="777702" cy="271032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7" name="直線接點 106"/>
          <p:cNvCxnSpPr>
            <a:stCxn id="64" idx="5"/>
            <a:endCxn id="75" idx="0"/>
          </p:cNvCxnSpPr>
          <p:nvPr/>
        </p:nvCxnSpPr>
        <p:spPr>
          <a:xfrm>
            <a:off x="6886219" y="4558609"/>
            <a:ext cx="49891" cy="60584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8" name="直線接點 107"/>
          <p:cNvCxnSpPr>
            <a:stCxn id="75" idx="7"/>
            <a:endCxn id="71" idx="4"/>
          </p:cNvCxnSpPr>
          <p:nvPr/>
        </p:nvCxnSpPr>
        <p:spPr>
          <a:xfrm flipV="1">
            <a:off x="7043873" y="4447129"/>
            <a:ext cx="691024" cy="763501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9" name="直線接點 108"/>
          <p:cNvCxnSpPr>
            <a:stCxn id="72" idx="6"/>
            <a:endCxn id="74" idx="3"/>
          </p:cNvCxnSpPr>
          <p:nvPr/>
        </p:nvCxnSpPr>
        <p:spPr>
          <a:xfrm>
            <a:off x="4915558" y="5765047"/>
            <a:ext cx="541191" cy="18014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0" name="直線接點 109"/>
          <p:cNvCxnSpPr>
            <a:stCxn id="63" idx="5"/>
            <a:endCxn id="68" idx="1"/>
          </p:cNvCxnSpPr>
          <p:nvPr/>
        </p:nvCxnSpPr>
        <p:spPr>
          <a:xfrm>
            <a:off x="3318018" y="5194477"/>
            <a:ext cx="174685" cy="401284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1" name="直線接點 110"/>
          <p:cNvCxnSpPr>
            <a:stCxn id="67" idx="5"/>
            <a:endCxn id="63" idx="1"/>
          </p:cNvCxnSpPr>
          <p:nvPr/>
        </p:nvCxnSpPr>
        <p:spPr>
          <a:xfrm>
            <a:off x="2477190" y="4705751"/>
            <a:ext cx="625302" cy="265767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2" name="直線接點 111"/>
          <p:cNvCxnSpPr>
            <a:stCxn id="66" idx="4"/>
            <a:endCxn id="67" idx="0"/>
          </p:cNvCxnSpPr>
          <p:nvPr/>
        </p:nvCxnSpPr>
        <p:spPr>
          <a:xfrm flipH="1">
            <a:off x="2369427" y="3574766"/>
            <a:ext cx="152400" cy="86185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3" name="直線接點 112"/>
          <p:cNvCxnSpPr>
            <a:stCxn id="73" idx="6"/>
            <a:endCxn id="62" idx="1"/>
          </p:cNvCxnSpPr>
          <p:nvPr/>
        </p:nvCxnSpPr>
        <p:spPr>
          <a:xfrm>
            <a:off x="2826627" y="2345053"/>
            <a:ext cx="580665" cy="182811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4" name="直線接點 113"/>
          <p:cNvCxnSpPr>
            <a:stCxn id="69" idx="6"/>
            <a:endCxn id="70" idx="2"/>
          </p:cNvCxnSpPr>
          <p:nvPr/>
        </p:nvCxnSpPr>
        <p:spPr>
          <a:xfrm>
            <a:off x="5170436" y="2281992"/>
            <a:ext cx="1213943" cy="19969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5" name="直線接點 114"/>
          <p:cNvCxnSpPr>
            <a:stCxn id="66" idx="7"/>
            <a:endCxn id="62" idx="3"/>
          </p:cNvCxnSpPr>
          <p:nvPr/>
        </p:nvCxnSpPr>
        <p:spPr>
          <a:xfrm flipV="1">
            <a:off x="2629590" y="2750823"/>
            <a:ext cx="777702" cy="55480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6" name="直線接點 115"/>
          <p:cNvCxnSpPr>
            <a:stCxn id="58" idx="0"/>
            <a:endCxn id="60" idx="4"/>
          </p:cNvCxnSpPr>
          <p:nvPr/>
        </p:nvCxnSpPr>
        <p:spPr>
          <a:xfrm flipV="1">
            <a:off x="5785228" y="3112311"/>
            <a:ext cx="63123" cy="683172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7" name="直線接點 116"/>
          <p:cNvCxnSpPr>
            <a:stCxn id="59" idx="2"/>
            <a:endCxn id="61" idx="6"/>
          </p:cNvCxnSpPr>
          <p:nvPr/>
        </p:nvCxnSpPr>
        <p:spPr>
          <a:xfrm flipH="1" flipV="1">
            <a:off x="4987833" y="4824369"/>
            <a:ext cx="797395" cy="14827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8" name="文字方塊 117"/>
          <p:cNvSpPr txBox="1"/>
          <p:nvPr/>
        </p:nvSpPr>
        <p:spPr>
          <a:xfrm>
            <a:off x="8533775" y="2254981"/>
            <a:ext cx="1502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ZigBee</a:t>
            </a:r>
            <a:r>
              <a:rPr lang="zh-TW" altLang="en-US" dirty="0"/>
              <a:t>協調者</a:t>
            </a:r>
          </a:p>
        </p:txBody>
      </p:sp>
      <p:sp>
        <p:nvSpPr>
          <p:cNvPr id="119" name="橢圓 118"/>
          <p:cNvSpPr/>
          <p:nvPr/>
        </p:nvSpPr>
        <p:spPr>
          <a:xfrm>
            <a:off x="8184244" y="2754571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0" name="文字方塊 119"/>
          <p:cNvSpPr txBox="1"/>
          <p:nvPr/>
        </p:nvSpPr>
        <p:spPr>
          <a:xfrm>
            <a:off x="8541624" y="2749317"/>
            <a:ext cx="3259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ZigBee</a:t>
            </a:r>
            <a:r>
              <a:rPr lang="zh-TW" altLang="en-US" dirty="0" smtClean="0"/>
              <a:t>節點</a:t>
            </a:r>
            <a:r>
              <a:rPr lang="en-US" altLang="zh-TW" dirty="0" smtClean="0"/>
              <a:t>(</a:t>
            </a:r>
            <a:r>
              <a:rPr lang="zh-TW" altLang="en-US" dirty="0"/>
              <a:t>路由器、終端節點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123" name="橢圓 122"/>
          <p:cNvSpPr/>
          <p:nvPr/>
        </p:nvSpPr>
        <p:spPr>
          <a:xfrm>
            <a:off x="8184244" y="2302625"/>
            <a:ext cx="331077" cy="336335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 smtClean="0"/>
              <a:t>C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20643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研究動機</a:t>
            </a:r>
            <a:r>
              <a:rPr lang="en-US" altLang="zh-TW" dirty="0" smtClean="0"/>
              <a:t>(</a:t>
            </a:r>
            <a:r>
              <a:rPr lang="zh-TW" altLang="en-US" dirty="0" smtClean="0"/>
              <a:t>網</a:t>
            </a:r>
            <a:r>
              <a:rPr lang="zh-TW" altLang="en-US" dirty="0"/>
              <a:t>狀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7DBC-574C-4014-8A5D-B9D46ADC0D5D}" type="slidenum">
              <a:rPr lang="zh-TW" altLang="en-US" smtClean="0"/>
              <a:t>8</a:t>
            </a:fld>
            <a:endParaRPr lang="zh-TW" altLang="en-US"/>
          </a:p>
        </p:txBody>
      </p:sp>
      <p:sp>
        <p:nvSpPr>
          <p:cNvPr id="118" name="橢圓 117"/>
          <p:cNvSpPr/>
          <p:nvPr/>
        </p:nvSpPr>
        <p:spPr>
          <a:xfrm>
            <a:off x="4485619" y="3942366"/>
            <a:ext cx="331077" cy="336335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 smtClean="0"/>
              <a:t>C</a:t>
            </a:r>
            <a:endParaRPr lang="zh-TW" altLang="en-US" sz="3200" dirty="0"/>
          </a:p>
        </p:txBody>
      </p:sp>
      <p:sp>
        <p:nvSpPr>
          <p:cNvPr id="119" name="橢圓 118"/>
          <p:cNvSpPr/>
          <p:nvPr/>
        </p:nvSpPr>
        <p:spPr>
          <a:xfrm>
            <a:off x="4664296" y="2943882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0" name="橢圓 119"/>
          <p:cNvSpPr/>
          <p:nvPr/>
        </p:nvSpPr>
        <p:spPr>
          <a:xfrm>
            <a:off x="3445096" y="4089507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1" name="橢圓 120"/>
          <p:cNvSpPr/>
          <p:nvPr/>
        </p:nvSpPr>
        <p:spPr>
          <a:xfrm>
            <a:off x="5699503" y="3942366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2" name="橢圓 121"/>
          <p:cNvSpPr/>
          <p:nvPr/>
        </p:nvSpPr>
        <p:spPr>
          <a:xfrm>
            <a:off x="5851903" y="4961866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3" name="橢圓 122"/>
          <p:cNvSpPr/>
          <p:nvPr/>
        </p:nvSpPr>
        <p:spPr>
          <a:xfrm>
            <a:off x="5762626" y="2943883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4" name="橢圓 123"/>
          <p:cNvSpPr/>
          <p:nvPr/>
        </p:nvSpPr>
        <p:spPr>
          <a:xfrm>
            <a:off x="4749708" y="4813596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5" name="橢圓 124"/>
          <p:cNvSpPr/>
          <p:nvPr/>
        </p:nvSpPr>
        <p:spPr>
          <a:xfrm>
            <a:off x="3429330" y="2628571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6" name="橢圓 125"/>
          <p:cNvSpPr/>
          <p:nvPr/>
        </p:nvSpPr>
        <p:spPr>
          <a:xfrm>
            <a:off x="3124530" y="5072225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7" name="橢圓 126"/>
          <p:cNvSpPr/>
          <p:nvPr/>
        </p:nvSpPr>
        <p:spPr>
          <a:xfrm>
            <a:off x="6692731" y="4436357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8" name="橢圓 127"/>
          <p:cNvSpPr/>
          <p:nvPr/>
        </p:nvSpPr>
        <p:spPr>
          <a:xfrm>
            <a:off x="7060654" y="3091027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9" name="橢圓 128"/>
          <p:cNvSpPr/>
          <p:nvPr/>
        </p:nvSpPr>
        <p:spPr>
          <a:xfrm>
            <a:off x="2436102" y="3406338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0" name="橢圓 129"/>
          <p:cNvSpPr/>
          <p:nvPr/>
        </p:nvSpPr>
        <p:spPr>
          <a:xfrm>
            <a:off x="2283702" y="4583499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1" name="橢圓 130"/>
          <p:cNvSpPr/>
          <p:nvPr/>
        </p:nvSpPr>
        <p:spPr>
          <a:xfrm>
            <a:off x="3514741" y="5696468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2" name="橢圓 131"/>
          <p:cNvSpPr/>
          <p:nvPr/>
        </p:nvSpPr>
        <p:spPr>
          <a:xfrm>
            <a:off x="4932311" y="2271219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3" name="橢圓 132"/>
          <p:cNvSpPr/>
          <p:nvPr/>
        </p:nvSpPr>
        <p:spPr>
          <a:xfrm>
            <a:off x="6451054" y="2470915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4" name="橢圓 133"/>
          <p:cNvSpPr/>
          <p:nvPr/>
        </p:nvSpPr>
        <p:spPr>
          <a:xfrm>
            <a:off x="7649172" y="4278701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5" name="橢圓 134"/>
          <p:cNvSpPr/>
          <p:nvPr/>
        </p:nvSpPr>
        <p:spPr>
          <a:xfrm>
            <a:off x="4677433" y="5754274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6" name="橢圓 135"/>
          <p:cNvSpPr/>
          <p:nvPr/>
        </p:nvSpPr>
        <p:spPr>
          <a:xfrm>
            <a:off x="2588502" y="2334280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7" name="橢圓 136"/>
          <p:cNvSpPr/>
          <p:nvPr/>
        </p:nvSpPr>
        <p:spPr>
          <a:xfrm>
            <a:off x="5478787" y="5660809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8" name="橢圓 137"/>
          <p:cNvSpPr/>
          <p:nvPr/>
        </p:nvSpPr>
        <p:spPr>
          <a:xfrm>
            <a:off x="6850385" y="5311337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39" name="直線單箭頭接點 138"/>
          <p:cNvCxnSpPr>
            <a:stCxn id="119" idx="4"/>
            <a:endCxn id="118" idx="0"/>
          </p:cNvCxnSpPr>
          <p:nvPr/>
        </p:nvCxnSpPr>
        <p:spPr>
          <a:xfrm flipH="1">
            <a:off x="4651158" y="3259193"/>
            <a:ext cx="165538" cy="683173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0" name="直線單箭頭接點 139"/>
          <p:cNvCxnSpPr>
            <a:stCxn id="123" idx="2"/>
            <a:endCxn id="119" idx="6"/>
          </p:cNvCxnSpPr>
          <p:nvPr/>
        </p:nvCxnSpPr>
        <p:spPr>
          <a:xfrm flipH="1" flipV="1">
            <a:off x="4969096" y="3101538"/>
            <a:ext cx="793530" cy="1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1" name="直線單箭頭接點 140"/>
          <p:cNvCxnSpPr>
            <a:stCxn id="132" idx="3"/>
            <a:endCxn id="119" idx="0"/>
          </p:cNvCxnSpPr>
          <p:nvPr/>
        </p:nvCxnSpPr>
        <p:spPr>
          <a:xfrm flipH="1">
            <a:off x="4816696" y="2540354"/>
            <a:ext cx="160252" cy="403528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2" name="直線單箭頭接點 141"/>
          <p:cNvCxnSpPr>
            <a:stCxn id="125" idx="5"/>
            <a:endCxn id="119" idx="2"/>
          </p:cNvCxnSpPr>
          <p:nvPr/>
        </p:nvCxnSpPr>
        <p:spPr>
          <a:xfrm>
            <a:off x="3689493" y="2897706"/>
            <a:ext cx="974803" cy="20383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3" name="直線單箭頭接點 142"/>
          <p:cNvCxnSpPr>
            <a:stCxn id="120" idx="5"/>
            <a:endCxn id="118" idx="2"/>
          </p:cNvCxnSpPr>
          <p:nvPr/>
        </p:nvCxnSpPr>
        <p:spPr>
          <a:xfrm flipV="1">
            <a:off x="3705259" y="4110534"/>
            <a:ext cx="780360" cy="248108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4" name="直線單箭頭接點 143"/>
          <p:cNvCxnSpPr>
            <a:stCxn id="129" idx="5"/>
            <a:endCxn id="120" idx="2"/>
          </p:cNvCxnSpPr>
          <p:nvPr/>
        </p:nvCxnSpPr>
        <p:spPr>
          <a:xfrm>
            <a:off x="2696265" y="3675473"/>
            <a:ext cx="748831" cy="57169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5" name="直線單箭頭接點 144"/>
          <p:cNvCxnSpPr>
            <a:stCxn id="130" idx="6"/>
            <a:endCxn id="120" idx="3"/>
          </p:cNvCxnSpPr>
          <p:nvPr/>
        </p:nvCxnSpPr>
        <p:spPr>
          <a:xfrm flipV="1">
            <a:off x="2588502" y="4358642"/>
            <a:ext cx="901231" cy="382513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6" name="直線單箭頭接點 145"/>
          <p:cNvCxnSpPr>
            <a:stCxn id="126" idx="7"/>
            <a:endCxn id="120" idx="4"/>
          </p:cNvCxnSpPr>
          <p:nvPr/>
        </p:nvCxnSpPr>
        <p:spPr>
          <a:xfrm flipV="1">
            <a:off x="3384693" y="4404818"/>
            <a:ext cx="212803" cy="713583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7" name="直線單箭頭接點 146"/>
          <p:cNvCxnSpPr>
            <a:stCxn id="124" idx="0"/>
            <a:endCxn id="118" idx="4"/>
          </p:cNvCxnSpPr>
          <p:nvPr/>
        </p:nvCxnSpPr>
        <p:spPr>
          <a:xfrm flipH="1" flipV="1">
            <a:off x="4651158" y="4278701"/>
            <a:ext cx="250950" cy="534895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8" name="直線單箭頭接點 147"/>
          <p:cNvCxnSpPr>
            <a:stCxn id="121" idx="2"/>
            <a:endCxn id="118" idx="6"/>
          </p:cNvCxnSpPr>
          <p:nvPr/>
        </p:nvCxnSpPr>
        <p:spPr>
          <a:xfrm flipH="1">
            <a:off x="4816696" y="4100022"/>
            <a:ext cx="882807" cy="1051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9" name="直線單箭頭接點 148"/>
          <p:cNvCxnSpPr>
            <a:stCxn id="133" idx="3"/>
            <a:endCxn id="123" idx="7"/>
          </p:cNvCxnSpPr>
          <p:nvPr/>
        </p:nvCxnSpPr>
        <p:spPr>
          <a:xfrm flipH="1">
            <a:off x="6022789" y="2740050"/>
            <a:ext cx="472902" cy="250009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0" name="直線單箭頭接點 149"/>
          <p:cNvCxnSpPr>
            <a:stCxn id="128" idx="2"/>
            <a:endCxn id="123" idx="6"/>
          </p:cNvCxnSpPr>
          <p:nvPr/>
        </p:nvCxnSpPr>
        <p:spPr>
          <a:xfrm flipH="1" flipV="1">
            <a:off x="6067426" y="3101539"/>
            <a:ext cx="993228" cy="147144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1" name="直線單箭頭接點 150"/>
          <p:cNvCxnSpPr>
            <a:stCxn id="127" idx="3"/>
            <a:endCxn id="122" idx="7"/>
          </p:cNvCxnSpPr>
          <p:nvPr/>
        </p:nvCxnSpPr>
        <p:spPr>
          <a:xfrm flipH="1">
            <a:off x="6112066" y="4705492"/>
            <a:ext cx="625302" cy="30255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2" name="直線單箭頭接點 151"/>
          <p:cNvCxnSpPr>
            <a:stCxn id="122" idx="0"/>
            <a:endCxn id="121" idx="4"/>
          </p:cNvCxnSpPr>
          <p:nvPr/>
        </p:nvCxnSpPr>
        <p:spPr>
          <a:xfrm flipH="1" flipV="1">
            <a:off x="5851903" y="4257677"/>
            <a:ext cx="152400" cy="704189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3" name="直線單箭頭接點 152"/>
          <p:cNvCxnSpPr>
            <a:stCxn id="137" idx="1"/>
            <a:endCxn id="124" idx="5"/>
          </p:cNvCxnSpPr>
          <p:nvPr/>
        </p:nvCxnSpPr>
        <p:spPr>
          <a:xfrm flipH="1" flipV="1">
            <a:off x="5009871" y="5082731"/>
            <a:ext cx="513553" cy="624254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4" name="直線單箭頭接點 153"/>
          <p:cNvCxnSpPr>
            <a:stCxn id="138" idx="2"/>
            <a:endCxn id="122" idx="5"/>
          </p:cNvCxnSpPr>
          <p:nvPr/>
        </p:nvCxnSpPr>
        <p:spPr>
          <a:xfrm flipH="1" flipV="1">
            <a:off x="6112066" y="5231001"/>
            <a:ext cx="738319" cy="23799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5" name="直線單箭頭接點 154"/>
          <p:cNvCxnSpPr>
            <a:stCxn id="134" idx="2"/>
            <a:endCxn id="127" idx="6"/>
          </p:cNvCxnSpPr>
          <p:nvPr/>
        </p:nvCxnSpPr>
        <p:spPr>
          <a:xfrm flipH="1">
            <a:off x="6997531" y="4436357"/>
            <a:ext cx="651641" cy="157656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6" name="直線單箭頭接點 155"/>
          <p:cNvCxnSpPr>
            <a:stCxn id="135" idx="0"/>
            <a:endCxn id="124" idx="4"/>
          </p:cNvCxnSpPr>
          <p:nvPr/>
        </p:nvCxnSpPr>
        <p:spPr>
          <a:xfrm flipV="1">
            <a:off x="4829833" y="5128907"/>
            <a:ext cx="72275" cy="625367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7" name="直線單箭頭接點 156"/>
          <p:cNvCxnSpPr>
            <a:endCxn id="135" idx="2"/>
          </p:cNvCxnSpPr>
          <p:nvPr/>
        </p:nvCxnSpPr>
        <p:spPr>
          <a:xfrm>
            <a:off x="3835307" y="5864633"/>
            <a:ext cx="842126" cy="47297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8" name="直線單箭頭接點 157"/>
          <p:cNvCxnSpPr>
            <a:stCxn id="136" idx="4"/>
            <a:endCxn id="129" idx="0"/>
          </p:cNvCxnSpPr>
          <p:nvPr/>
        </p:nvCxnSpPr>
        <p:spPr>
          <a:xfrm flipH="1">
            <a:off x="2588502" y="2649591"/>
            <a:ext cx="152400" cy="756747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6" name="直線接點 165"/>
          <p:cNvCxnSpPr>
            <a:stCxn id="133" idx="5"/>
            <a:endCxn id="128" idx="1"/>
          </p:cNvCxnSpPr>
          <p:nvPr/>
        </p:nvCxnSpPr>
        <p:spPr>
          <a:xfrm>
            <a:off x="6711217" y="2740050"/>
            <a:ext cx="394074" cy="397153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7" name="直線接點 166"/>
          <p:cNvCxnSpPr>
            <a:stCxn id="132" idx="5"/>
            <a:endCxn id="123" idx="1"/>
          </p:cNvCxnSpPr>
          <p:nvPr/>
        </p:nvCxnSpPr>
        <p:spPr>
          <a:xfrm>
            <a:off x="5192474" y="2540354"/>
            <a:ext cx="614789" cy="449705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8" name="直線接點 167"/>
          <p:cNvCxnSpPr>
            <a:stCxn id="125" idx="6"/>
            <a:endCxn id="132" idx="2"/>
          </p:cNvCxnSpPr>
          <p:nvPr/>
        </p:nvCxnSpPr>
        <p:spPr>
          <a:xfrm flipV="1">
            <a:off x="3734130" y="2428875"/>
            <a:ext cx="1198181" cy="357352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9" name="直線接點 168"/>
          <p:cNvCxnSpPr>
            <a:stCxn id="121" idx="3"/>
            <a:endCxn id="124" idx="7"/>
          </p:cNvCxnSpPr>
          <p:nvPr/>
        </p:nvCxnSpPr>
        <p:spPr>
          <a:xfrm flipH="1">
            <a:off x="5009871" y="4211501"/>
            <a:ext cx="734269" cy="648271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0" name="直線接點 169"/>
          <p:cNvCxnSpPr>
            <a:stCxn id="121" idx="5"/>
            <a:endCxn id="127" idx="1"/>
          </p:cNvCxnSpPr>
          <p:nvPr/>
        </p:nvCxnSpPr>
        <p:spPr>
          <a:xfrm>
            <a:off x="5959666" y="4211501"/>
            <a:ext cx="777702" cy="271032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1" name="直線接點 170"/>
          <p:cNvCxnSpPr>
            <a:stCxn id="127" idx="5"/>
            <a:endCxn id="138" idx="0"/>
          </p:cNvCxnSpPr>
          <p:nvPr/>
        </p:nvCxnSpPr>
        <p:spPr>
          <a:xfrm>
            <a:off x="6952894" y="4705492"/>
            <a:ext cx="49891" cy="605845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2" name="直線接點 171"/>
          <p:cNvCxnSpPr>
            <a:stCxn id="138" idx="7"/>
            <a:endCxn id="134" idx="4"/>
          </p:cNvCxnSpPr>
          <p:nvPr/>
        </p:nvCxnSpPr>
        <p:spPr>
          <a:xfrm flipV="1">
            <a:off x="7110548" y="4594012"/>
            <a:ext cx="691024" cy="763501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3" name="直線接點 172"/>
          <p:cNvCxnSpPr>
            <a:stCxn id="135" idx="6"/>
            <a:endCxn id="137" idx="3"/>
          </p:cNvCxnSpPr>
          <p:nvPr/>
        </p:nvCxnSpPr>
        <p:spPr>
          <a:xfrm>
            <a:off x="4982233" y="5911930"/>
            <a:ext cx="541191" cy="1801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4" name="直線接點 173"/>
          <p:cNvCxnSpPr>
            <a:stCxn id="126" idx="5"/>
            <a:endCxn id="131" idx="1"/>
          </p:cNvCxnSpPr>
          <p:nvPr/>
        </p:nvCxnSpPr>
        <p:spPr>
          <a:xfrm>
            <a:off x="3384693" y="5341360"/>
            <a:ext cx="174685" cy="4012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5" name="直線接點 174"/>
          <p:cNvCxnSpPr>
            <a:stCxn id="130" idx="5"/>
            <a:endCxn id="126" idx="1"/>
          </p:cNvCxnSpPr>
          <p:nvPr/>
        </p:nvCxnSpPr>
        <p:spPr>
          <a:xfrm>
            <a:off x="2543865" y="4852634"/>
            <a:ext cx="625302" cy="265767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6" name="直線接點 175"/>
          <p:cNvCxnSpPr>
            <a:stCxn id="129" idx="4"/>
            <a:endCxn id="130" idx="0"/>
          </p:cNvCxnSpPr>
          <p:nvPr/>
        </p:nvCxnSpPr>
        <p:spPr>
          <a:xfrm flipH="1">
            <a:off x="2436102" y="3721649"/>
            <a:ext cx="152400" cy="86185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7" name="直線接點 176"/>
          <p:cNvCxnSpPr>
            <a:stCxn id="136" idx="6"/>
            <a:endCxn id="125" idx="1"/>
          </p:cNvCxnSpPr>
          <p:nvPr/>
        </p:nvCxnSpPr>
        <p:spPr>
          <a:xfrm>
            <a:off x="2893302" y="2491936"/>
            <a:ext cx="580665" cy="182811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8" name="直線接點 177"/>
          <p:cNvCxnSpPr>
            <a:stCxn id="132" idx="6"/>
            <a:endCxn id="133" idx="2"/>
          </p:cNvCxnSpPr>
          <p:nvPr/>
        </p:nvCxnSpPr>
        <p:spPr>
          <a:xfrm>
            <a:off x="5237111" y="2428875"/>
            <a:ext cx="1213943" cy="199696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9" name="直線接點 178"/>
          <p:cNvCxnSpPr>
            <a:stCxn id="129" idx="7"/>
            <a:endCxn id="125" idx="3"/>
          </p:cNvCxnSpPr>
          <p:nvPr/>
        </p:nvCxnSpPr>
        <p:spPr>
          <a:xfrm flipV="1">
            <a:off x="2696265" y="2897706"/>
            <a:ext cx="777702" cy="55480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80" name="直線接點 179"/>
          <p:cNvCxnSpPr>
            <a:stCxn id="121" idx="0"/>
            <a:endCxn id="123" idx="4"/>
          </p:cNvCxnSpPr>
          <p:nvPr/>
        </p:nvCxnSpPr>
        <p:spPr>
          <a:xfrm flipV="1">
            <a:off x="5851903" y="3259194"/>
            <a:ext cx="63123" cy="683172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81" name="直線接點 180"/>
          <p:cNvCxnSpPr>
            <a:stCxn id="122" idx="2"/>
            <a:endCxn id="124" idx="6"/>
          </p:cNvCxnSpPr>
          <p:nvPr/>
        </p:nvCxnSpPr>
        <p:spPr>
          <a:xfrm flipH="1" flipV="1">
            <a:off x="5054508" y="4971252"/>
            <a:ext cx="797395" cy="14827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8" name="文字方塊 67"/>
          <p:cNvSpPr txBox="1"/>
          <p:nvPr/>
        </p:nvSpPr>
        <p:spPr>
          <a:xfrm>
            <a:off x="8131725" y="2256418"/>
            <a:ext cx="1502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ZigBee</a:t>
            </a:r>
            <a:r>
              <a:rPr lang="zh-TW" altLang="en-US" dirty="0"/>
              <a:t>協調者</a:t>
            </a:r>
          </a:p>
        </p:txBody>
      </p:sp>
      <p:sp>
        <p:nvSpPr>
          <p:cNvPr id="69" name="橢圓 68"/>
          <p:cNvSpPr/>
          <p:nvPr/>
        </p:nvSpPr>
        <p:spPr>
          <a:xfrm>
            <a:off x="7782194" y="2756008"/>
            <a:ext cx="304800" cy="315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0" name="文字方塊 69"/>
          <p:cNvSpPr txBox="1"/>
          <p:nvPr/>
        </p:nvSpPr>
        <p:spPr>
          <a:xfrm>
            <a:off x="8139574" y="2750754"/>
            <a:ext cx="3259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ZigBee</a:t>
            </a:r>
            <a:r>
              <a:rPr lang="zh-TW" altLang="en-US" dirty="0" smtClean="0"/>
              <a:t>節點</a:t>
            </a:r>
            <a:r>
              <a:rPr lang="en-US" altLang="zh-TW" dirty="0" smtClean="0"/>
              <a:t>(</a:t>
            </a:r>
            <a:r>
              <a:rPr lang="zh-TW" altLang="en-US" dirty="0"/>
              <a:t>路由器、終端節點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cxnSp>
        <p:nvCxnSpPr>
          <p:cNvPr id="71" name="直線單箭頭接點 70"/>
          <p:cNvCxnSpPr/>
          <p:nvPr/>
        </p:nvCxnSpPr>
        <p:spPr>
          <a:xfrm flipH="1" flipV="1">
            <a:off x="7803278" y="3449692"/>
            <a:ext cx="352094" cy="1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2" name="文字方塊 71"/>
          <p:cNvSpPr txBox="1"/>
          <p:nvPr/>
        </p:nvSpPr>
        <p:spPr>
          <a:xfrm>
            <a:off x="8131725" y="3238017"/>
            <a:ext cx="1733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ZigBee</a:t>
            </a:r>
            <a:r>
              <a:rPr lang="zh-TW" altLang="en-US" dirty="0" smtClean="0"/>
              <a:t>路由路徑</a:t>
            </a:r>
            <a:endParaRPr lang="zh-TW" altLang="en-US" dirty="0"/>
          </a:p>
        </p:txBody>
      </p:sp>
      <p:sp>
        <p:nvSpPr>
          <p:cNvPr id="73" name="橢圓 72"/>
          <p:cNvSpPr/>
          <p:nvPr/>
        </p:nvSpPr>
        <p:spPr>
          <a:xfrm>
            <a:off x="7782194" y="2304062"/>
            <a:ext cx="331077" cy="336335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 smtClean="0"/>
              <a:t>C</a:t>
            </a:r>
            <a:endParaRPr lang="zh-TW" altLang="en-US" sz="3200" dirty="0"/>
          </a:p>
        </p:txBody>
      </p:sp>
      <p:cxnSp>
        <p:nvCxnSpPr>
          <p:cNvPr id="74" name="直線單箭頭接點 73"/>
          <p:cNvCxnSpPr/>
          <p:nvPr/>
        </p:nvCxnSpPr>
        <p:spPr>
          <a:xfrm flipH="1" flipV="1">
            <a:off x="7826925" y="3895261"/>
            <a:ext cx="352094" cy="1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5" name="文字方塊 74"/>
          <p:cNvSpPr txBox="1"/>
          <p:nvPr/>
        </p:nvSpPr>
        <p:spPr>
          <a:xfrm>
            <a:off x="8155372" y="3683586"/>
            <a:ext cx="1271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ZigBee</a:t>
            </a:r>
            <a:r>
              <a:rPr lang="zh-TW" altLang="en-US" dirty="0" smtClean="0"/>
              <a:t>鄰居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59752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研究動機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/>
              <a:t>對</a:t>
            </a:r>
            <a:r>
              <a:rPr lang="en-US" altLang="zh-TW" dirty="0"/>
              <a:t>ZigBee</a:t>
            </a:r>
            <a:r>
              <a:rPr lang="zh-TW" altLang="zh-TW" dirty="0"/>
              <a:t>協調者而言負擔非常大，造成</a:t>
            </a:r>
            <a:r>
              <a:rPr lang="en-US" altLang="zh-TW" dirty="0"/>
              <a:t>ZigBee</a:t>
            </a:r>
            <a:r>
              <a:rPr lang="zh-TW" altLang="zh-TW" dirty="0"/>
              <a:t>網路會有非常嚴重的延遲與重送，導致整個網路效能降低，並且無線網路中的節點都是使用電池供應能源，所以減少封包重送，是必然的，就不用在耗費沒必要的能源，增加節點的壽命。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7DBC-574C-4014-8A5D-B9D46ADC0D5D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0292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16870</TotalTime>
  <Words>2116</Words>
  <Application>Microsoft Office PowerPoint</Application>
  <PresentationFormat>寬螢幕</PresentationFormat>
  <Paragraphs>381</Paragraphs>
  <Slides>38</Slides>
  <Notes>1</Notes>
  <HiddenSlides>4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38</vt:i4>
      </vt:variant>
    </vt:vector>
  </HeadingPairs>
  <TitlesOfParts>
    <vt:vector size="44" baseType="lpstr">
      <vt:lpstr>新細明體</vt:lpstr>
      <vt:lpstr>Arial</vt:lpstr>
      <vt:lpstr>Calibri</vt:lpstr>
      <vt:lpstr>Calibri Light</vt:lpstr>
      <vt:lpstr>Cambria Math</vt:lpstr>
      <vt:lpstr>Office 佈景主題</vt:lpstr>
      <vt:lpstr>基於鄰居表搭配多重閘道器之ZigBee網狀網路效能改善</vt:lpstr>
      <vt:lpstr>目錄</vt:lpstr>
      <vt:lpstr>研究背景</vt:lpstr>
      <vt:lpstr>研究背景</vt:lpstr>
      <vt:lpstr>研究動機</vt:lpstr>
      <vt:lpstr>研究動機(樹狀)</vt:lpstr>
      <vt:lpstr>研究動機(網狀)</vt:lpstr>
      <vt:lpstr>研究動機(網狀)</vt:lpstr>
      <vt:lpstr>研究動機</vt:lpstr>
      <vt:lpstr>文獻探討</vt:lpstr>
      <vt:lpstr>文獻探討 Coordinator Traffic Diffusion(CTD)</vt:lpstr>
      <vt:lpstr>文獻探討</vt:lpstr>
      <vt:lpstr>文獻探討 缺點</vt:lpstr>
      <vt:lpstr>文獻探討</vt:lpstr>
      <vt:lpstr>ZigBee 網路管理系統</vt:lpstr>
      <vt:lpstr>系統架構</vt:lpstr>
      <vt:lpstr>ZigBee 網路管理系統</vt:lpstr>
      <vt:lpstr>ZigBee網路環境</vt:lpstr>
      <vt:lpstr>ZigBee網路環境-閘道器</vt:lpstr>
      <vt:lpstr>ZigBee網路環境-路由路徑(AODV)</vt:lpstr>
      <vt:lpstr>繪製ZigBee網路拓樸-收集資料</vt:lpstr>
      <vt:lpstr>繪製ZigBee網路拓樸-收集資料</vt:lpstr>
      <vt:lpstr>繪製ZigBee網路拓樸-收集資料</vt:lpstr>
      <vt:lpstr>偵測網路瓶頸-閘道器成本計算</vt:lpstr>
      <vt:lpstr>閘道器成本</vt:lpstr>
      <vt:lpstr>網路瓶頸判斷</vt:lpstr>
      <vt:lpstr>發生網路瓶頸</vt:lpstr>
      <vt:lpstr>修改路由路徑</vt:lpstr>
      <vt:lpstr>修改路由路徑-路由路徑(AODV)</vt:lpstr>
      <vt:lpstr>修改路由路徑-鄰居拓樸</vt:lpstr>
      <vt:lpstr>路由路徑修改</vt:lpstr>
      <vt:lpstr>成本計算</vt:lpstr>
      <vt:lpstr>結論</vt:lpstr>
      <vt:lpstr>References</vt:lpstr>
      <vt:lpstr>PowerPoint 簡報</vt:lpstr>
      <vt:lpstr>PowerPoint 簡報</vt:lpstr>
      <vt:lpstr>相同目的地</vt:lpstr>
      <vt:lpstr>切PAN的方式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dawei-lab</dc:creator>
  <cp:lastModifiedBy>dawei-lab</cp:lastModifiedBy>
  <cp:revision>149</cp:revision>
  <dcterms:created xsi:type="dcterms:W3CDTF">2014-12-12T06:05:41Z</dcterms:created>
  <dcterms:modified xsi:type="dcterms:W3CDTF">2015-01-06T10:28:31Z</dcterms:modified>
</cp:coreProperties>
</file>