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10" r:id="rId3"/>
    <p:sldId id="257" r:id="rId4"/>
    <p:sldId id="305" r:id="rId5"/>
    <p:sldId id="311" r:id="rId6"/>
    <p:sldId id="276" r:id="rId7"/>
    <p:sldId id="301" r:id="rId8"/>
    <p:sldId id="318" r:id="rId9"/>
    <p:sldId id="312" r:id="rId10"/>
    <p:sldId id="277" r:id="rId11"/>
    <p:sldId id="293" r:id="rId12"/>
    <p:sldId id="295" r:id="rId13"/>
    <p:sldId id="325" r:id="rId14"/>
    <p:sldId id="308" r:id="rId15"/>
    <p:sldId id="320" r:id="rId16"/>
    <p:sldId id="309" r:id="rId17"/>
    <p:sldId id="321" r:id="rId18"/>
    <p:sldId id="298" r:id="rId19"/>
    <p:sldId id="313" r:id="rId20"/>
    <p:sldId id="314" r:id="rId21"/>
    <p:sldId id="324" r:id="rId22"/>
    <p:sldId id="315" r:id="rId23"/>
    <p:sldId id="316" r:id="rId24"/>
    <p:sldId id="317" r:id="rId25"/>
    <p:sldId id="323" r:id="rId26"/>
    <p:sldId id="291" r:id="rId27"/>
    <p:sldId id="299" r:id="rId28"/>
    <p:sldId id="303" r:id="rId29"/>
    <p:sldId id="326" r:id="rId3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339" y="-29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87"/>
    </p:cViewPr>
  </p:sorterViewPr>
  <p:notesViewPr>
    <p:cSldViewPr>
      <p:cViewPr varScale="1">
        <p:scale>
          <a:sx n="49" d="100"/>
          <a:sy n="49" d="100"/>
        </p:scale>
        <p:origin x="-2270" y="-6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802045-F43D-483C-BA54-50E3DAF11423}" type="datetimeFigureOut">
              <a:rPr lang="zh-TW" altLang="en-US" smtClean="0"/>
              <a:pPr/>
              <a:t>2015/6/29</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23ADAF-617E-4332-B606-FD780E844AF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783684-CAD2-4D21-90CE-712FA42A3E73}" type="datetimeFigureOut">
              <a:rPr lang="zh-TW" altLang="en-US" smtClean="0"/>
              <a:pPr/>
              <a:t>2015/6/29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A94BB-7ED3-4492-81E6-D1EBF082896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F0A94BB-7ED3-4492-81E6-D1EBF0828960}" type="slidenum">
              <a:rPr lang="zh-TW" altLang="en-US" smtClean="0"/>
              <a:pPr/>
              <a:t>21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F0A94BB-7ED3-4492-81E6-D1EBF0828960}" type="slidenum">
              <a:rPr lang="zh-TW" altLang="en-US" smtClean="0"/>
              <a:pPr/>
              <a:t>26</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p>
            <a:fld id="{B98D6A55-BC82-4B7B-8C3B-1ADF4984AE9F}" type="datetime1">
              <a:rPr lang="zh-TW" altLang="en-US" smtClean="0"/>
              <a:pPr/>
              <a:t>2015/6/29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2D25FE9-0A1F-4041-A964-FEAB19CBC2A9}" type="datetime1">
              <a:rPr lang="zh-TW" altLang="en-US" smtClean="0"/>
              <a:pPr/>
              <a:t>2015/6/29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3C7BE5E-ED6F-422F-9209-2F74BE3F8CD8}" type="datetime1">
              <a:rPr lang="zh-TW" altLang="en-US" smtClean="0"/>
              <a:pPr/>
              <a:t>2015/6/29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a:latin typeface="標楷體" pitchFamily="65" charset="-120"/>
                <a:ea typeface="標楷體" pitchFamily="65" charset="-120"/>
              </a:defRPr>
            </a:lvl1pPr>
            <a:lvl2pPr>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A05CE88B-82C0-40E0-81A7-BD75BE96E0AB}" type="datetime1">
              <a:rPr lang="zh-TW" altLang="en-US" smtClean="0"/>
              <a:pPr/>
              <a:t>2015/6/29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02E4183-88AB-44B0-A668-408BABE52170}" type="datetime1">
              <a:rPr lang="zh-TW" altLang="en-US" smtClean="0"/>
              <a:pPr/>
              <a:t>2015/6/29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B019383-D2A5-48AD-B349-94D74E9031A6}" type="datetime1">
              <a:rPr lang="zh-TW" altLang="en-US" smtClean="0"/>
              <a:pPr/>
              <a:t>2015/6/29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A6B395F-F6C5-484E-9898-8FD333CB6DFC}" type="datetime1">
              <a:rPr lang="zh-TW" altLang="en-US" smtClean="0"/>
              <a:pPr/>
              <a:t>2015/6/29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EEE6B20-2103-45C1-B773-165656857330}" type="datetime1">
              <a:rPr lang="zh-TW" altLang="en-US" smtClean="0"/>
              <a:pPr/>
              <a:t>2015/6/29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9E188C9-F735-414E-98E8-5149AFA15B79}" type="datetime1">
              <a:rPr lang="zh-TW" altLang="en-US" smtClean="0"/>
              <a:pPr/>
              <a:t>2015/6/29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1AC7C94-5471-4620-B50B-02AB6F9F85B0}" type="datetime1">
              <a:rPr lang="zh-TW" altLang="en-US" smtClean="0"/>
              <a:pPr/>
              <a:t>2015/6/29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921D4B1-1512-4D6F-BDCA-95ED98642DAB}" type="datetime1">
              <a:rPr lang="zh-TW" altLang="en-US" smtClean="0"/>
              <a:pPr/>
              <a:t>2015/6/29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3FC37-CE7C-43FE-A964-74C73FEEBC68}" type="datetime1">
              <a:rPr lang="zh-TW" altLang="en-US" smtClean="0"/>
              <a:pPr/>
              <a:t>2015/6/29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764704"/>
            <a:ext cx="7772400" cy="1470025"/>
          </a:xfrm>
        </p:spPr>
        <p:txBody>
          <a:bodyPr>
            <a:normAutofit fontScale="90000"/>
          </a:bodyPr>
          <a:lstStyle/>
          <a:p>
            <a:r>
              <a:rPr lang="zh-TW" altLang="en-US" sz="4000" dirty="0" smtClean="0"/>
              <a:t>支援網路電話監聽及多播網路架構之模組化即時資訊隱藏分析平台設計與實作</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a:t>
            </a:fld>
            <a:endParaRPr lang="zh-TW" altLang="en-US"/>
          </a:p>
        </p:txBody>
      </p:sp>
      <p:sp>
        <p:nvSpPr>
          <p:cNvPr id="5" name="標題 1"/>
          <p:cNvSpPr txBox="1">
            <a:spLocks/>
          </p:cNvSpPr>
          <p:nvPr/>
        </p:nvSpPr>
        <p:spPr>
          <a:xfrm>
            <a:off x="827584" y="2780928"/>
            <a:ext cx="7772400" cy="1470025"/>
          </a:xfrm>
          <a:prstGeom prst="rect">
            <a:avLst/>
          </a:prstGeom>
        </p:spPr>
        <p:txBody>
          <a:bodyPr vert="horz" lIns="91440" tIns="45720" rIns="91440" bIns="45720" rtlCol="0" anchor="ctr">
            <a:normAutofit fontScale="90000" lnSpcReduction="20000"/>
          </a:bodyPr>
          <a:lstStyle/>
          <a:p>
            <a:pPr lvl="0" algn="ctr">
              <a:spcBef>
                <a:spcPct val="0"/>
              </a:spcBef>
            </a:pPr>
            <a:r>
              <a:rPr lang="en-US" altLang="zh-TW" sz="4000" dirty="0" smtClean="0">
                <a:latin typeface="Times New Roman" pitchFamily="18" charset="0"/>
                <a:ea typeface="+mj-ea"/>
                <a:cs typeface="Times New Roman" pitchFamily="18" charset="0"/>
              </a:rPr>
              <a:t>Implementation of VOIP monitoring and modular platform for real time </a:t>
            </a:r>
            <a:r>
              <a:rPr lang="en-US" altLang="zh-TW" sz="4000" dirty="0" err="1" smtClean="0">
                <a:latin typeface="Times New Roman" pitchFamily="18" charset="0"/>
                <a:ea typeface="+mj-ea"/>
                <a:cs typeface="Times New Roman" pitchFamily="18" charset="0"/>
              </a:rPr>
              <a:t>steganalysis</a:t>
            </a:r>
            <a:r>
              <a:rPr lang="en-US" altLang="zh-TW" sz="4000" dirty="0" smtClean="0">
                <a:latin typeface="Times New Roman" pitchFamily="18" charset="0"/>
                <a:ea typeface="+mj-ea"/>
                <a:cs typeface="Times New Roman" pitchFamily="18" charset="0"/>
              </a:rPr>
              <a:t> in multicast network</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TW" altLang="en-US"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8" name="副標題 2"/>
          <p:cNvSpPr>
            <a:spLocks noGrp="1"/>
          </p:cNvSpPr>
          <p:nvPr>
            <p:ph type="subTitle" idx="1"/>
          </p:nvPr>
        </p:nvSpPr>
        <p:spPr>
          <a:xfrm>
            <a:off x="1331640" y="4365104"/>
            <a:ext cx="6400800" cy="1752600"/>
          </a:xfrm>
        </p:spPr>
        <p:txBody>
          <a:bodyPr>
            <a:normAutofit/>
          </a:bodyPr>
          <a:lstStyle/>
          <a:p>
            <a:pPr>
              <a:spcBef>
                <a:spcPct val="20000"/>
              </a:spcBef>
            </a:pPr>
            <a:r>
              <a:rPr lang="zh-TW" altLang="en-US" sz="3200" dirty="0">
                <a:solidFill>
                  <a:schemeClr val="tx1">
                    <a:lumMod val="95000"/>
                    <a:lumOff val="5000"/>
                  </a:schemeClr>
                </a:solidFill>
                <a:latin typeface="標楷體" pitchFamily="65" charset="-120"/>
                <a:ea typeface="標楷體" pitchFamily="65" charset="-120"/>
              </a:rPr>
              <a:t>學生</a:t>
            </a:r>
            <a:r>
              <a:rPr lang="en-US" altLang="zh-TW" sz="3200" dirty="0" smtClean="0">
                <a:solidFill>
                  <a:schemeClr val="tx1">
                    <a:lumMod val="95000"/>
                    <a:lumOff val="5000"/>
                  </a:schemeClr>
                </a:solidFill>
                <a:latin typeface="標楷體" pitchFamily="65" charset="-120"/>
                <a:ea typeface="標楷體" pitchFamily="65" charset="-120"/>
              </a:rPr>
              <a:t>:</a:t>
            </a:r>
            <a:r>
              <a:rPr lang="zh-TW" altLang="en-US" dirty="0" smtClean="0">
                <a:solidFill>
                  <a:schemeClr val="tx1">
                    <a:lumMod val="95000"/>
                    <a:lumOff val="5000"/>
                  </a:schemeClr>
                </a:solidFill>
              </a:rPr>
              <a:t>蔡元泰</a:t>
            </a:r>
            <a:endParaRPr lang="en-US" altLang="zh-TW" sz="3200" dirty="0">
              <a:solidFill>
                <a:schemeClr val="tx1">
                  <a:lumMod val="95000"/>
                  <a:lumOff val="5000"/>
                </a:schemeClr>
              </a:solidFill>
              <a:latin typeface="標楷體" pitchFamily="65" charset="-120"/>
              <a:ea typeface="標楷體" pitchFamily="65" charset="-120"/>
            </a:endParaRPr>
          </a:p>
          <a:p>
            <a:pPr>
              <a:spcBef>
                <a:spcPct val="20000"/>
              </a:spcBef>
            </a:pPr>
            <a:r>
              <a:rPr lang="zh-TW" altLang="en-US" sz="3200" dirty="0">
                <a:solidFill>
                  <a:schemeClr val="tx1">
                    <a:lumMod val="95000"/>
                    <a:lumOff val="5000"/>
                  </a:schemeClr>
                </a:solidFill>
                <a:latin typeface="標楷體" pitchFamily="65" charset="-120"/>
                <a:ea typeface="標楷體" pitchFamily="65" charset="-120"/>
              </a:rPr>
              <a:t>指導老師</a:t>
            </a:r>
            <a:r>
              <a:rPr lang="en-US" altLang="zh-TW" sz="3200" dirty="0">
                <a:solidFill>
                  <a:schemeClr val="tx1">
                    <a:lumMod val="95000"/>
                    <a:lumOff val="5000"/>
                  </a:schemeClr>
                </a:solidFill>
                <a:latin typeface="標楷體" pitchFamily="65" charset="-120"/>
                <a:ea typeface="標楷體" pitchFamily="65" charset="-120"/>
              </a:rPr>
              <a:t>:</a:t>
            </a:r>
            <a:r>
              <a:rPr lang="zh-TW" altLang="en-US" sz="3200" dirty="0">
                <a:solidFill>
                  <a:schemeClr val="tx1">
                    <a:lumMod val="95000"/>
                    <a:lumOff val="5000"/>
                  </a:schemeClr>
                </a:solidFill>
                <a:latin typeface="標楷體" pitchFamily="65" charset="-120"/>
                <a:ea typeface="標楷體" pitchFamily="65" charset="-120"/>
              </a:rPr>
              <a:t> 吳坤熹</a:t>
            </a:r>
            <a:endParaRPr lang="en-US" altLang="zh-TW" sz="3200" dirty="0">
              <a:solidFill>
                <a:schemeClr val="tx1">
                  <a:lumMod val="95000"/>
                  <a:lumOff val="5000"/>
                </a:schemeClr>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44422" y="908720"/>
            <a:ext cx="7261910" cy="5234473"/>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t>系統架構</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10</a:t>
            </a:fld>
            <a:endParaRPr lang="zh-TW" altLang="en-US"/>
          </a:p>
        </p:txBody>
      </p:sp>
      <p:pic>
        <p:nvPicPr>
          <p:cNvPr id="5122" name="Picture 2"/>
          <p:cNvPicPr>
            <a:picLocks noGrp="1" noChangeAspect="1" noChangeArrowheads="1"/>
          </p:cNvPicPr>
          <p:nvPr>
            <p:ph idx="1"/>
          </p:nvPr>
        </p:nvPicPr>
        <p:blipFill>
          <a:blip r:embed="rId3" cstate="print"/>
          <a:srcRect/>
          <a:stretch>
            <a:fillRect/>
          </a:stretch>
        </p:blipFill>
        <p:spPr bwMode="auto">
          <a:xfrm>
            <a:off x="2267744" y="1484784"/>
            <a:ext cx="4390570" cy="4525962"/>
          </a:xfrm>
          <a:prstGeom prst="rect">
            <a:avLst/>
          </a:prstGeom>
          <a:noFill/>
          <a:ln w="9525">
            <a:noFill/>
            <a:miter lim="800000"/>
            <a:headEnd/>
            <a:tailEnd/>
          </a:ln>
        </p:spPr>
      </p:pic>
      <p:sp>
        <p:nvSpPr>
          <p:cNvPr id="8" name="文字方塊 7"/>
          <p:cNvSpPr txBox="1"/>
          <p:nvPr/>
        </p:nvSpPr>
        <p:spPr>
          <a:xfrm>
            <a:off x="2411760" y="1484784"/>
            <a:ext cx="1872208" cy="369332"/>
          </a:xfrm>
          <a:prstGeom prst="rect">
            <a:avLst/>
          </a:prstGeom>
          <a:noFill/>
        </p:spPr>
        <p:txBody>
          <a:bodyPr wrap="square" rtlCol="0">
            <a:spAutoFit/>
          </a:bodyPr>
          <a:lstStyle/>
          <a:p>
            <a:r>
              <a:rPr lang="en-US" altLang="zh-TW" dirty="0" smtClean="0"/>
              <a:t>Mediation Device</a:t>
            </a:r>
            <a:endParaRPr lang="zh-TW" altLang="en-US" dirty="0"/>
          </a:p>
        </p:txBody>
      </p:sp>
      <p:sp>
        <p:nvSpPr>
          <p:cNvPr id="10" name="矩形 9"/>
          <p:cNvSpPr/>
          <p:nvPr/>
        </p:nvSpPr>
        <p:spPr>
          <a:xfrm>
            <a:off x="3059832" y="2924944"/>
            <a:ext cx="4320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4"/>
                                        </p:tgtEl>
                                        <p:attrNameLst>
                                          <p:attrName>style.visibility</p:attrName>
                                        </p:attrNameLst>
                                      </p:cBhvr>
                                      <p:to>
                                        <p:strVal val="hidden"/>
                                      </p:to>
                                    </p:set>
                                  </p:childTnLst>
                                </p:cTn>
                              </p:par>
                            </p:childTnLst>
                          </p:cTn>
                        </p:par>
                        <p:par>
                          <p:cTn id="7" fill="hold">
                            <p:stCondLst>
                              <p:cond delay="0"/>
                            </p:stCondLst>
                            <p:childTnLst>
                              <p:par>
                                <p:cTn id="8" presetID="6" presetClass="entr" presetSubtype="16" fill="hold" nodeType="after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系統架構</a:t>
            </a:r>
            <a:r>
              <a:rPr lang="en-US" altLang="zh-TW" dirty="0" smtClean="0"/>
              <a:t>(</a:t>
            </a:r>
            <a:r>
              <a:rPr lang="en-US" altLang="zh-TW" dirty="0" smtClean="0">
                <a:latin typeface="Times New Roman" pitchFamily="18" charset="0"/>
                <a:cs typeface="Times New Roman" pitchFamily="18" charset="0"/>
              </a:rPr>
              <a:t>cont.</a:t>
            </a:r>
            <a:r>
              <a:rPr lang="en-US" altLang="zh-TW" dirty="0" smtClean="0"/>
              <a:t>)</a:t>
            </a:r>
            <a:endParaRPr lang="zh-TW" altLang="en-US" dirty="0"/>
          </a:p>
        </p:txBody>
      </p:sp>
      <p:sp>
        <p:nvSpPr>
          <p:cNvPr id="3" name="內容版面配置區 2"/>
          <p:cNvSpPr>
            <a:spLocks noGrp="1"/>
          </p:cNvSpPr>
          <p:nvPr>
            <p:ph idx="1"/>
          </p:nvPr>
        </p:nvSpPr>
        <p:spPr/>
        <p:txBody>
          <a:bodyPr>
            <a:normAutofit/>
          </a:bodyPr>
          <a:lstStyle/>
          <a:p>
            <a:endParaRPr lang="en-US" altLang="zh-TW" dirty="0" smtClean="0"/>
          </a:p>
          <a:p>
            <a:endParaRPr lang="en-US" altLang="zh-TW" dirty="0" smtClean="0"/>
          </a:p>
          <a:p>
            <a:endParaRPr lang="zh-TW" altLang="zh-TW" dirty="0" smtClean="0"/>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11</a:t>
            </a:fld>
            <a:endParaRPr lang="zh-TW" altLang="en-US"/>
          </a:p>
        </p:txBody>
      </p:sp>
      <p:sp>
        <p:nvSpPr>
          <p:cNvPr id="8" name="內容版面配置區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altLang="zh-TW" sz="3200" dirty="0" smtClean="0">
                <a:latin typeface="標楷體" pitchFamily="65" charset="-120"/>
                <a:ea typeface="標楷體" pitchFamily="65" charset="-120"/>
              </a:rPr>
              <a:t>Switch</a:t>
            </a:r>
            <a:r>
              <a:rPr lang="zh-TW" altLang="en-US" sz="3200" dirty="0" smtClean="0">
                <a:latin typeface="標楷體" pitchFamily="65" charset="-120"/>
                <a:ea typeface="標楷體" pitchFamily="65" charset="-120"/>
              </a:rPr>
              <a:t>會將網路流量複製到</a:t>
            </a:r>
            <a:r>
              <a:rPr lang="en-US" altLang="zh-TW" sz="3200" dirty="0" smtClean="0">
                <a:latin typeface="標楷體" pitchFamily="65" charset="-120"/>
                <a:ea typeface="標楷體" pitchFamily="65" charset="-120"/>
              </a:rPr>
              <a:t>LID</a:t>
            </a:r>
            <a:r>
              <a:rPr lang="zh-TW" altLang="en-US"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pPr marL="342900" lvl="0" indent="-342900">
              <a:spcBef>
                <a:spcPct val="20000"/>
              </a:spcBef>
              <a:buFont typeface="Arial" pitchFamily="34" charset="0"/>
              <a:buChar char="•"/>
            </a:pPr>
            <a:r>
              <a:rPr lang="en-US" altLang="zh-TW" sz="3200" dirty="0" smtClean="0">
                <a:latin typeface="標楷體" pitchFamily="65" charset="-120"/>
                <a:ea typeface="標楷體" pitchFamily="65" charset="-120"/>
              </a:rPr>
              <a:t>LID</a:t>
            </a:r>
            <a:r>
              <a:rPr lang="zh-TW" altLang="en-US" sz="3200" dirty="0" smtClean="0">
                <a:latin typeface="標楷體" pitchFamily="65" charset="-120"/>
                <a:ea typeface="標楷體" pitchFamily="65" charset="-120"/>
              </a:rPr>
              <a:t>會分析網路中</a:t>
            </a:r>
            <a:r>
              <a:rPr lang="en-US" altLang="zh-TW" sz="3200" dirty="0" smtClean="0">
                <a:latin typeface="標楷體" pitchFamily="65" charset="-120"/>
                <a:ea typeface="標楷體" pitchFamily="65" charset="-120"/>
              </a:rPr>
              <a:t>SIP</a:t>
            </a:r>
            <a:r>
              <a:rPr lang="zh-TW" altLang="zh-TW" sz="3200" dirty="0" smtClean="0">
                <a:latin typeface="標楷體" pitchFamily="65" charset="-120"/>
                <a:ea typeface="標楷體" pitchFamily="65" charset="-120"/>
              </a:rPr>
              <a:t>的訊</a:t>
            </a:r>
            <a:r>
              <a:rPr lang="zh-TW" altLang="zh-TW" sz="3200" dirty="0" smtClean="0"/>
              <a:t>息</a:t>
            </a:r>
            <a:r>
              <a:rPr lang="zh-TW" altLang="en-US" sz="3200" dirty="0" smtClean="0"/>
              <a:t>。</a:t>
            </a:r>
            <a:endParaRPr kumimoji="0" lang="zh-TW" altLang="en-US" sz="3200" b="0" i="0" u="none" strike="noStrike" kern="1200" cap="none" spc="0" normalizeH="0" baseline="0" noProof="0" dirty="0">
              <a:ln>
                <a:noFill/>
              </a:ln>
              <a:solidFill>
                <a:schemeClr val="tx1"/>
              </a:solidFill>
              <a:effectLst/>
              <a:uLnTx/>
              <a:uFillTx/>
              <a:latin typeface="標楷體" pitchFamily="65" charset="-120"/>
              <a:ea typeface="標楷體" pitchFamily="65" charset="-120"/>
              <a:cs typeface="+mn-cs"/>
            </a:endParaRPr>
          </a:p>
        </p:txBody>
      </p:sp>
      <p:pic>
        <p:nvPicPr>
          <p:cNvPr id="2051" name="Picture 3"/>
          <p:cNvPicPr>
            <a:picLocks noChangeAspect="1" noChangeArrowheads="1"/>
          </p:cNvPicPr>
          <p:nvPr/>
        </p:nvPicPr>
        <p:blipFill>
          <a:blip r:embed="rId2" cstate="print"/>
          <a:srcRect/>
          <a:stretch>
            <a:fillRect/>
          </a:stretch>
        </p:blipFill>
        <p:spPr bwMode="auto">
          <a:xfrm>
            <a:off x="1763688" y="2927350"/>
            <a:ext cx="5181600" cy="3930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系統架構</a:t>
            </a:r>
            <a:r>
              <a:rPr lang="en-US" altLang="zh-TW" dirty="0" smtClean="0"/>
              <a:t>(</a:t>
            </a:r>
            <a:r>
              <a:rPr lang="en-US" altLang="zh-TW" dirty="0" smtClean="0">
                <a:latin typeface="Times New Roman" pitchFamily="18" charset="0"/>
                <a:cs typeface="Times New Roman" pitchFamily="18" charset="0"/>
              </a:rPr>
              <a:t>cont.</a:t>
            </a:r>
            <a:r>
              <a:rPr lang="en-US" altLang="zh-TW" dirty="0" smtClean="0"/>
              <a:t>)</a:t>
            </a:r>
            <a:endParaRPr lang="zh-TW" altLang="en-US" dirty="0"/>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a:buNone/>
            </a:pPr>
            <a:endParaRPr lang="en-US" altLang="zh-TW"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12</a:t>
            </a:fld>
            <a:endParaRPr lang="zh-TW" altLang="en-US"/>
          </a:p>
        </p:txBody>
      </p:sp>
      <p:sp>
        <p:nvSpPr>
          <p:cNvPr id="7" name="內容版面配置區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altLang="zh-TW" sz="3200" dirty="0" smtClean="0">
                <a:latin typeface="標楷體" pitchFamily="65" charset="-120"/>
                <a:ea typeface="標楷體" pitchFamily="65" charset="-120"/>
              </a:rPr>
              <a:t>LID</a:t>
            </a:r>
            <a:r>
              <a:rPr lang="zh-TW" altLang="en-US" sz="3200" dirty="0" smtClean="0">
                <a:latin typeface="標楷體" pitchFamily="65" charset="-120"/>
                <a:ea typeface="標楷體" pitchFamily="65" charset="-120"/>
              </a:rPr>
              <a:t>將</a:t>
            </a:r>
            <a:r>
              <a:rPr lang="en-US" altLang="zh-TW" sz="3200" dirty="0" smtClean="0">
                <a:latin typeface="標楷體" pitchFamily="65" charset="-120"/>
                <a:ea typeface="標楷體" pitchFamily="65" charset="-120"/>
              </a:rPr>
              <a:t>IRI</a:t>
            </a:r>
            <a:r>
              <a:rPr lang="zh-TW" altLang="en-US" sz="3200" dirty="0" smtClean="0">
                <a:latin typeface="標楷體" pitchFamily="65" charset="-120"/>
                <a:ea typeface="標楷體" pitchFamily="65" charset="-120"/>
              </a:rPr>
              <a:t>通話</a:t>
            </a:r>
            <a:r>
              <a:rPr lang="zh-TW" altLang="zh-TW" sz="3200" dirty="0" smtClean="0">
                <a:latin typeface="標楷體" pitchFamily="65" charset="-120"/>
                <a:ea typeface="標楷體" pitchFamily="65" charset="-120"/>
              </a:rPr>
              <a:t>資訊回傳</a:t>
            </a:r>
            <a:r>
              <a:rPr lang="zh-TW" altLang="en-US" sz="3200" dirty="0" smtClean="0">
                <a:latin typeface="標楷體" pitchFamily="65" charset="-120"/>
                <a:ea typeface="標楷體" pitchFamily="65" charset="-120"/>
              </a:rPr>
              <a:t>後，透過多播即時傳送聲音封包給各設備，設備收到後就可以開始進行儲存和分析。</a:t>
            </a:r>
            <a:endParaRPr kumimoji="0" lang="zh-TW" altLang="en-US" sz="3200" b="0" i="0" u="none" strike="noStrike" kern="1200" cap="none" spc="0" normalizeH="0" baseline="0" noProof="0" dirty="0">
              <a:ln>
                <a:noFill/>
              </a:ln>
              <a:solidFill>
                <a:schemeClr val="tx1"/>
              </a:solidFill>
              <a:effectLst/>
              <a:uLnTx/>
              <a:uFillTx/>
              <a:latin typeface="標楷體" pitchFamily="65" charset="-120"/>
              <a:ea typeface="標楷體" pitchFamily="65" charset="-120"/>
              <a:cs typeface="+mn-cs"/>
            </a:endParaRPr>
          </a:p>
        </p:txBody>
      </p:sp>
      <p:pic>
        <p:nvPicPr>
          <p:cNvPr id="3074" name="Picture 2"/>
          <p:cNvPicPr>
            <a:picLocks noChangeAspect="1" noChangeArrowheads="1"/>
          </p:cNvPicPr>
          <p:nvPr/>
        </p:nvPicPr>
        <p:blipFill>
          <a:blip r:embed="rId2" cstate="print"/>
          <a:srcRect/>
          <a:stretch>
            <a:fillRect/>
          </a:stretch>
        </p:blipFill>
        <p:spPr bwMode="auto">
          <a:xfrm>
            <a:off x="2411760" y="3284984"/>
            <a:ext cx="3732177" cy="338437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228184" y="5373216"/>
            <a:ext cx="2021880" cy="12571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系統架構</a:t>
            </a:r>
            <a:r>
              <a:rPr lang="en-US" altLang="zh-TW" dirty="0" smtClean="0"/>
              <a:t>(</a:t>
            </a:r>
            <a:r>
              <a:rPr lang="en-US" altLang="zh-TW" dirty="0" smtClean="0">
                <a:latin typeface="Times New Roman" pitchFamily="18" charset="0"/>
                <a:cs typeface="Times New Roman" pitchFamily="18" charset="0"/>
              </a:rPr>
              <a:t>cont.</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透過網頁界面</a:t>
            </a:r>
            <a:r>
              <a:rPr lang="zh-TW" altLang="en-US" dirty="0" smtClean="0"/>
              <a:t>，執法人員可以很間單的看到通話的資訊和分析的結果。</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13</a:t>
            </a:fld>
            <a:endParaRPr lang="zh-TW" altLang="en-US"/>
          </a:p>
        </p:txBody>
      </p:sp>
      <p:pic>
        <p:nvPicPr>
          <p:cNvPr id="6146" name="Picture 2"/>
          <p:cNvPicPr>
            <a:picLocks noChangeAspect="1" noChangeArrowheads="1"/>
          </p:cNvPicPr>
          <p:nvPr/>
        </p:nvPicPr>
        <p:blipFill>
          <a:blip r:embed="rId2" cstate="print"/>
          <a:srcRect/>
          <a:stretch>
            <a:fillRect/>
          </a:stretch>
        </p:blipFill>
        <p:spPr bwMode="auto">
          <a:xfrm>
            <a:off x="179512" y="3645024"/>
            <a:ext cx="8578850" cy="252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分析演算法</a:t>
            </a:r>
            <a:endParaRPr lang="zh-TW" altLang="en-US" dirty="0"/>
          </a:p>
        </p:txBody>
      </p:sp>
      <p:sp>
        <p:nvSpPr>
          <p:cNvPr id="3" name="內容版面配置區 2"/>
          <p:cNvSpPr>
            <a:spLocks noGrp="1"/>
          </p:cNvSpPr>
          <p:nvPr>
            <p:ph idx="1"/>
          </p:nvPr>
        </p:nvSpPr>
        <p:spPr/>
        <p:txBody>
          <a:bodyPr>
            <a:normAutofit/>
          </a:bodyPr>
          <a:lstStyle/>
          <a:p>
            <a:r>
              <a:rPr lang="en-US" altLang="zh-TW" dirty="0" smtClean="0">
                <a:latin typeface="Times New Roman" pitchFamily="18" charset="0"/>
                <a:cs typeface="Times New Roman" pitchFamily="18" charset="0"/>
              </a:rPr>
              <a:t>Specific </a:t>
            </a:r>
            <a:r>
              <a:rPr lang="en-US" altLang="zh-TW" dirty="0" err="1" smtClean="0">
                <a:latin typeface="Times New Roman" pitchFamily="18" charset="0"/>
                <a:cs typeface="Times New Roman" pitchFamily="18" charset="0"/>
              </a:rPr>
              <a:t>steganalysis</a:t>
            </a:r>
            <a:endParaRPr lang="en-US" altLang="zh-TW" dirty="0" smtClean="0">
              <a:latin typeface="Times New Roman" pitchFamily="18" charset="0"/>
              <a:cs typeface="Times New Roman" pitchFamily="18" charset="0"/>
            </a:endParaRPr>
          </a:p>
          <a:p>
            <a:pPr lvl="1"/>
            <a:r>
              <a:rPr lang="en-US" altLang="zh-TW" dirty="0" smtClean="0">
                <a:latin typeface="Times New Roman" pitchFamily="18" charset="0"/>
                <a:cs typeface="Times New Roman" pitchFamily="18" charset="0"/>
              </a:rPr>
              <a:t>Regular Singular </a:t>
            </a:r>
            <a:r>
              <a:rPr lang="en-US" altLang="zh-TW" dirty="0" err="1" smtClean="0">
                <a:latin typeface="Times New Roman" pitchFamily="18" charset="0"/>
                <a:cs typeface="Times New Roman" pitchFamily="18" charset="0"/>
              </a:rPr>
              <a:t>steganalysis</a:t>
            </a:r>
            <a:r>
              <a:rPr lang="en-US" altLang="zh-TW" dirty="0" smtClean="0">
                <a:latin typeface="Times New Roman" pitchFamily="18" charset="0"/>
                <a:cs typeface="Times New Roman" pitchFamily="18" charset="0"/>
              </a:rPr>
              <a:t>(RS)</a:t>
            </a:r>
          </a:p>
          <a:p>
            <a:pPr lvl="2"/>
            <a:r>
              <a:rPr lang="en-US" altLang="zh-TW" sz="1500" dirty="0" err="1" smtClean="0"/>
              <a:t>Fridrich</a:t>
            </a:r>
            <a:r>
              <a:rPr lang="en-US" altLang="zh-TW" sz="1500" dirty="0" smtClean="0"/>
              <a:t>, Jessica, </a:t>
            </a:r>
            <a:r>
              <a:rPr lang="en-US" altLang="zh-TW" sz="1500" dirty="0" err="1" smtClean="0"/>
              <a:t>Miroslav</a:t>
            </a:r>
            <a:r>
              <a:rPr lang="en-US" altLang="zh-TW" sz="1500" dirty="0" smtClean="0"/>
              <a:t> </a:t>
            </a:r>
            <a:r>
              <a:rPr lang="en-US" altLang="zh-TW" sz="1500" dirty="0" err="1" smtClean="0"/>
              <a:t>Goljan</a:t>
            </a:r>
            <a:r>
              <a:rPr lang="en-US" altLang="zh-TW" sz="1500" dirty="0" smtClean="0"/>
              <a:t>, and </a:t>
            </a:r>
            <a:r>
              <a:rPr lang="en-US" altLang="zh-TW" sz="1500" dirty="0" err="1" smtClean="0"/>
              <a:t>Rui</a:t>
            </a:r>
            <a:r>
              <a:rPr lang="en-US" altLang="zh-TW" sz="1500" dirty="0" smtClean="0"/>
              <a:t> Du. "Reliable detection of LSB </a:t>
            </a:r>
            <a:r>
              <a:rPr lang="en-US" altLang="zh-TW" sz="1500" dirty="0" err="1" smtClean="0"/>
              <a:t>steganography</a:t>
            </a:r>
            <a:r>
              <a:rPr lang="en-US" altLang="zh-TW" sz="1500" dirty="0" smtClean="0"/>
              <a:t> in color and grayscale images." </a:t>
            </a:r>
            <a:r>
              <a:rPr lang="en-US" altLang="zh-TW" sz="1500" i="1" dirty="0" smtClean="0"/>
              <a:t>Proceedings of the 2001 workshop on Multimedia and security: new challenges</a:t>
            </a:r>
            <a:r>
              <a:rPr lang="en-US" altLang="zh-TW" sz="1500" dirty="0" smtClean="0"/>
              <a:t>. ACM, 2001.</a:t>
            </a:r>
          </a:p>
          <a:p>
            <a:pPr lvl="1"/>
            <a:endParaRPr lang="en-US" altLang="zh-TW" sz="1900" dirty="0" smtClean="0">
              <a:latin typeface="Times New Roman" pitchFamily="18" charset="0"/>
              <a:cs typeface="Times New Roman" pitchFamily="18" charset="0"/>
            </a:endParaRPr>
          </a:p>
          <a:p>
            <a:pPr lvl="1"/>
            <a:r>
              <a:rPr lang="en-US" altLang="zh-TW" sz="2000" dirty="0" smtClean="0">
                <a:latin typeface="Times New Roman" pitchFamily="18" charset="0"/>
                <a:cs typeface="Times New Roman" pitchFamily="18" charset="0"/>
              </a:rPr>
              <a:t>RS</a:t>
            </a:r>
            <a:r>
              <a:rPr lang="zh-TW" altLang="en-US" sz="2000" dirty="0" smtClean="0">
                <a:latin typeface="Times New Roman" pitchFamily="18" charset="0"/>
                <a:cs typeface="Times New Roman" pitchFamily="18" charset="0"/>
              </a:rPr>
              <a:t>隱寫分析技術常用於偵測使用</a:t>
            </a:r>
            <a:r>
              <a:rPr lang="en-US" altLang="zh-TW" sz="2000" dirty="0" smtClean="0">
                <a:latin typeface="Times New Roman" pitchFamily="18" charset="0"/>
                <a:cs typeface="Times New Roman" pitchFamily="18" charset="0"/>
              </a:rPr>
              <a:t>Least Significant Bit (LSB)</a:t>
            </a:r>
            <a:r>
              <a:rPr lang="zh-TW" altLang="en-US" sz="2000" dirty="0" smtClean="0">
                <a:latin typeface="Times New Roman" pitchFamily="18" charset="0"/>
                <a:cs typeface="Times New Roman" pitchFamily="18" charset="0"/>
              </a:rPr>
              <a:t>的資訊隱藏，利</a:t>
            </a:r>
            <a:r>
              <a:rPr lang="zh-TW" altLang="zh-TW" sz="2000" dirty="0" smtClean="0">
                <a:latin typeface="Times New Roman" pitchFamily="18" charset="0"/>
                <a:cs typeface="Times New Roman" pitchFamily="18" charset="0"/>
              </a:rPr>
              <a:t>用翻轉函數</a:t>
            </a:r>
            <a:r>
              <a:rPr lang="en-US" altLang="zh-TW" sz="2000" dirty="0" smtClean="0">
                <a:latin typeface="Times New Roman" pitchFamily="18" charset="0"/>
                <a:cs typeface="Times New Roman" pitchFamily="18" charset="0"/>
              </a:rPr>
              <a:t>F</a:t>
            </a:r>
            <a:r>
              <a:rPr lang="zh-TW" altLang="en-US" sz="2000" dirty="0" smtClean="0">
                <a:latin typeface="Times New Roman" pitchFamily="18" charset="0"/>
                <a:cs typeface="Times New Roman" pitchFamily="18" charset="0"/>
              </a:rPr>
              <a:t>，將原本使用</a:t>
            </a:r>
            <a:r>
              <a:rPr lang="en-US" altLang="zh-TW" sz="2000" dirty="0" smtClean="0">
                <a:latin typeface="Times New Roman" pitchFamily="18" charset="0"/>
                <a:cs typeface="Times New Roman" pitchFamily="18" charset="0"/>
              </a:rPr>
              <a:t>LSB</a:t>
            </a:r>
            <a:r>
              <a:rPr lang="zh-TW" altLang="en-US" sz="2000" dirty="0" smtClean="0">
                <a:latin typeface="Times New Roman" pitchFamily="18" charset="0"/>
                <a:cs typeface="Times New Roman" pitchFamily="18" charset="0"/>
              </a:rPr>
              <a:t>所產生的雜訊放大。</a:t>
            </a:r>
            <a:endParaRPr lang="en-US" altLang="zh-TW" sz="2000" dirty="0" smtClean="0">
              <a:latin typeface="Times New Roman" pitchFamily="18" charset="0"/>
              <a:cs typeface="Times New Roman" pitchFamily="18" charset="0"/>
            </a:endParaRPr>
          </a:p>
          <a:p>
            <a:pPr lvl="1"/>
            <a:endParaRPr lang="en-US" altLang="zh-TW" sz="2000" dirty="0" smtClean="0"/>
          </a:p>
          <a:p>
            <a:pPr lvl="1"/>
            <a:r>
              <a:rPr lang="zh-TW" altLang="en-US" sz="2000" dirty="0" smtClean="0">
                <a:latin typeface="Times New Roman" pitchFamily="18" charset="0"/>
                <a:cs typeface="Times New Roman" pitchFamily="18" charset="0"/>
              </a:rPr>
              <a:t>原始的音訊經過</a:t>
            </a:r>
            <a:r>
              <a:rPr lang="zh-TW" altLang="zh-TW" sz="2000" dirty="0" smtClean="0"/>
              <a:t>翻轉遮罩</a:t>
            </a:r>
            <a:r>
              <a:rPr lang="en-US" altLang="zh-TW" sz="2000" dirty="0" smtClean="0"/>
              <a:t>M</a:t>
            </a:r>
            <a:r>
              <a:rPr lang="zh-TW" altLang="zh-TW" sz="2000" dirty="0" smtClean="0"/>
              <a:t>用來表示</a:t>
            </a:r>
            <a:r>
              <a:rPr lang="zh-TW" altLang="en-US" sz="2000" dirty="0" smtClean="0"/>
              <a:t>使否要經過翻轉，接著</a:t>
            </a:r>
            <a:r>
              <a:rPr lang="zh-TW" altLang="en-US" sz="2000" dirty="0" smtClean="0">
                <a:latin typeface="Times New Roman" pitchFamily="18" charset="0"/>
                <a:cs typeface="Times New Roman" pitchFamily="18" charset="0"/>
              </a:rPr>
              <a:t>鑑別函數</a:t>
            </a:r>
            <a:r>
              <a:rPr lang="en-US" altLang="zh-TW" sz="2000" dirty="0" smtClean="0">
                <a:latin typeface="Times New Roman" pitchFamily="18" charset="0"/>
                <a:cs typeface="Times New Roman" pitchFamily="18" charset="0"/>
              </a:rPr>
              <a:t>f</a:t>
            </a:r>
            <a:r>
              <a:rPr lang="zh-TW" altLang="en-US" sz="2000" dirty="0" smtClean="0">
                <a:latin typeface="Times New Roman" pitchFamily="18" charset="0"/>
                <a:cs typeface="Times New Roman" pitchFamily="18" charset="0"/>
              </a:rPr>
              <a:t>會計算出翻轉前後翻轉後的雜訊值。</a:t>
            </a:r>
            <a:endParaRPr lang="zh-TW" altLang="en-US" sz="2000"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14</a:t>
            </a:fld>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分析演算法</a:t>
            </a:r>
            <a:r>
              <a:rPr lang="en-US" altLang="zh-TW" dirty="0" smtClean="0"/>
              <a:t>(</a:t>
            </a:r>
            <a:r>
              <a:rPr lang="en-US" altLang="zh-TW" dirty="0" smtClean="0">
                <a:latin typeface="Times New Roman" pitchFamily="18" charset="0"/>
                <a:cs typeface="Times New Roman" pitchFamily="18" charset="0"/>
              </a:rPr>
              <a:t>cont.</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透過鑑別函式的計算後，</a:t>
            </a:r>
            <a:r>
              <a:rPr lang="zh-TW" altLang="zh-TW" dirty="0" smtClean="0"/>
              <a:t>將</a:t>
            </a:r>
            <a:r>
              <a:rPr lang="zh-TW" altLang="en-US" dirty="0" smtClean="0"/>
              <a:t>翻轉前後的</a:t>
            </a:r>
            <a:r>
              <a:rPr lang="zh-TW" altLang="zh-TW" dirty="0" smtClean="0"/>
              <a:t>像素</a:t>
            </a:r>
            <a:r>
              <a:rPr lang="zh-TW" altLang="en-US" dirty="0" smtClean="0"/>
              <a:t>值做比較並且</a:t>
            </a:r>
            <a:r>
              <a:rPr lang="zh-TW" altLang="zh-TW" dirty="0" smtClean="0"/>
              <a:t>區分為三大類</a:t>
            </a:r>
            <a:r>
              <a:rPr lang="zh-TW" altLang="en-US" dirty="0" smtClean="0"/>
              <a:t>：</a:t>
            </a:r>
            <a:endParaRPr lang="en-US" altLang="zh-TW" dirty="0" smtClean="0"/>
          </a:p>
          <a:p>
            <a:endParaRPr lang="en-US" altLang="zh-TW" dirty="0" smtClean="0"/>
          </a:p>
          <a:p>
            <a:endParaRPr lang="en-US" altLang="zh-TW" dirty="0" smtClean="0"/>
          </a:p>
          <a:p>
            <a:r>
              <a:rPr lang="zh-TW" altLang="zh-TW" dirty="0" smtClean="0"/>
              <a:t>一旦使用</a:t>
            </a:r>
            <a:r>
              <a:rPr lang="en-US" altLang="zh-TW" dirty="0" smtClean="0"/>
              <a:t>LSB</a:t>
            </a:r>
            <a:r>
              <a:rPr lang="zh-TW" altLang="en-US" dirty="0" smtClean="0"/>
              <a:t>後</a:t>
            </a:r>
            <a:r>
              <a:rPr lang="zh-TW" altLang="en-US" dirty="0" smtClean="0"/>
              <a:t>，</a:t>
            </a:r>
            <a:r>
              <a:rPr lang="en-US" altLang="zh-TW" dirty="0" smtClean="0"/>
              <a:t>Singular </a:t>
            </a:r>
            <a:r>
              <a:rPr lang="en-US" altLang="zh-TW" dirty="0" smtClean="0"/>
              <a:t>groups</a:t>
            </a:r>
            <a:r>
              <a:rPr lang="zh-TW" altLang="en-US" dirty="0" smtClean="0"/>
              <a:t>會</a:t>
            </a:r>
            <a:r>
              <a:rPr lang="zh-TW" altLang="en-US" dirty="0" smtClean="0"/>
              <a:t>大於</a:t>
            </a:r>
            <a:r>
              <a:rPr lang="en-US" altLang="zh-TW" dirty="0" smtClean="0"/>
              <a:t>Regular groups</a:t>
            </a:r>
            <a:r>
              <a:rPr lang="zh-TW" altLang="en-US" dirty="0" smtClean="0"/>
              <a:t>，</a:t>
            </a:r>
            <a:r>
              <a:rPr lang="zh-TW" altLang="zh-TW" dirty="0" smtClean="0"/>
              <a:t>可以立即判斷出是</a:t>
            </a:r>
            <a:r>
              <a:rPr lang="zh-TW" altLang="en-US" dirty="0" smtClean="0"/>
              <a:t>否有做</a:t>
            </a:r>
            <a:r>
              <a:rPr lang="en-US" altLang="zh-TW" dirty="0" smtClean="0"/>
              <a:t>LSB</a:t>
            </a:r>
            <a:r>
              <a:rPr lang="zh-TW" altLang="en-US" dirty="0" smtClean="0"/>
              <a:t>的資訊隱藏。</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15</a:t>
            </a:fld>
            <a:endParaRPr lang="zh-TW" altLang="en-US"/>
          </a:p>
        </p:txBody>
      </p:sp>
      <p:pic>
        <p:nvPicPr>
          <p:cNvPr id="6" name="Picture 2"/>
          <p:cNvPicPr>
            <a:picLocks noChangeAspect="1" noChangeArrowheads="1"/>
          </p:cNvPicPr>
          <p:nvPr/>
        </p:nvPicPr>
        <p:blipFill>
          <a:blip r:embed="rId2" cstate="print"/>
          <a:srcRect/>
          <a:stretch>
            <a:fillRect/>
          </a:stretch>
        </p:blipFill>
        <p:spPr bwMode="auto">
          <a:xfrm>
            <a:off x="1979712" y="2780928"/>
            <a:ext cx="3905250" cy="107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分析演算法</a:t>
            </a:r>
            <a:r>
              <a:rPr lang="en-US" altLang="zh-TW" dirty="0" smtClean="0"/>
              <a:t>(</a:t>
            </a:r>
            <a:r>
              <a:rPr lang="en-US" altLang="zh-TW" dirty="0" smtClean="0">
                <a:latin typeface="Times New Roman" pitchFamily="18" charset="0"/>
                <a:cs typeface="Times New Roman" pitchFamily="18" charset="0"/>
              </a:rPr>
              <a:t>cont.</a:t>
            </a:r>
            <a:r>
              <a:rPr lang="en-US" altLang="zh-TW" dirty="0" smtClean="0"/>
              <a:t>)</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Universal </a:t>
            </a:r>
            <a:r>
              <a:rPr lang="en-US" altLang="zh-TW" dirty="0" err="1" smtClean="0">
                <a:latin typeface="Times New Roman" pitchFamily="18" charset="0"/>
                <a:cs typeface="Times New Roman" pitchFamily="18" charset="0"/>
              </a:rPr>
              <a:t>steganalysis</a:t>
            </a:r>
            <a:endParaRPr lang="en-US" altLang="zh-TW" dirty="0" smtClean="0">
              <a:latin typeface="Times New Roman" pitchFamily="18" charset="0"/>
              <a:cs typeface="Times New Roman" pitchFamily="18" charset="0"/>
            </a:endParaRPr>
          </a:p>
          <a:p>
            <a:pPr lvl="1"/>
            <a:r>
              <a:rPr lang="en-US" altLang="zh-TW" dirty="0" smtClean="0">
                <a:latin typeface="Times New Roman" pitchFamily="18" charset="0"/>
                <a:cs typeface="Times New Roman" pitchFamily="18" charset="0"/>
              </a:rPr>
              <a:t>Discrete Wavelet Transform </a:t>
            </a:r>
            <a:r>
              <a:rPr lang="en-US" altLang="zh-TW" dirty="0" err="1" smtClean="0">
                <a:latin typeface="Times New Roman" pitchFamily="18" charset="0"/>
                <a:cs typeface="Times New Roman" pitchFamily="18" charset="0"/>
              </a:rPr>
              <a:t>steganalysis</a:t>
            </a:r>
            <a:r>
              <a:rPr lang="en-US" altLang="zh-TW" dirty="0" smtClean="0">
                <a:latin typeface="Times New Roman" pitchFamily="18" charset="0"/>
                <a:cs typeface="Times New Roman" pitchFamily="18" charset="0"/>
              </a:rPr>
              <a:t>(DWT)</a:t>
            </a:r>
          </a:p>
          <a:p>
            <a:pPr lvl="2"/>
            <a:r>
              <a:rPr lang="en-US" altLang="zh-TW" sz="1400" dirty="0" err="1" smtClean="0"/>
              <a:t>Ru</a:t>
            </a:r>
            <a:r>
              <a:rPr lang="en-US" altLang="zh-TW" sz="1400" dirty="0" smtClean="0"/>
              <a:t>, </a:t>
            </a:r>
            <a:r>
              <a:rPr lang="en-US" altLang="zh-TW" sz="1400" dirty="0" err="1" smtClean="0"/>
              <a:t>Xue</a:t>
            </a:r>
            <a:r>
              <a:rPr lang="en-US" altLang="zh-TW" sz="1400" dirty="0" smtClean="0"/>
              <a:t>-Min, Hong-Juan Zhang, and Xiao Huang. "Steganalysis of audio: Attacking the </a:t>
            </a:r>
            <a:r>
              <a:rPr lang="en-US" altLang="zh-TW" sz="1400" dirty="0" err="1" smtClean="0"/>
              <a:t>steghide</a:t>
            </a:r>
            <a:r>
              <a:rPr lang="en-US" altLang="zh-TW" sz="1400" dirty="0" smtClean="0"/>
              <a:t>." </a:t>
            </a:r>
            <a:r>
              <a:rPr lang="en-US" altLang="zh-TW" sz="1400" i="1" dirty="0" smtClean="0"/>
              <a:t>Machine Learning and Cybernetics, 2005. Proceedings of 2005 International Conference on</a:t>
            </a:r>
            <a:r>
              <a:rPr lang="en-US" altLang="zh-TW" sz="1400" dirty="0" smtClean="0"/>
              <a:t>. Vol. 7. IEEE, 2005.</a:t>
            </a:r>
          </a:p>
          <a:p>
            <a:pPr lvl="1"/>
            <a:endParaRPr lang="en-US" altLang="zh-TW" sz="1800" dirty="0" smtClean="0">
              <a:latin typeface="Times New Roman" pitchFamily="18" charset="0"/>
              <a:cs typeface="Times New Roman" pitchFamily="18" charset="0"/>
            </a:endParaRPr>
          </a:p>
          <a:p>
            <a:pPr lvl="1"/>
            <a:endParaRPr lang="en-US" altLang="zh-TW" sz="1800" dirty="0" smtClean="0">
              <a:latin typeface="Times New Roman" pitchFamily="18" charset="0"/>
              <a:cs typeface="Times New Roman" pitchFamily="18" charset="0"/>
            </a:endParaRPr>
          </a:p>
          <a:p>
            <a:pPr lvl="1"/>
            <a:r>
              <a:rPr lang="zh-TW" altLang="zh-TW" sz="1800" dirty="0" smtClean="0"/>
              <a:t>經由統計分析的手段，找出原始自然聲音特徵與嵌入訊息後的藏密聲音特徵間之差異</a:t>
            </a:r>
            <a:r>
              <a:rPr lang="zh-TW" altLang="en-US" sz="1800" dirty="0" smtClean="0"/>
              <a:t>。</a:t>
            </a:r>
            <a:endParaRPr lang="en-US" altLang="zh-TW" sz="1800" dirty="0" smtClean="0"/>
          </a:p>
          <a:p>
            <a:pPr lvl="1"/>
            <a:endParaRPr lang="en-US" altLang="zh-TW" sz="1800" dirty="0" smtClean="0">
              <a:latin typeface="Times New Roman" pitchFamily="18" charset="0"/>
              <a:cs typeface="Times New Roman" pitchFamily="18" charset="0"/>
            </a:endParaRPr>
          </a:p>
          <a:p>
            <a:pPr lvl="1"/>
            <a:r>
              <a:rPr lang="zh-TW" altLang="en-US" sz="1800" dirty="0" smtClean="0">
                <a:latin typeface="Times New Roman" pitchFamily="18" charset="0"/>
                <a:cs typeface="Times New Roman" pitchFamily="18" charset="0"/>
              </a:rPr>
              <a:t>根據這些特徵向量之間的差異，搭配合適之分類器（</a:t>
            </a:r>
            <a:r>
              <a:rPr lang="en-US" altLang="zh-TW" sz="1800" dirty="0" smtClean="0">
                <a:latin typeface="Times New Roman" pitchFamily="18" charset="0"/>
                <a:cs typeface="Times New Roman" pitchFamily="18" charset="0"/>
              </a:rPr>
              <a:t>Classifier</a:t>
            </a:r>
            <a:r>
              <a:rPr lang="zh-TW" altLang="en-US" sz="1800" dirty="0" smtClean="0">
                <a:latin typeface="Times New Roman" pitchFamily="18" charset="0"/>
                <a:cs typeface="Times New Roman" pitchFamily="18" charset="0"/>
              </a:rPr>
              <a:t>）或統計學上的分析工具，建構出藏密偵知系統，用以鑑別是否藏有機密訊息</a:t>
            </a:r>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16</a:t>
            </a:fld>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分析演算法</a:t>
            </a:r>
            <a:r>
              <a:rPr lang="en-US" altLang="zh-TW" dirty="0" smtClean="0"/>
              <a:t>(</a:t>
            </a:r>
            <a:r>
              <a:rPr lang="en-US" altLang="zh-TW" dirty="0" smtClean="0">
                <a:latin typeface="Times New Roman" pitchFamily="18" charset="0"/>
                <a:cs typeface="Times New Roman" pitchFamily="18" charset="0"/>
              </a:rPr>
              <a:t>cont.</a:t>
            </a:r>
            <a:r>
              <a:rPr lang="en-US" altLang="zh-TW" dirty="0" smtClean="0"/>
              <a:t>)</a:t>
            </a:r>
            <a:endParaRPr lang="zh-TW" altLang="en-US" dirty="0"/>
          </a:p>
        </p:txBody>
      </p:sp>
      <p:sp>
        <p:nvSpPr>
          <p:cNvPr id="3" name="內容版面配置區 2"/>
          <p:cNvSpPr>
            <a:spLocks noGrp="1"/>
          </p:cNvSpPr>
          <p:nvPr>
            <p:ph idx="1"/>
          </p:nvPr>
        </p:nvSpPr>
        <p:spPr/>
        <p:txBody>
          <a:bodyPr>
            <a:normAutofit fontScale="77500" lnSpcReduction="20000"/>
          </a:bodyPr>
          <a:lstStyle/>
          <a:p>
            <a:r>
              <a:rPr lang="zh-TW" altLang="en-US" dirty="0" smtClean="0"/>
              <a:t>演算法</a:t>
            </a:r>
            <a:r>
              <a:rPr lang="zh-TW" altLang="zh-TW" dirty="0" smtClean="0"/>
              <a:t>過程</a:t>
            </a:r>
            <a:r>
              <a:rPr lang="en-US" altLang="zh-TW" dirty="0" smtClean="0"/>
              <a:t>:</a:t>
            </a:r>
          </a:p>
          <a:p>
            <a:pPr marL="971550" lvl="1" indent="-514350">
              <a:buFont typeface="+mj-lt"/>
              <a:buAutoNum type="arabicPeriod"/>
            </a:pPr>
            <a:r>
              <a:rPr lang="zh-TW" altLang="en-US" dirty="0" smtClean="0"/>
              <a:t>截取原始聲音訊號</a:t>
            </a:r>
            <a:endParaRPr lang="en-US" altLang="zh-TW" dirty="0" smtClean="0"/>
          </a:p>
          <a:p>
            <a:pPr marL="971550" lvl="1" indent="-514350">
              <a:buFont typeface="+mj-lt"/>
              <a:buAutoNum type="arabicPeriod"/>
            </a:pPr>
            <a:endParaRPr lang="en-US" altLang="zh-TW" dirty="0" smtClean="0"/>
          </a:p>
          <a:p>
            <a:pPr marL="971550" lvl="1" indent="-514350">
              <a:buFont typeface="+mj-lt"/>
              <a:buAutoNum type="arabicPeriod"/>
            </a:pPr>
            <a:r>
              <a:rPr lang="zh-TW" altLang="en-US" dirty="0" smtClean="0"/>
              <a:t>前處理還原聲音訊號的衰減，並封裝成固定大小的訊框</a:t>
            </a:r>
            <a:r>
              <a:rPr lang="en-US" altLang="zh-TW" dirty="0" smtClean="0"/>
              <a:t>(framing)</a:t>
            </a:r>
            <a:r>
              <a:rPr lang="zh-TW" altLang="en-US" dirty="0" smtClean="0"/>
              <a:t>。</a:t>
            </a:r>
            <a:endParaRPr lang="en-US" altLang="zh-TW" dirty="0" smtClean="0"/>
          </a:p>
          <a:p>
            <a:pPr marL="971550" lvl="1" indent="-514350">
              <a:buFont typeface="+mj-lt"/>
              <a:buAutoNum type="arabicPeriod"/>
            </a:pPr>
            <a:endParaRPr lang="en-US" altLang="zh-TW" dirty="0" smtClean="0"/>
          </a:p>
          <a:p>
            <a:pPr marL="971550" lvl="1" indent="-514350">
              <a:buFont typeface="+mj-lt"/>
              <a:buAutoNum type="arabicPeriod"/>
            </a:pPr>
            <a:r>
              <a:rPr lang="en-US" altLang="zh-TW" dirty="0" smtClean="0"/>
              <a:t>DWT</a:t>
            </a:r>
            <a:r>
              <a:rPr lang="zh-TW" altLang="en-US" dirty="0" smtClean="0"/>
              <a:t>作</a:t>
            </a:r>
            <a:r>
              <a:rPr lang="en-US" altLang="zh-TW" dirty="0" smtClean="0"/>
              <a:t>4</a:t>
            </a:r>
            <a:r>
              <a:rPr lang="zh-TW" altLang="en-US" dirty="0" smtClean="0"/>
              <a:t>階轉換將聲音分成</a:t>
            </a:r>
            <a:r>
              <a:rPr lang="en-US" altLang="zh-TW" dirty="0" smtClean="0"/>
              <a:t>5</a:t>
            </a:r>
            <a:r>
              <a:rPr lang="zh-TW" altLang="en-US" dirty="0" smtClean="0"/>
              <a:t>個頻帶。</a:t>
            </a:r>
            <a:endParaRPr lang="en-US" altLang="zh-TW" dirty="0" smtClean="0"/>
          </a:p>
          <a:p>
            <a:pPr marL="971550" lvl="1" indent="-514350">
              <a:buFont typeface="+mj-lt"/>
              <a:buAutoNum type="arabicPeriod"/>
            </a:pPr>
            <a:endParaRPr lang="en-US" altLang="zh-TW" dirty="0" smtClean="0"/>
          </a:p>
          <a:p>
            <a:pPr marL="971550" lvl="1" indent="-514350">
              <a:buFont typeface="+mj-lt"/>
              <a:buAutoNum type="arabicPeriod"/>
            </a:pPr>
            <a:r>
              <a:rPr lang="zh-TW" altLang="zh-TW" dirty="0" smtClean="0"/>
              <a:t>各子頻帶之線性預估</a:t>
            </a:r>
            <a:r>
              <a:rPr lang="en-US" altLang="zh-TW" dirty="0" smtClean="0"/>
              <a:t>(Linear Prediction)</a:t>
            </a:r>
            <a:r>
              <a:rPr lang="zh-TW" altLang="zh-TW" dirty="0" smtClean="0"/>
              <a:t>的誤差，並蒐集上述之矩陣與誤差矩陣之平均值、變異數、偏移率及峰態等統計特徵</a:t>
            </a:r>
            <a:r>
              <a:rPr lang="en-US" altLang="zh-TW" dirty="0" smtClean="0"/>
              <a:t>(Statistic Feature)</a:t>
            </a:r>
            <a:r>
              <a:rPr lang="zh-TW" altLang="zh-TW" dirty="0" smtClean="0"/>
              <a:t>。</a:t>
            </a:r>
            <a:endParaRPr lang="en-US" altLang="zh-TW" dirty="0" smtClean="0"/>
          </a:p>
          <a:p>
            <a:pPr marL="971550" lvl="1" indent="-514350">
              <a:buFont typeface="+mj-lt"/>
              <a:buAutoNum type="arabicPeriod"/>
            </a:pPr>
            <a:endParaRPr lang="en-US" altLang="zh-TW" dirty="0" smtClean="0"/>
          </a:p>
          <a:p>
            <a:pPr marL="971550" lvl="1" indent="-514350">
              <a:buFont typeface="+mj-lt"/>
              <a:buAutoNum type="arabicPeriod"/>
            </a:pPr>
            <a:r>
              <a:rPr lang="zh-TW" altLang="zh-TW" dirty="0" smtClean="0"/>
              <a:t>以支持向量機</a:t>
            </a:r>
            <a:r>
              <a:rPr lang="en-US" altLang="zh-TW" dirty="0" smtClean="0"/>
              <a:t>(Support Vector  Machine) </a:t>
            </a:r>
            <a:r>
              <a:rPr lang="zh-TW" altLang="zh-TW" dirty="0" smtClean="0"/>
              <a:t>來作為分類</a:t>
            </a:r>
            <a:r>
              <a:rPr lang="zh-TW" altLang="zh-TW" dirty="0" smtClean="0"/>
              <a:t>器</a:t>
            </a:r>
            <a:r>
              <a:rPr lang="zh-TW" altLang="en-US" dirty="0" smtClean="0"/>
              <a:t>，</a:t>
            </a:r>
            <a:r>
              <a:rPr lang="zh-TW" altLang="zh-TW" dirty="0" smtClean="0"/>
              <a:t>判斷</a:t>
            </a:r>
            <a:r>
              <a:rPr lang="zh-TW" altLang="zh-TW" dirty="0" smtClean="0"/>
              <a:t>出該聲音是否隱含機密訊息。</a:t>
            </a:r>
          </a:p>
          <a:p>
            <a:pPr marL="971550" lvl="1" indent="-514350">
              <a:buFont typeface="+mj-lt"/>
              <a:buAutoNum type="arabicPeriod"/>
            </a:pPr>
            <a:endParaRPr lang="en-US" altLang="zh-TW" dirty="0" smtClean="0"/>
          </a:p>
          <a:p>
            <a:pPr marL="971550" lvl="1" indent="-514350">
              <a:buFont typeface="+mj-lt"/>
              <a:buAutoNum type="arabicPeriod"/>
            </a:pP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17</a:t>
            </a:fld>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模組化</a:t>
            </a:r>
            <a:endParaRPr lang="zh-TW" altLang="en-US" dirty="0"/>
          </a:p>
        </p:txBody>
      </p:sp>
      <p:sp>
        <p:nvSpPr>
          <p:cNvPr id="3" name="內容版面配置區 2"/>
          <p:cNvSpPr>
            <a:spLocks noGrp="1"/>
          </p:cNvSpPr>
          <p:nvPr>
            <p:ph idx="1"/>
          </p:nvPr>
        </p:nvSpPr>
        <p:spPr/>
        <p:txBody>
          <a:bodyPr>
            <a:normAutofit/>
          </a:bodyPr>
          <a:lstStyle/>
          <a:p>
            <a:r>
              <a:rPr lang="zh-TW" altLang="en-US" dirty="0" smtClean="0"/>
              <a:t>為了</a:t>
            </a:r>
            <a:r>
              <a:rPr lang="zh-TW" altLang="en-US" dirty="0" smtClean="0"/>
              <a:t>讓</a:t>
            </a:r>
            <a:r>
              <a:rPr lang="zh-TW" altLang="en-US" dirty="0" smtClean="0"/>
              <a:t>分析的演算法</a:t>
            </a:r>
            <a:r>
              <a:rPr lang="zh-TW" altLang="en-US" dirty="0" smtClean="0"/>
              <a:t>具有</a:t>
            </a:r>
            <a:r>
              <a:rPr lang="zh-TW" altLang="en-US" dirty="0" smtClean="0"/>
              <a:t>擴充性，利用</a:t>
            </a:r>
            <a:r>
              <a:rPr lang="zh-TW" altLang="zh-TW" dirty="0" smtClean="0"/>
              <a:t>導入物件導向的繼承</a:t>
            </a:r>
            <a:r>
              <a:rPr lang="zh-TW" altLang="en-US" dirty="0" smtClean="0"/>
              <a:t>的概念，讓各種演算法可以更簡易新增到平台。</a:t>
            </a:r>
            <a:endParaRPr lang="en-US" altLang="zh-TW" dirty="0" smtClean="0"/>
          </a:p>
          <a:p>
            <a:r>
              <a:rPr lang="en-US" altLang="zh-TW" dirty="0" smtClean="0"/>
              <a:t>Class </a:t>
            </a:r>
            <a:r>
              <a:rPr lang="en-US" altLang="zh-TW" dirty="0" err="1" smtClean="0"/>
              <a:t>analysisbase</a:t>
            </a:r>
            <a:endParaRPr lang="en-US" altLang="zh-TW" dirty="0" smtClean="0"/>
          </a:p>
          <a:p>
            <a:r>
              <a:rPr lang="en-US" altLang="zh-TW" dirty="0" smtClean="0"/>
              <a:t>Class </a:t>
            </a:r>
            <a:r>
              <a:rPr lang="en-US" altLang="zh-TW" dirty="0" err="1" smtClean="0"/>
              <a:t>objectclass</a:t>
            </a:r>
            <a:endParaRPr lang="zh-TW" altLang="zh-TW" dirty="0" smtClean="0"/>
          </a:p>
          <a:p>
            <a:endParaRPr lang="en-US" altLang="zh-TW"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18</a:t>
            </a:fld>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模組化</a:t>
            </a:r>
            <a:r>
              <a:rPr lang="en-US" altLang="zh-TW" dirty="0" smtClean="0"/>
              <a:t>(</a:t>
            </a:r>
            <a:r>
              <a:rPr lang="en-US" altLang="zh-TW" dirty="0" smtClean="0">
                <a:latin typeface="Times New Roman" pitchFamily="18" charset="0"/>
                <a:cs typeface="Times New Roman" pitchFamily="18" charset="0"/>
              </a:rPr>
              <a:t>cont.</a:t>
            </a:r>
            <a:r>
              <a:rPr lang="en-US" altLang="zh-TW" dirty="0" smtClean="0"/>
              <a:t>)</a:t>
            </a:r>
            <a:endParaRPr lang="zh-TW" altLang="en-US" dirty="0"/>
          </a:p>
        </p:txBody>
      </p:sp>
      <p:sp>
        <p:nvSpPr>
          <p:cNvPr id="3" name="內容版面配置區 2"/>
          <p:cNvSpPr>
            <a:spLocks noGrp="1"/>
          </p:cNvSpPr>
          <p:nvPr>
            <p:ph idx="1"/>
          </p:nvPr>
        </p:nvSpPr>
        <p:spPr/>
        <p:txBody>
          <a:bodyPr>
            <a:normAutofit/>
          </a:bodyPr>
          <a:lstStyle/>
          <a:p>
            <a:r>
              <a:rPr lang="en-US" altLang="zh-TW" dirty="0" smtClean="0"/>
              <a:t>Class </a:t>
            </a:r>
            <a:r>
              <a:rPr lang="en-US" altLang="zh-TW" dirty="0" err="1" smtClean="0"/>
              <a:t>analysisbase</a:t>
            </a:r>
            <a:endParaRPr lang="zh-TW" altLang="zh-TW" dirty="0" smtClean="0"/>
          </a:p>
          <a:p>
            <a:pPr lvl="1"/>
            <a:r>
              <a:rPr lang="en-US" altLang="zh-TW" dirty="0" smtClean="0"/>
              <a:t>void initialize(char *Name, </a:t>
            </a:r>
            <a:r>
              <a:rPr lang="en-US" altLang="zh-TW" dirty="0" err="1" smtClean="0"/>
              <a:t>int</a:t>
            </a:r>
            <a:r>
              <a:rPr lang="en-US" altLang="zh-TW" dirty="0" smtClean="0"/>
              <a:t> </a:t>
            </a:r>
            <a:r>
              <a:rPr lang="en-US" altLang="zh-TW" dirty="0" err="1" smtClean="0"/>
              <a:t>BuffSize</a:t>
            </a:r>
            <a:r>
              <a:rPr lang="en-US" altLang="zh-TW" dirty="0" smtClean="0"/>
              <a:t>);</a:t>
            </a:r>
          </a:p>
          <a:p>
            <a:pPr lvl="2"/>
            <a:r>
              <a:rPr lang="zh-TW" altLang="en-US" dirty="0" smtClean="0"/>
              <a:t>初始化該演算的名稱和所需要的訊號長度</a:t>
            </a:r>
            <a:endParaRPr lang="zh-TW" altLang="zh-TW" dirty="0" smtClean="0"/>
          </a:p>
          <a:p>
            <a:pPr lvl="1"/>
            <a:r>
              <a:rPr lang="en-US" altLang="zh-TW" dirty="0" smtClean="0"/>
              <a:t>Double Steganalysis(</a:t>
            </a:r>
            <a:r>
              <a:rPr lang="en-US" altLang="zh-TW" dirty="0" err="1" smtClean="0"/>
              <a:t>u_char</a:t>
            </a:r>
            <a:r>
              <a:rPr lang="en-US" altLang="zh-TW" dirty="0" smtClean="0"/>
              <a:t> *</a:t>
            </a:r>
            <a:r>
              <a:rPr lang="en-US" altLang="zh-TW" dirty="0" err="1" smtClean="0"/>
              <a:t>AudioData,int</a:t>
            </a:r>
            <a:r>
              <a:rPr lang="en-US" altLang="zh-TW" dirty="0" smtClean="0"/>
              <a:t> </a:t>
            </a:r>
            <a:r>
              <a:rPr lang="en-US" altLang="zh-TW" dirty="0" err="1" smtClean="0"/>
              <a:t>BuffSize</a:t>
            </a:r>
            <a:r>
              <a:rPr lang="en-US" altLang="zh-TW" dirty="0" smtClean="0"/>
              <a:t>);</a:t>
            </a:r>
          </a:p>
          <a:p>
            <a:pPr lvl="2"/>
            <a:r>
              <a:rPr lang="zh-TW" altLang="en-US" dirty="0" smtClean="0"/>
              <a:t>演算法執行的部分，參數</a:t>
            </a:r>
            <a:r>
              <a:rPr lang="en-US" altLang="zh-TW" dirty="0" err="1" smtClean="0"/>
              <a:t>AudioData</a:t>
            </a:r>
            <a:r>
              <a:rPr lang="zh-TW" altLang="en-US" dirty="0" smtClean="0"/>
              <a:t>代表聲音訊號的來源，</a:t>
            </a:r>
            <a:r>
              <a:rPr lang="en-US" altLang="zh-TW" dirty="0" err="1" smtClean="0"/>
              <a:t>BuffSize</a:t>
            </a:r>
            <a:r>
              <a:rPr lang="zh-TW" altLang="en-US" dirty="0" smtClean="0"/>
              <a:t>表是來源長度。</a:t>
            </a:r>
            <a:endParaRPr lang="en-US" altLang="zh-TW" dirty="0" smtClean="0"/>
          </a:p>
          <a:p>
            <a:pPr lvl="2"/>
            <a:r>
              <a:rPr lang="zh-TW" altLang="en-US" dirty="0" smtClean="0"/>
              <a:t>結束時回傳一個判斷是否有做資訊隱藏的的結果，這個結果使用</a:t>
            </a:r>
            <a:r>
              <a:rPr lang="en-US" altLang="zh-TW" dirty="0" smtClean="0"/>
              <a:t>Double</a:t>
            </a:r>
            <a:r>
              <a:rPr lang="zh-TW" altLang="en-US" dirty="0" smtClean="0"/>
              <a:t>型態表示。</a:t>
            </a:r>
            <a:endParaRPr lang="zh-TW" altLang="zh-TW"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19</a:t>
            </a:fld>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目錄</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研究背景</a:t>
            </a:r>
            <a:endParaRPr lang="en-US" altLang="zh-TW" dirty="0" smtClean="0"/>
          </a:p>
          <a:p>
            <a:r>
              <a:rPr lang="zh-TW" altLang="en-US" dirty="0" smtClean="0"/>
              <a:t>研究動機</a:t>
            </a:r>
            <a:endParaRPr lang="en-US" altLang="zh-TW" dirty="0" smtClean="0"/>
          </a:p>
          <a:p>
            <a:r>
              <a:rPr lang="zh-TW" altLang="en-US" dirty="0" smtClean="0"/>
              <a:t>文獻探討</a:t>
            </a:r>
            <a:endParaRPr lang="en-US" altLang="zh-TW" dirty="0" smtClean="0"/>
          </a:p>
          <a:p>
            <a:r>
              <a:rPr lang="zh-TW" altLang="en-US" dirty="0" smtClean="0"/>
              <a:t>系統架構</a:t>
            </a:r>
            <a:endParaRPr lang="en-US" altLang="zh-TW" dirty="0" smtClean="0"/>
          </a:p>
          <a:p>
            <a:r>
              <a:rPr lang="zh-TW" altLang="en-US" dirty="0" smtClean="0"/>
              <a:t>分析演算法</a:t>
            </a:r>
            <a:endParaRPr lang="en-US" altLang="zh-TW" dirty="0" smtClean="0"/>
          </a:p>
          <a:p>
            <a:r>
              <a:rPr lang="zh-TW" altLang="en-US" dirty="0" smtClean="0"/>
              <a:t>模組化</a:t>
            </a:r>
            <a:endParaRPr lang="en-US" altLang="zh-TW" dirty="0" smtClean="0"/>
          </a:p>
          <a:p>
            <a:r>
              <a:rPr lang="zh-TW" altLang="en-US" dirty="0" smtClean="0"/>
              <a:t>效能量測</a:t>
            </a:r>
            <a:endParaRPr lang="en-US" altLang="zh-TW" dirty="0" smtClean="0"/>
          </a:p>
          <a:p>
            <a:r>
              <a:rPr lang="zh-TW" altLang="en-US" dirty="0" smtClean="0"/>
              <a:t>結論</a:t>
            </a:r>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模組化</a:t>
            </a:r>
            <a:r>
              <a:rPr lang="en-US" altLang="zh-TW" dirty="0" smtClean="0"/>
              <a:t>(</a:t>
            </a:r>
            <a:r>
              <a:rPr lang="en-US" altLang="zh-TW" dirty="0" smtClean="0">
                <a:latin typeface="Times New Roman" pitchFamily="18" charset="0"/>
                <a:cs typeface="Times New Roman" pitchFamily="18" charset="0"/>
              </a:rPr>
              <a:t>cont.</a:t>
            </a:r>
            <a:r>
              <a:rPr lang="en-US" altLang="zh-TW" dirty="0" smtClean="0"/>
              <a:t>)</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class </a:t>
            </a:r>
            <a:r>
              <a:rPr lang="en-US" altLang="zh-TW" dirty="0" err="1" smtClean="0"/>
              <a:t>objectclass</a:t>
            </a:r>
            <a:endParaRPr lang="en-US" altLang="zh-TW" dirty="0" smtClean="0"/>
          </a:p>
          <a:p>
            <a:pPr lvl="1"/>
            <a:r>
              <a:rPr lang="en-US" altLang="zh-TW" dirty="0" err="1" smtClean="0"/>
              <a:t>newAnalysis</a:t>
            </a:r>
            <a:r>
              <a:rPr lang="en-US" altLang="zh-TW" dirty="0" smtClean="0"/>
              <a:t> </a:t>
            </a:r>
            <a:r>
              <a:rPr lang="en-US" altLang="zh-TW" dirty="0" smtClean="0"/>
              <a:t>* </a:t>
            </a:r>
            <a:r>
              <a:rPr lang="en-US" altLang="zh-TW" dirty="0" smtClean="0"/>
              <a:t>create(){</a:t>
            </a:r>
            <a:endParaRPr lang="en-US" altLang="zh-TW" dirty="0" smtClean="0"/>
          </a:p>
          <a:p>
            <a:pPr lvl="1">
              <a:buNone/>
            </a:pPr>
            <a:r>
              <a:rPr lang="zh-TW" altLang="en-US" dirty="0" smtClean="0"/>
              <a:t> </a:t>
            </a:r>
            <a:r>
              <a:rPr lang="en-US" altLang="zh-TW" dirty="0" smtClean="0"/>
              <a:t>return (new </a:t>
            </a:r>
            <a:r>
              <a:rPr lang="en-US" altLang="zh-TW" dirty="0" err="1" smtClean="0"/>
              <a:t>newAnalysis</a:t>
            </a:r>
            <a:r>
              <a:rPr lang="en-US" altLang="zh-TW" dirty="0" smtClean="0"/>
              <a:t>());</a:t>
            </a:r>
          </a:p>
          <a:p>
            <a:pPr lvl="1">
              <a:buNone/>
            </a:pPr>
            <a:r>
              <a:rPr lang="zh-TW" altLang="en-US" dirty="0" smtClean="0"/>
              <a:t> </a:t>
            </a:r>
            <a:r>
              <a:rPr lang="en-US" altLang="zh-TW" dirty="0" smtClean="0"/>
              <a:t>};</a:t>
            </a:r>
          </a:p>
          <a:p>
            <a:pPr lvl="1"/>
            <a:endParaRPr lang="en-US" altLang="zh-TW" dirty="0" smtClean="0"/>
          </a:p>
          <a:p>
            <a:pPr algn="dist"/>
            <a:r>
              <a:rPr lang="zh-TW" altLang="zh-TW" sz="2400" dirty="0" smtClean="0"/>
              <a:t>分析系統需要</a:t>
            </a:r>
            <a:r>
              <a:rPr lang="zh-TW" altLang="en-US" sz="2400" dirty="0" smtClean="0"/>
              <a:t>進行新的</a:t>
            </a:r>
            <a:r>
              <a:rPr lang="zh-TW" altLang="zh-TW" sz="2400" dirty="0" smtClean="0"/>
              <a:t>分析演算法</a:t>
            </a:r>
            <a:r>
              <a:rPr lang="zh-TW" altLang="en-US" sz="2400" dirty="0" smtClean="0"/>
              <a:t>時，</a:t>
            </a:r>
            <a:r>
              <a:rPr lang="en-US" altLang="zh-TW" sz="2400" dirty="0" err="1" smtClean="0"/>
              <a:t>objectclass</a:t>
            </a:r>
            <a:r>
              <a:rPr lang="zh-TW" altLang="zh-TW" sz="2400" dirty="0" smtClean="0"/>
              <a:t>會執行</a:t>
            </a:r>
            <a:r>
              <a:rPr lang="en-US" altLang="zh-TW" sz="2400" dirty="0" smtClean="0"/>
              <a:t>create()</a:t>
            </a:r>
            <a:r>
              <a:rPr lang="zh-TW" altLang="en-US" sz="2400" dirty="0" smtClean="0"/>
              <a:t>，</a:t>
            </a:r>
            <a:r>
              <a:rPr lang="zh-TW" altLang="zh-TW" sz="2400" dirty="0" smtClean="0"/>
              <a:t>並且建立新的分析演算法的物件，</a:t>
            </a:r>
            <a:r>
              <a:rPr lang="zh-TW" altLang="en-US" sz="2400" dirty="0" smtClean="0"/>
              <a:t>透過共通的</a:t>
            </a:r>
            <a:r>
              <a:rPr lang="en-US" altLang="zh-TW" sz="2400" dirty="0" err="1" smtClean="0"/>
              <a:t>analysisbase</a:t>
            </a:r>
            <a:r>
              <a:rPr lang="zh-TW" altLang="en-US" sz="2400" dirty="0" smtClean="0"/>
              <a:t>當作接口，雖然程式的宣告為</a:t>
            </a:r>
            <a:r>
              <a:rPr lang="en-US" altLang="zh-TW" sz="2400" dirty="0" err="1" smtClean="0"/>
              <a:t>analysisbase</a:t>
            </a:r>
            <a:r>
              <a:rPr lang="zh-TW" altLang="en-US" sz="2400" dirty="0" smtClean="0"/>
              <a:t>，但是新的演算法繼承於</a:t>
            </a:r>
            <a:r>
              <a:rPr lang="en-US" altLang="zh-TW" sz="2400" dirty="0" err="1" smtClean="0"/>
              <a:t>analysisbase</a:t>
            </a:r>
            <a:r>
              <a:rPr lang="en-US" altLang="zh-TW" sz="2400" dirty="0" smtClean="0"/>
              <a:t>()</a:t>
            </a:r>
            <a:r>
              <a:rPr lang="zh-TW" altLang="en-US" sz="2400" dirty="0" smtClean="0"/>
              <a:t>，因此系統所執行的函式就會是</a:t>
            </a:r>
            <a:r>
              <a:rPr lang="zh-TW" altLang="zh-TW" sz="2400" dirty="0" smtClean="0"/>
              <a:t>新的分析演算法</a:t>
            </a:r>
            <a:r>
              <a:rPr lang="zh-TW" altLang="en-US" sz="2400" dirty="0" smtClean="0"/>
              <a:t>。</a:t>
            </a:r>
            <a:endParaRPr lang="en-US" altLang="zh-TW" sz="2400" dirty="0" smtClean="0"/>
          </a:p>
          <a:p>
            <a:endParaRPr lang="zh-TW" altLang="zh-TW" sz="2800" dirty="0" smtClean="0"/>
          </a:p>
          <a:p>
            <a:pPr lvl="1"/>
            <a:endParaRPr lang="en-US" altLang="zh-TW"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20</a:t>
            </a:fld>
            <a:endParaRPr lang="zh-TW"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模組化</a:t>
            </a:r>
            <a:r>
              <a:rPr lang="en-US" altLang="zh-TW" dirty="0" smtClean="0"/>
              <a:t>(</a:t>
            </a:r>
            <a:r>
              <a:rPr lang="en-US" altLang="zh-TW" dirty="0" smtClean="0">
                <a:latin typeface="Times New Roman" pitchFamily="18" charset="0"/>
                <a:cs typeface="Times New Roman" pitchFamily="18" charset="0"/>
              </a:rPr>
              <a:t>cont.</a:t>
            </a:r>
            <a:r>
              <a:rPr lang="en-US" altLang="zh-TW" dirty="0" smtClean="0"/>
              <a:t>)</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21</a:t>
            </a:fld>
            <a:endParaRPr lang="zh-TW" altLang="en-US"/>
          </a:p>
        </p:txBody>
      </p:sp>
      <p:sp>
        <p:nvSpPr>
          <p:cNvPr id="5" name="矩形 4"/>
          <p:cNvSpPr/>
          <p:nvPr/>
        </p:nvSpPr>
        <p:spPr>
          <a:xfrm>
            <a:off x="899592" y="1628800"/>
            <a:ext cx="2232248" cy="432048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流程圖: 儲存資料 5"/>
          <p:cNvSpPr/>
          <p:nvPr/>
        </p:nvSpPr>
        <p:spPr>
          <a:xfrm>
            <a:off x="1331640" y="3789040"/>
            <a:ext cx="2448272" cy="1080120"/>
          </a:xfrm>
          <a:prstGeom prst="flowChartOnlineStorage">
            <a:avLst/>
          </a:prstGeom>
          <a:solidFill>
            <a:schemeClr val="accent6">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t>Analysisbase</a:t>
            </a:r>
            <a:endParaRPr lang="en-US" altLang="zh-TW" dirty="0" smtClean="0"/>
          </a:p>
        </p:txBody>
      </p:sp>
      <p:sp>
        <p:nvSpPr>
          <p:cNvPr id="7" name="圓角矩形 6"/>
          <p:cNvSpPr/>
          <p:nvPr/>
        </p:nvSpPr>
        <p:spPr>
          <a:xfrm>
            <a:off x="2123728" y="2492896"/>
            <a:ext cx="1512168" cy="720080"/>
          </a:xfrm>
          <a:prstGeom prst="roundRect">
            <a:avLst/>
          </a:prstGeom>
          <a:solidFill>
            <a:schemeClr val="accent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t>ObjectClass</a:t>
            </a:r>
            <a:endParaRPr lang="zh-TW" altLang="en-US" dirty="0"/>
          </a:p>
        </p:txBody>
      </p:sp>
      <p:sp>
        <p:nvSpPr>
          <p:cNvPr id="8" name="文字方塊 7"/>
          <p:cNvSpPr txBox="1"/>
          <p:nvPr/>
        </p:nvSpPr>
        <p:spPr>
          <a:xfrm>
            <a:off x="1115616" y="1772816"/>
            <a:ext cx="1584176" cy="369332"/>
          </a:xfrm>
          <a:prstGeom prst="rect">
            <a:avLst/>
          </a:prstGeom>
          <a:noFill/>
        </p:spPr>
        <p:txBody>
          <a:bodyPr wrap="square" rtlCol="0">
            <a:spAutoFit/>
          </a:bodyPr>
          <a:lstStyle/>
          <a:p>
            <a:r>
              <a:rPr lang="en-US" altLang="zh-TW" dirty="0" smtClean="0"/>
              <a:t>Main function</a:t>
            </a:r>
            <a:endParaRPr lang="zh-TW" altLang="en-US" dirty="0">
              <a:latin typeface="標楷體" pitchFamily="65" charset="-120"/>
              <a:ea typeface="標楷體" pitchFamily="65" charset="-120"/>
            </a:endParaRPr>
          </a:p>
        </p:txBody>
      </p:sp>
      <p:sp>
        <p:nvSpPr>
          <p:cNvPr id="12" name="向右箭號 11"/>
          <p:cNvSpPr/>
          <p:nvPr/>
        </p:nvSpPr>
        <p:spPr>
          <a:xfrm>
            <a:off x="3995936" y="2564904"/>
            <a:ext cx="576064" cy="576064"/>
          </a:xfrm>
          <a:prstGeom prst="rightArrow">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 name="群組 27"/>
          <p:cNvGrpSpPr/>
          <p:nvPr/>
        </p:nvGrpSpPr>
        <p:grpSpPr>
          <a:xfrm>
            <a:off x="4644008" y="1916832"/>
            <a:ext cx="2612577" cy="1440160"/>
            <a:chOff x="4932040" y="2217956"/>
            <a:chExt cx="2612577" cy="1460734"/>
          </a:xfrm>
        </p:grpSpPr>
        <p:sp>
          <p:nvSpPr>
            <p:cNvPr id="29" name="等腰三角形 28"/>
            <p:cNvSpPr/>
            <p:nvPr/>
          </p:nvSpPr>
          <p:spPr>
            <a:xfrm rot="19839116">
              <a:off x="5957561" y="2217956"/>
              <a:ext cx="1587056" cy="1368152"/>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流程圖: 儲存資料 29"/>
            <p:cNvSpPr/>
            <p:nvPr/>
          </p:nvSpPr>
          <p:spPr>
            <a:xfrm>
              <a:off x="4932040" y="2577996"/>
              <a:ext cx="2232248" cy="1100694"/>
            </a:xfrm>
            <a:prstGeom prst="flowChartOnlineStorag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New analysis</a:t>
              </a:r>
              <a:endParaRPr lang="zh-TW"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par>
                          <p:cTn id="13" fill="hold">
                            <p:stCondLst>
                              <p:cond delay="1500"/>
                            </p:stCondLst>
                            <p:childTnLst>
                              <p:par>
                                <p:cTn id="14" presetID="0" presetClass="path" presetSubtype="0" accel="50000" decel="50000" fill="hold" nodeType="afterEffect">
                                  <p:stCondLst>
                                    <p:cond delay="0"/>
                                  </p:stCondLst>
                                  <p:childTnLst>
                                    <p:animMotion origin="layout" path="M -4.44444E-6 -7.40741E-7 L -0.00104 0.2206 " pathEditMode="relative" rAng="0" ptsTypes="AA">
                                      <p:cBhvr>
                                        <p:cTn id="15" dur="2000" fill="hold"/>
                                        <p:tgtEl>
                                          <p:spTgt spid="3"/>
                                        </p:tgtEl>
                                        <p:attrNameLst>
                                          <p:attrName>ppt_x</p:attrName>
                                          <p:attrName>ppt_y</p:attrName>
                                        </p:attrNameLst>
                                      </p:cBhvr>
                                      <p:rCtr x="-1" y="110"/>
                                    </p:animMotion>
                                  </p:childTnLst>
                                </p:cTn>
                              </p:par>
                            </p:childTnLst>
                          </p:cTn>
                        </p:par>
                        <p:par>
                          <p:cTn id="16" fill="hold">
                            <p:stCondLst>
                              <p:cond delay="3500"/>
                            </p:stCondLst>
                            <p:childTnLst>
                              <p:par>
                                <p:cTn id="17" presetID="0" presetClass="path" presetSubtype="0" accel="50000" decel="50000" fill="hold" nodeType="afterEffect">
                                  <p:stCondLst>
                                    <p:cond delay="0"/>
                                  </p:stCondLst>
                                  <p:childTnLst>
                                    <p:animMotion origin="layout" path="M -0.00104 0.2206 L -0.16649 0.2206 " pathEditMode="relative" ptsTypes="AA">
                                      <p:cBhvr>
                                        <p:cTn id="18"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模組化</a:t>
            </a:r>
            <a:r>
              <a:rPr lang="en-US" altLang="zh-TW" dirty="0" smtClean="0"/>
              <a:t>(</a:t>
            </a:r>
            <a:r>
              <a:rPr lang="en-US" altLang="zh-TW" dirty="0" smtClean="0">
                <a:latin typeface="Times New Roman" pitchFamily="18" charset="0"/>
                <a:cs typeface="Times New Roman" pitchFamily="18" charset="0"/>
              </a:rPr>
              <a:t>cont.</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以</a:t>
            </a:r>
            <a:r>
              <a:rPr lang="en-US" altLang="zh-TW" dirty="0" smtClean="0"/>
              <a:t>RS</a:t>
            </a:r>
            <a:r>
              <a:rPr lang="zh-TW" altLang="en-US" dirty="0" smtClean="0"/>
              <a:t>分析演算法為範例</a:t>
            </a:r>
            <a:endParaRPr lang="en-US" altLang="zh-TW" dirty="0" smtClean="0"/>
          </a:p>
          <a:p>
            <a:endParaRPr lang="en-US" altLang="zh-TW" dirty="0" smtClean="0"/>
          </a:p>
          <a:p>
            <a:endParaRPr lang="en-US" altLang="zh-TW" dirty="0" smtClean="0"/>
          </a:p>
          <a:p>
            <a:r>
              <a:rPr lang="zh-TW" altLang="en-US" dirty="0" smtClean="0"/>
              <a:t>定義所需要的函式和變數</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22</a:t>
            </a:fld>
            <a:endParaRPr lang="zh-TW" altLang="en-US"/>
          </a:p>
        </p:txBody>
      </p:sp>
      <p:pic>
        <p:nvPicPr>
          <p:cNvPr id="5" name="圖片 4"/>
          <p:cNvPicPr/>
          <p:nvPr/>
        </p:nvPicPr>
        <p:blipFill>
          <a:blip r:embed="rId2" cstate="print"/>
          <a:srcRect/>
          <a:stretch>
            <a:fillRect/>
          </a:stretch>
        </p:blipFill>
        <p:spPr bwMode="auto">
          <a:xfrm>
            <a:off x="827584" y="2420888"/>
            <a:ext cx="5673725" cy="704850"/>
          </a:xfrm>
          <a:prstGeom prst="rect">
            <a:avLst/>
          </a:prstGeom>
          <a:noFill/>
          <a:ln w="9525">
            <a:noFill/>
            <a:miter lim="800000"/>
            <a:headEnd/>
            <a:tailEnd/>
          </a:ln>
        </p:spPr>
      </p:pic>
      <p:pic>
        <p:nvPicPr>
          <p:cNvPr id="6" name="圖片 5"/>
          <p:cNvPicPr/>
          <p:nvPr/>
        </p:nvPicPr>
        <p:blipFill>
          <a:blip r:embed="rId3" cstate="print"/>
          <a:srcRect/>
          <a:stretch>
            <a:fillRect/>
          </a:stretch>
        </p:blipFill>
        <p:spPr bwMode="auto">
          <a:xfrm>
            <a:off x="755576" y="3933056"/>
            <a:ext cx="5359787"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模組化</a:t>
            </a:r>
            <a:r>
              <a:rPr lang="en-US" altLang="zh-TW" dirty="0" smtClean="0"/>
              <a:t>(</a:t>
            </a:r>
            <a:r>
              <a:rPr lang="en-US" altLang="zh-TW" dirty="0" smtClean="0">
                <a:latin typeface="Times New Roman" pitchFamily="18" charset="0"/>
                <a:cs typeface="Times New Roman" pitchFamily="18" charset="0"/>
              </a:rPr>
              <a:t>cont.</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在建構函式裡定義名稱和聲音訊號的長度</a:t>
            </a:r>
            <a:endParaRPr lang="en-US" altLang="zh-TW" dirty="0" smtClean="0"/>
          </a:p>
          <a:p>
            <a:endParaRPr lang="en-US" altLang="zh-TW" dirty="0" smtClean="0"/>
          </a:p>
          <a:p>
            <a:endParaRPr lang="en-US" altLang="zh-TW" dirty="0" smtClean="0"/>
          </a:p>
          <a:p>
            <a:r>
              <a:rPr lang="zh-TW" altLang="en-US" dirty="0" smtClean="0"/>
              <a:t>開始撰寫</a:t>
            </a:r>
            <a:r>
              <a:rPr lang="en-US" altLang="zh-TW" dirty="0" smtClean="0"/>
              <a:t>RS</a:t>
            </a:r>
            <a:r>
              <a:rPr lang="zh-TW" altLang="en-US" dirty="0" smtClean="0"/>
              <a:t>演算法</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23</a:t>
            </a:fld>
            <a:endParaRPr lang="zh-TW" altLang="en-US"/>
          </a:p>
        </p:txBody>
      </p:sp>
      <p:pic>
        <p:nvPicPr>
          <p:cNvPr id="2050" name="Picture 2"/>
          <p:cNvPicPr>
            <a:picLocks noChangeAspect="1" noChangeArrowheads="1"/>
          </p:cNvPicPr>
          <p:nvPr/>
        </p:nvPicPr>
        <p:blipFill>
          <a:blip r:embed="rId2" cstate="print"/>
          <a:srcRect/>
          <a:stretch>
            <a:fillRect/>
          </a:stretch>
        </p:blipFill>
        <p:spPr bwMode="auto">
          <a:xfrm>
            <a:off x="1331640" y="2492896"/>
            <a:ext cx="5457825" cy="742950"/>
          </a:xfrm>
          <a:prstGeom prst="rect">
            <a:avLst/>
          </a:prstGeom>
          <a:noFill/>
          <a:ln w="9525">
            <a:noFill/>
            <a:miter lim="800000"/>
            <a:headEnd/>
            <a:tailEnd/>
          </a:ln>
        </p:spPr>
      </p:pic>
      <p:pic>
        <p:nvPicPr>
          <p:cNvPr id="6" name="圖片 5"/>
          <p:cNvPicPr/>
          <p:nvPr/>
        </p:nvPicPr>
        <p:blipFill>
          <a:blip r:embed="rId3" cstate="print"/>
          <a:srcRect/>
          <a:stretch>
            <a:fillRect/>
          </a:stretch>
        </p:blipFill>
        <p:spPr bwMode="auto">
          <a:xfrm>
            <a:off x="1115616" y="3933056"/>
            <a:ext cx="5791835" cy="22751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模組化</a:t>
            </a:r>
            <a:r>
              <a:rPr lang="en-US" altLang="zh-TW" dirty="0" smtClean="0"/>
              <a:t>(</a:t>
            </a:r>
            <a:r>
              <a:rPr lang="en-US" altLang="zh-TW" dirty="0" smtClean="0">
                <a:latin typeface="Times New Roman" pitchFamily="18" charset="0"/>
                <a:cs typeface="Times New Roman" pitchFamily="18" charset="0"/>
              </a:rPr>
              <a:t>cont.</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在結束前回傳演算法結果</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24</a:t>
            </a:fld>
            <a:endParaRPr lang="zh-TW" altLang="en-US"/>
          </a:p>
        </p:txBody>
      </p:sp>
      <p:pic>
        <p:nvPicPr>
          <p:cNvPr id="6" name="圖片 5"/>
          <p:cNvPicPr/>
          <p:nvPr/>
        </p:nvPicPr>
        <p:blipFill>
          <a:blip r:embed="rId2" cstate="print"/>
          <a:srcRect/>
          <a:stretch>
            <a:fillRect/>
          </a:stretch>
        </p:blipFill>
        <p:spPr bwMode="auto">
          <a:xfrm>
            <a:off x="899592" y="2564904"/>
            <a:ext cx="6048672" cy="576064"/>
          </a:xfrm>
          <a:prstGeom prst="rect">
            <a:avLst/>
          </a:prstGeom>
          <a:noFill/>
          <a:ln w="9525">
            <a:noFill/>
            <a:miter lim="800000"/>
            <a:headEnd/>
            <a:tailEnd/>
          </a:ln>
        </p:spPr>
      </p:pic>
      <p:sp>
        <p:nvSpPr>
          <p:cNvPr id="9" name="文字方塊 8"/>
          <p:cNvSpPr txBox="1"/>
          <p:nvPr/>
        </p:nvSpPr>
        <p:spPr>
          <a:xfrm>
            <a:off x="683568" y="3429000"/>
            <a:ext cx="5314275" cy="584775"/>
          </a:xfrm>
          <a:prstGeom prst="rect">
            <a:avLst/>
          </a:prstGeom>
          <a:noFill/>
        </p:spPr>
        <p:txBody>
          <a:bodyPr wrap="none" rtlCol="0">
            <a:spAutoFit/>
          </a:bodyPr>
          <a:lstStyle/>
          <a:p>
            <a:r>
              <a:rPr lang="zh-TW" altLang="en-US" sz="3200" dirty="0" smtClean="0">
                <a:latin typeface="標楷體" pitchFamily="65" charset="-120"/>
                <a:ea typeface="標楷體" pitchFamily="65" charset="-120"/>
              </a:rPr>
              <a:t>最後一定要更改</a:t>
            </a:r>
            <a:r>
              <a:rPr lang="en-US" altLang="zh-TW" sz="3200" dirty="0" err="1" smtClean="0">
                <a:latin typeface="標楷體" pitchFamily="65" charset="-120"/>
                <a:ea typeface="標楷體" pitchFamily="65" charset="-120"/>
              </a:rPr>
              <a:t>objectclass</a:t>
            </a:r>
            <a:endParaRPr lang="zh-TW" altLang="en-US" sz="3200" dirty="0" smtClean="0">
              <a:latin typeface="標楷體" pitchFamily="65" charset="-120"/>
              <a:ea typeface="標楷體" pitchFamily="65" charset="-120"/>
            </a:endParaRPr>
          </a:p>
        </p:txBody>
      </p:sp>
      <p:pic>
        <p:nvPicPr>
          <p:cNvPr id="8" name="圖片 7"/>
          <p:cNvPicPr/>
          <p:nvPr/>
        </p:nvPicPr>
        <p:blipFill>
          <a:blip r:embed="rId3" cstate="print"/>
          <a:srcRect/>
          <a:stretch>
            <a:fillRect/>
          </a:stretch>
        </p:blipFill>
        <p:spPr bwMode="auto">
          <a:xfrm>
            <a:off x="755576" y="4293096"/>
            <a:ext cx="5274945" cy="10700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效能量測</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25</a:t>
            </a:fld>
            <a:endParaRPr lang="zh-TW" altLang="en-US"/>
          </a:p>
        </p:txBody>
      </p:sp>
      <p:pic>
        <p:nvPicPr>
          <p:cNvPr id="5" name="圖片 4"/>
          <p:cNvPicPr/>
          <p:nvPr/>
        </p:nvPicPr>
        <p:blipFill>
          <a:blip r:embed="rId2" cstate="print"/>
          <a:srcRect/>
          <a:stretch>
            <a:fillRect/>
          </a:stretch>
        </p:blipFill>
        <p:spPr bwMode="auto">
          <a:xfrm>
            <a:off x="2483768" y="1484784"/>
            <a:ext cx="4248472" cy="4881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效能量測</a:t>
            </a:r>
            <a:r>
              <a:rPr lang="en-US" altLang="zh-TW" dirty="0" smtClean="0"/>
              <a:t>(</a:t>
            </a:r>
            <a:r>
              <a:rPr lang="en-US" altLang="zh-TW" dirty="0" smtClean="0">
                <a:latin typeface="Times New Roman" pitchFamily="18" charset="0"/>
                <a:cs typeface="Times New Roman" pitchFamily="18" charset="0"/>
              </a:rPr>
              <a:t>cont.</a:t>
            </a:r>
            <a:r>
              <a:rPr lang="en-US" altLang="zh-TW" dirty="0" smtClean="0"/>
              <a:t>)</a:t>
            </a:r>
            <a:endParaRPr lang="zh-TW" altLang="en-US" dirty="0"/>
          </a:p>
        </p:txBody>
      </p:sp>
      <p:sp>
        <p:nvSpPr>
          <p:cNvPr id="3" name="內容版面配置區 2"/>
          <p:cNvSpPr>
            <a:spLocks noGrp="1"/>
          </p:cNvSpPr>
          <p:nvPr>
            <p:ph idx="1"/>
          </p:nvPr>
        </p:nvSpPr>
        <p:spPr/>
        <p:txBody>
          <a:bodyPr>
            <a:normAutofit/>
          </a:bodyPr>
          <a:lstStyle/>
          <a:p>
            <a:r>
              <a:rPr lang="zh-TW" altLang="en-US" dirty="0" smtClean="0"/>
              <a:t>網路電話通話中，以</a:t>
            </a:r>
            <a:r>
              <a:rPr lang="en-US" altLang="zh-TW" dirty="0" smtClean="0"/>
              <a:t>G.711</a:t>
            </a:r>
            <a:r>
              <a:rPr lang="zh-TW" altLang="en-US" dirty="0" smtClean="0"/>
              <a:t>編碼實作中</a:t>
            </a:r>
            <a:r>
              <a:rPr lang="en-US" altLang="zh-TW" dirty="0" smtClean="0"/>
              <a:t>LSB</a:t>
            </a:r>
            <a:r>
              <a:rPr lang="zh-TW" altLang="en-US" dirty="0" smtClean="0"/>
              <a:t> </a:t>
            </a:r>
            <a:r>
              <a:rPr lang="en-US" altLang="zh-TW" dirty="0" smtClean="0"/>
              <a:t>3bit</a:t>
            </a:r>
            <a:r>
              <a:rPr lang="zh-TW" altLang="en-US" dirty="0" smtClean="0"/>
              <a:t>的資料隱藏，攔截到的聲音訊號分析後的結果。</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26</a:t>
            </a:fld>
            <a:endParaRPr lang="zh-TW" altLang="en-US"/>
          </a:p>
        </p:txBody>
      </p:sp>
      <p:graphicFrame>
        <p:nvGraphicFramePr>
          <p:cNvPr id="5" name="表格 4"/>
          <p:cNvGraphicFramePr>
            <a:graphicFrameLocks noGrp="1"/>
          </p:cNvGraphicFramePr>
          <p:nvPr/>
        </p:nvGraphicFramePr>
        <p:xfrm>
          <a:off x="395536" y="4005064"/>
          <a:ext cx="8496944" cy="1427086"/>
        </p:xfrm>
        <a:graphic>
          <a:graphicData uri="http://schemas.openxmlformats.org/drawingml/2006/table">
            <a:tbl>
              <a:tblPr firstRow="1" bandRow="1">
                <a:tableStyleId>{5C22544A-7EE6-4342-B048-85BDC9FD1C3A}</a:tableStyleId>
              </a:tblPr>
              <a:tblGrid>
                <a:gridCol w="2124236"/>
                <a:gridCol w="2124236"/>
                <a:gridCol w="2124236"/>
                <a:gridCol w="2124236"/>
              </a:tblGrid>
              <a:tr h="316314">
                <a:tc>
                  <a:txBody>
                    <a:bodyPr/>
                    <a:lstStyle/>
                    <a:p>
                      <a:pPr algn="ctr"/>
                      <a:endParaRPr lang="zh-TW" altLang="en-US" dirty="0"/>
                    </a:p>
                  </a:txBody>
                  <a:tcPr/>
                </a:tc>
                <a:tc>
                  <a:txBody>
                    <a:bodyPr/>
                    <a:lstStyle/>
                    <a:p>
                      <a:pPr algn="ctr"/>
                      <a:r>
                        <a:rPr lang="en-US" altLang="zh-TW" sz="1800" b="1" i="0" kern="1200" dirty="0" smtClean="0">
                          <a:solidFill>
                            <a:schemeClr val="lt1"/>
                          </a:solidFill>
                          <a:latin typeface="+mn-lt"/>
                          <a:ea typeface="+mn-ea"/>
                          <a:cs typeface="+mn-cs"/>
                        </a:rPr>
                        <a:t>MISS</a:t>
                      </a:r>
                      <a:endParaRPr lang="zh-TW" altLang="en-US" dirty="0"/>
                    </a:p>
                  </a:txBody>
                  <a:tcPr/>
                </a:tc>
                <a:tc>
                  <a:txBody>
                    <a:bodyPr/>
                    <a:lstStyle/>
                    <a:p>
                      <a:pPr algn="ctr"/>
                      <a:r>
                        <a:rPr lang="en-US" altLang="zh-TW" sz="1800" b="0" i="0" kern="1200" dirty="0" smtClean="0">
                          <a:solidFill>
                            <a:schemeClr val="lt1"/>
                          </a:solidFill>
                          <a:latin typeface="+mn-lt"/>
                          <a:ea typeface="+mn-ea"/>
                          <a:cs typeface="+mn-cs"/>
                        </a:rPr>
                        <a:t>False alarm</a:t>
                      </a:r>
                      <a:endParaRPr lang="zh-TW" altLang="en-US" dirty="0"/>
                    </a:p>
                  </a:txBody>
                  <a:tcPr/>
                </a:tc>
                <a:tc>
                  <a:txBody>
                    <a:bodyPr/>
                    <a:lstStyle/>
                    <a:p>
                      <a:pPr algn="ctr"/>
                      <a:r>
                        <a:rPr lang="en-US" altLang="zh-TW" sz="1800" b="1" i="0" kern="1200" dirty="0" smtClean="0">
                          <a:solidFill>
                            <a:schemeClr val="lt1"/>
                          </a:solidFill>
                          <a:latin typeface="+mn-lt"/>
                          <a:ea typeface="+mn-ea"/>
                          <a:cs typeface="+mn-cs"/>
                        </a:rPr>
                        <a:t>Accuracy</a:t>
                      </a:r>
                      <a:endParaRPr lang="zh-TW" altLang="en-US" dirty="0"/>
                    </a:p>
                  </a:txBody>
                  <a:tcPr/>
                </a:tc>
              </a:tr>
              <a:tr h="603686">
                <a:tc>
                  <a:txBody>
                    <a:bodyPr/>
                    <a:lstStyle/>
                    <a:p>
                      <a:pPr algn="ctr"/>
                      <a:r>
                        <a:rPr lang="en-US" altLang="zh-TW" dirty="0" smtClean="0"/>
                        <a:t>RS</a:t>
                      </a:r>
                      <a:endParaRPr lang="zh-TW" altLang="en-US" dirty="0"/>
                    </a:p>
                  </a:txBody>
                  <a:tcPr/>
                </a:tc>
                <a:tc>
                  <a:txBody>
                    <a:bodyPr/>
                    <a:lstStyle/>
                    <a:p>
                      <a:pPr algn="ctr"/>
                      <a:r>
                        <a:rPr lang="en-US" altLang="zh-TW" dirty="0" smtClean="0"/>
                        <a:t>1/15</a:t>
                      </a:r>
                      <a:endParaRPr lang="zh-TW" altLang="en-US" dirty="0"/>
                    </a:p>
                  </a:txBody>
                  <a:tcPr/>
                </a:tc>
                <a:tc>
                  <a:txBody>
                    <a:bodyPr/>
                    <a:lstStyle/>
                    <a:p>
                      <a:pPr algn="ctr"/>
                      <a:r>
                        <a:rPr lang="en-US" altLang="zh-TW" dirty="0" smtClean="0"/>
                        <a:t>0/15</a:t>
                      </a:r>
                      <a:endParaRPr lang="zh-TW" altLang="en-US" dirty="0"/>
                    </a:p>
                  </a:txBody>
                  <a:tcPr/>
                </a:tc>
                <a:tc>
                  <a:txBody>
                    <a:bodyPr/>
                    <a:lstStyle/>
                    <a:p>
                      <a:pPr algn="ctr"/>
                      <a:r>
                        <a:rPr lang="en-US" altLang="zh-TW" smtClean="0"/>
                        <a:t>92.85%</a:t>
                      </a:r>
                      <a:endParaRPr lang="zh-TW" altLang="en-US"/>
                    </a:p>
                  </a:txBody>
                  <a:tcPr/>
                </a:tc>
              </a:tr>
              <a:tr h="457640">
                <a:tc>
                  <a:txBody>
                    <a:bodyPr/>
                    <a:lstStyle/>
                    <a:p>
                      <a:pPr algn="ctr"/>
                      <a:r>
                        <a:rPr lang="en-US" altLang="zh-TW" dirty="0" smtClean="0"/>
                        <a:t>DWT</a:t>
                      </a:r>
                      <a:endParaRPr lang="zh-TW" altLang="en-US" dirty="0"/>
                    </a:p>
                  </a:txBody>
                  <a:tcPr/>
                </a:tc>
                <a:tc>
                  <a:txBody>
                    <a:bodyPr/>
                    <a:lstStyle/>
                    <a:p>
                      <a:pPr algn="ctr"/>
                      <a:r>
                        <a:rPr lang="en-US" altLang="zh-TW" dirty="0" smtClean="0"/>
                        <a:t>2/15</a:t>
                      </a:r>
                      <a:endParaRPr lang="zh-TW" altLang="en-US" dirty="0"/>
                    </a:p>
                  </a:txBody>
                  <a:tcPr/>
                </a:tc>
                <a:tc>
                  <a:txBody>
                    <a:bodyPr/>
                    <a:lstStyle/>
                    <a:p>
                      <a:pPr algn="ctr"/>
                      <a:r>
                        <a:rPr lang="en-US" altLang="zh-TW" dirty="0" smtClean="0"/>
                        <a:t>2/15</a:t>
                      </a:r>
                      <a:endParaRPr lang="zh-TW" altLang="en-US" dirty="0"/>
                    </a:p>
                  </a:txBody>
                  <a:tcPr/>
                </a:tc>
                <a:tc>
                  <a:txBody>
                    <a:bodyPr/>
                    <a:lstStyle/>
                    <a:p>
                      <a:pPr algn="ctr"/>
                      <a:r>
                        <a:rPr lang="en-US" altLang="zh-TW" dirty="0" smtClean="0"/>
                        <a:t>71.43%</a:t>
                      </a:r>
                      <a:endParaRPr lang="zh-TW" altLang="en-US"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idx="1"/>
          </p:nvPr>
        </p:nvSpPr>
        <p:spPr/>
        <p:txBody>
          <a:bodyPr>
            <a:normAutofit fontScale="92500"/>
          </a:bodyPr>
          <a:lstStyle/>
          <a:p>
            <a:r>
              <a:rPr lang="zh-TW" altLang="en-US" dirty="0" smtClean="0"/>
              <a:t>透過多播方式作即時的資訊隱藏分析，利用模組化系統，增加了分析演算法的擴充性，透過</a:t>
            </a:r>
            <a:r>
              <a:rPr lang="en-US" altLang="zh-TW" dirty="0" smtClean="0"/>
              <a:t>web</a:t>
            </a:r>
            <a:r>
              <a:rPr lang="zh-TW" altLang="en-US" dirty="0" smtClean="0"/>
              <a:t>界面來進行，讓操作可以更加簡化。</a:t>
            </a:r>
            <a:endParaRPr lang="en-US" altLang="zh-TW" dirty="0" smtClean="0"/>
          </a:p>
          <a:p>
            <a:endParaRPr lang="en-US" altLang="zh-TW" dirty="0" smtClean="0"/>
          </a:p>
          <a:p>
            <a:r>
              <a:rPr lang="zh-TW" altLang="zh-TW" dirty="0" smtClean="0"/>
              <a:t>未來希望系統能夠不局限於網路電話的通話，在網頁瀏覽或是信件收發的監控等</a:t>
            </a:r>
            <a:r>
              <a:rPr lang="zh-TW" altLang="en-US" dirty="0" smtClean="0"/>
              <a:t>，</a:t>
            </a:r>
            <a:r>
              <a:rPr lang="zh-TW" altLang="zh-TW" dirty="0" smtClean="0"/>
              <a:t>並透過模組化的系統把圖形</a:t>
            </a:r>
            <a:r>
              <a:rPr lang="zh-TW" altLang="zh-TW" dirty="0" smtClean="0"/>
              <a:t>、</a:t>
            </a:r>
            <a:r>
              <a:rPr lang="zh-TW" altLang="en-US" dirty="0" smtClean="0"/>
              <a:t>影</a:t>
            </a:r>
            <a:r>
              <a:rPr lang="zh-TW" altLang="en-US" dirty="0" smtClean="0"/>
              <a:t>像</a:t>
            </a:r>
            <a:r>
              <a:rPr lang="zh-TW" altLang="zh-TW" dirty="0" smtClean="0"/>
              <a:t>等</a:t>
            </a:r>
            <a:r>
              <a:rPr lang="zh-TW" altLang="zh-TW" dirty="0" smtClean="0"/>
              <a:t>偵測資訊隱藏演算法加入到這個系統上讓系統功能更趨於完善。</a:t>
            </a:r>
          </a:p>
          <a:p>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27</a:t>
            </a:fld>
            <a:endParaRPr lang="zh-TW"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28</a:t>
            </a:fld>
            <a:endParaRPr lang="zh-TW" altLang="en-US"/>
          </a:p>
        </p:txBody>
      </p:sp>
      <p:sp>
        <p:nvSpPr>
          <p:cNvPr id="6" name="標題 4"/>
          <p:cNvSpPr>
            <a:spLocks noGrp="1"/>
          </p:cNvSpPr>
          <p:nvPr>
            <p:ph type="title"/>
          </p:nvPr>
        </p:nvSpPr>
        <p:spPr>
          <a:xfrm>
            <a:off x="409194" y="2376806"/>
            <a:ext cx="7886700" cy="1325563"/>
          </a:xfrm>
        </p:spPr>
        <p:txBody>
          <a:bodyPr/>
          <a:lstStyle/>
          <a:p>
            <a:pPr algn="l"/>
            <a:r>
              <a:rPr lang="en-US" altLang="zh-TW" dirty="0" smtClean="0">
                <a:latin typeface="Times New Roman" panose="02020603050405020304" pitchFamily="18" charset="0"/>
                <a:cs typeface="Times New Roman" panose="02020603050405020304" pitchFamily="18" charset="0"/>
              </a:rPr>
              <a:t>Demo</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線接點 39"/>
          <p:cNvCxnSpPr/>
          <p:nvPr/>
        </p:nvCxnSpPr>
        <p:spPr>
          <a:xfrm>
            <a:off x="5220072" y="1556792"/>
            <a:ext cx="0" cy="129614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220072" y="2996952"/>
            <a:ext cx="0" cy="129614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3635896" y="2924944"/>
            <a:ext cx="0" cy="129614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直線接點 13"/>
          <p:cNvCxnSpPr>
            <a:stCxn id="9" idx="1"/>
            <a:endCxn id="10" idx="3"/>
          </p:cNvCxnSpPr>
          <p:nvPr/>
        </p:nvCxnSpPr>
        <p:spPr>
          <a:xfrm>
            <a:off x="2339752" y="2901709"/>
            <a:ext cx="4789884"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6" name="內容版面配置區 5" descr="images.jpg"/>
          <p:cNvPicPr>
            <a:picLocks noGrp="1" noChangeAspect="1"/>
          </p:cNvPicPr>
          <p:nvPr>
            <p:ph idx="1"/>
          </p:nvPr>
        </p:nvPicPr>
        <p:blipFill>
          <a:blip r:embed="rId2" cstate="print"/>
          <a:stretch>
            <a:fillRect/>
          </a:stretch>
        </p:blipFill>
        <p:spPr>
          <a:xfrm>
            <a:off x="539552" y="1988840"/>
            <a:ext cx="1714500" cy="1714500"/>
          </a:xfrm>
        </p:spPr>
      </p:pic>
      <p:sp>
        <p:nvSpPr>
          <p:cNvPr id="4" name="投影片編號版面配置區 3"/>
          <p:cNvSpPr>
            <a:spLocks noGrp="1"/>
          </p:cNvSpPr>
          <p:nvPr>
            <p:ph type="sldNum" sz="quarter" idx="12"/>
          </p:nvPr>
        </p:nvSpPr>
        <p:spPr/>
        <p:txBody>
          <a:bodyPr/>
          <a:lstStyle/>
          <a:p>
            <a:fld id="{73DA0BB7-265A-403C-9275-D587AB510EDC}" type="slidenum">
              <a:rPr lang="zh-TW" altLang="en-US" smtClean="0"/>
              <a:pPr/>
              <a:t>29</a:t>
            </a:fld>
            <a:endParaRPr lang="zh-TW" altLang="en-US" dirty="0"/>
          </a:p>
        </p:txBody>
      </p:sp>
      <p:pic>
        <p:nvPicPr>
          <p:cNvPr id="7" name="圖片 6" descr="e0040579_11314663.jpg"/>
          <p:cNvPicPr>
            <a:picLocks noChangeAspect="1"/>
          </p:cNvPicPr>
          <p:nvPr/>
        </p:nvPicPr>
        <p:blipFill>
          <a:blip r:embed="rId3" cstate="print"/>
          <a:stretch>
            <a:fillRect/>
          </a:stretch>
        </p:blipFill>
        <p:spPr>
          <a:xfrm>
            <a:off x="7308304" y="2420888"/>
            <a:ext cx="1545773" cy="1029871"/>
          </a:xfrm>
          <a:prstGeom prst="rect">
            <a:avLst/>
          </a:prstGeom>
        </p:spPr>
      </p:pic>
      <p:pic>
        <p:nvPicPr>
          <p:cNvPr id="9" name="圖片 8" descr="wire-telephone-vector_f.jpg"/>
          <p:cNvPicPr>
            <a:picLocks noChangeAspect="1"/>
          </p:cNvPicPr>
          <p:nvPr/>
        </p:nvPicPr>
        <p:blipFill>
          <a:blip r:embed="rId4" cstate="print"/>
          <a:stretch>
            <a:fillRect/>
          </a:stretch>
        </p:blipFill>
        <p:spPr>
          <a:xfrm>
            <a:off x="2339752" y="2708920"/>
            <a:ext cx="613420" cy="385578"/>
          </a:xfrm>
          <a:prstGeom prst="rect">
            <a:avLst/>
          </a:prstGeom>
        </p:spPr>
      </p:pic>
      <p:pic>
        <p:nvPicPr>
          <p:cNvPr id="10" name="圖片 9" descr="wire-telephone-vector_f.jpg"/>
          <p:cNvPicPr>
            <a:picLocks noChangeAspect="1"/>
          </p:cNvPicPr>
          <p:nvPr/>
        </p:nvPicPr>
        <p:blipFill>
          <a:blip r:embed="rId4" cstate="print"/>
          <a:stretch>
            <a:fillRect/>
          </a:stretch>
        </p:blipFill>
        <p:spPr>
          <a:xfrm>
            <a:off x="6516216" y="2708920"/>
            <a:ext cx="613420" cy="385578"/>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644008" y="4005064"/>
            <a:ext cx="1028700" cy="1162050"/>
          </a:xfrm>
          <a:prstGeom prst="rect">
            <a:avLst/>
          </a:prstGeom>
          <a:noFill/>
          <a:ln w="9525">
            <a:noFill/>
            <a:miter lim="800000"/>
            <a:headEnd/>
            <a:tailEnd/>
          </a:ln>
        </p:spPr>
      </p:pic>
      <p:sp>
        <p:nvSpPr>
          <p:cNvPr id="33" name="雲朵形 32"/>
          <p:cNvSpPr/>
          <p:nvPr/>
        </p:nvSpPr>
        <p:spPr>
          <a:xfrm>
            <a:off x="4427984" y="2348880"/>
            <a:ext cx="1656184" cy="1080120"/>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Internet</a:t>
            </a:r>
            <a:r>
              <a:rPr lang="en-US" altLang="zh-TW" dirty="0" smtClean="0">
                <a:solidFill>
                  <a:schemeClr val="tx1"/>
                </a:solidFill>
              </a:rPr>
              <a:t> </a:t>
            </a:r>
            <a:endParaRPr lang="zh-TW" altLang="en-US" dirty="0">
              <a:solidFill>
                <a:schemeClr val="tx1"/>
              </a:solidFill>
            </a:endParaRPr>
          </a:p>
        </p:txBody>
      </p:sp>
      <p:pic>
        <p:nvPicPr>
          <p:cNvPr id="1031" name="Picture 7"/>
          <p:cNvPicPr>
            <a:picLocks noChangeAspect="1" noChangeArrowheads="1"/>
          </p:cNvPicPr>
          <p:nvPr/>
        </p:nvPicPr>
        <p:blipFill>
          <a:blip r:embed="rId6" cstate="print"/>
          <a:srcRect/>
          <a:stretch>
            <a:fillRect/>
          </a:stretch>
        </p:blipFill>
        <p:spPr bwMode="auto">
          <a:xfrm>
            <a:off x="3131840" y="2636912"/>
            <a:ext cx="990600" cy="714375"/>
          </a:xfrm>
          <a:prstGeom prst="rect">
            <a:avLst/>
          </a:prstGeom>
          <a:noFill/>
          <a:ln w="9525">
            <a:noFill/>
            <a:miter lim="800000"/>
            <a:headEnd/>
            <a:tailEnd/>
          </a:ln>
        </p:spPr>
      </p:pic>
      <p:pic>
        <p:nvPicPr>
          <p:cNvPr id="1034" name="Picture 10"/>
          <p:cNvPicPr>
            <a:picLocks noChangeAspect="1" noChangeArrowheads="1"/>
          </p:cNvPicPr>
          <p:nvPr/>
        </p:nvPicPr>
        <p:blipFill>
          <a:blip r:embed="rId7" cstate="print"/>
          <a:srcRect/>
          <a:stretch>
            <a:fillRect/>
          </a:stretch>
        </p:blipFill>
        <p:spPr bwMode="auto">
          <a:xfrm>
            <a:off x="4644008" y="764704"/>
            <a:ext cx="990600" cy="847725"/>
          </a:xfrm>
          <a:prstGeom prst="rect">
            <a:avLst/>
          </a:prstGeom>
          <a:noFill/>
          <a:ln w="9525">
            <a:noFill/>
            <a:miter lim="800000"/>
            <a:headEnd/>
            <a:tailEnd/>
          </a:ln>
        </p:spPr>
      </p:pic>
      <p:pic>
        <p:nvPicPr>
          <p:cNvPr id="42" name="Picture 5"/>
          <p:cNvPicPr>
            <a:picLocks noChangeAspect="1" noChangeArrowheads="1"/>
          </p:cNvPicPr>
          <p:nvPr/>
        </p:nvPicPr>
        <p:blipFill>
          <a:blip r:embed="rId5" cstate="print"/>
          <a:srcRect/>
          <a:stretch>
            <a:fillRect/>
          </a:stretch>
        </p:blipFill>
        <p:spPr bwMode="auto">
          <a:xfrm>
            <a:off x="3059832" y="3933056"/>
            <a:ext cx="1028700" cy="1162050"/>
          </a:xfrm>
          <a:prstGeom prst="rect">
            <a:avLst/>
          </a:prstGeom>
          <a:noFill/>
          <a:ln w="9525">
            <a:noFill/>
            <a:miter lim="800000"/>
            <a:headEnd/>
            <a:tailEnd/>
          </a:ln>
        </p:spPr>
      </p:pic>
      <p:sp>
        <p:nvSpPr>
          <p:cNvPr id="43" name="文字方塊 42"/>
          <p:cNvSpPr txBox="1"/>
          <p:nvPr/>
        </p:nvSpPr>
        <p:spPr>
          <a:xfrm>
            <a:off x="3275856" y="5229200"/>
            <a:ext cx="482824" cy="369332"/>
          </a:xfrm>
          <a:prstGeom prst="rect">
            <a:avLst/>
          </a:prstGeom>
          <a:noFill/>
        </p:spPr>
        <p:txBody>
          <a:bodyPr wrap="none" rtlCol="0">
            <a:spAutoFit/>
          </a:bodyPr>
          <a:lstStyle/>
          <a:p>
            <a:r>
              <a:rPr lang="en-US" altLang="zh-TW" dirty="0" smtClean="0"/>
              <a:t>LID</a:t>
            </a:r>
            <a:endParaRPr lang="zh-TW" altLang="en-US" dirty="0"/>
          </a:p>
        </p:txBody>
      </p:sp>
      <p:sp>
        <p:nvSpPr>
          <p:cNvPr id="44" name="文字方塊 43"/>
          <p:cNvSpPr txBox="1"/>
          <p:nvPr/>
        </p:nvSpPr>
        <p:spPr>
          <a:xfrm>
            <a:off x="5580112" y="764704"/>
            <a:ext cx="473206" cy="369332"/>
          </a:xfrm>
          <a:prstGeom prst="rect">
            <a:avLst/>
          </a:prstGeom>
          <a:noFill/>
        </p:spPr>
        <p:txBody>
          <a:bodyPr wrap="none" rtlCol="0">
            <a:spAutoFit/>
          </a:bodyPr>
          <a:lstStyle/>
          <a:p>
            <a:r>
              <a:rPr lang="en-US" altLang="zh-TW" dirty="0" smtClean="0"/>
              <a:t>FBI</a:t>
            </a:r>
            <a:endParaRPr lang="zh-TW" altLang="en-US" dirty="0"/>
          </a:p>
        </p:txBody>
      </p:sp>
      <p:sp>
        <p:nvSpPr>
          <p:cNvPr id="45" name="文字方塊 44"/>
          <p:cNvSpPr txBox="1"/>
          <p:nvPr/>
        </p:nvSpPr>
        <p:spPr>
          <a:xfrm>
            <a:off x="539552" y="3861048"/>
            <a:ext cx="1104790" cy="369332"/>
          </a:xfrm>
          <a:prstGeom prst="rect">
            <a:avLst/>
          </a:prstGeom>
          <a:noFill/>
        </p:spPr>
        <p:txBody>
          <a:bodyPr wrap="none" rtlCol="0">
            <a:spAutoFit/>
          </a:bodyPr>
          <a:lstStyle/>
          <a:p>
            <a:r>
              <a:rPr lang="en-US" altLang="zh-TW" dirty="0" smtClean="0"/>
              <a:t>Bin Laden</a:t>
            </a:r>
            <a:endParaRPr lang="zh-TW" altLang="en-US" dirty="0"/>
          </a:p>
        </p:txBody>
      </p:sp>
      <p:sp>
        <p:nvSpPr>
          <p:cNvPr id="46" name="文字方塊 45"/>
          <p:cNvSpPr txBox="1"/>
          <p:nvPr/>
        </p:nvSpPr>
        <p:spPr>
          <a:xfrm>
            <a:off x="8316416" y="3573016"/>
            <a:ext cx="511679" cy="369332"/>
          </a:xfrm>
          <a:prstGeom prst="rect">
            <a:avLst/>
          </a:prstGeom>
          <a:noFill/>
        </p:spPr>
        <p:txBody>
          <a:bodyPr wrap="none" rtlCol="0">
            <a:spAutoFit/>
          </a:bodyPr>
          <a:lstStyle/>
          <a:p>
            <a:r>
              <a:rPr lang="en-US" altLang="zh-TW" dirty="0" smtClean="0"/>
              <a:t>ISIS</a:t>
            </a:r>
            <a:endParaRPr lang="zh-TW" altLang="en-US" dirty="0"/>
          </a:p>
        </p:txBody>
      </p:sp>
      <p:sp>
        <p:nvSpPr>
          <p:cNvPr id="47" name="文字方塊 46"/>
          <p:cNvSpPr txBox="1"/>
          <p:nvPr/>
        </p:nvSpPr>
        <p:spPr>
          <a:xfrm>
            <a:off x="4860032" y="5157192"/>
            <a:ext cx="524503" cy="369332"/>
          </a:xfrm>
          <a:prstGeom prst="rect">
            <a:avLst/>
          </a:prstGeom>
          <a:noFill/>
        </p:spPr>
        <p:txBody>
          <a:bodyPr wrap="none" rtlCol="0">
            <a:spAutoFit/>
          </a:bodyPr>
          <a:lstStyle/>
          <a:p>
            <a:r>
              <a:rPr lang="en-US" altLang="zh-TW" dirty="0" smtClean="0"/>
              <a:t>MD</a:t>
            </a:r>
            <a:endParaRPr lang="zh-TW" altLang="en-US" dirty="0"/>
          </a:p>
        </p:txBody>
      </p:sp>
      <p:pic>
        <p:nvPicPr>
          <p:cNvPr id="49" name="圖片 48" descr="wire-telephone-vector_f.jpg"/>
          <p:cNvPicPr>
            <a:picLocks noChangeAspect="1"/>
          </p:cNvPicPr>
          <p:nvPr/>
        </p:nvPicPr>
        <p:blipFill>
          <a:blip r:embed="rId4" cstate="print"/>
          <a:stretch>
            <a:fillRect/>
          </a:stretch>
        </p:blipFill>
        <p:spPr>
          <a:xfrm>
            <a:off x="4139952" y="1196752"/>
            <a:ext cx="613420" cy="385578"/>
          </a:xfrm>
          <a:prstGeom prst="rect">
            <a:avLst/>
          </a:prstGeom>
        </p:spPr>
      </p:pic>
      <p:pic>
        <p:nvPicPr>
          <p:cNvPr id="1036" name="Picture 12"/>
          <p:cNvPicPr>
            <a:picLocks noChangeAspect="1" noChangeArrowheads="1"/>
          </p:cNvPicPr>
          <p:nvPr/>
        </p:nvPicPr>
        <p:blipFill>
          <a:blip r:embed="rId8" cstate="print"/>
          <a:srcRect/>
          <a:stretch>
            <a:fillRect/>
          </a:stretch>
        </p:blipFill>
        <p:spPr bwMode="auto">
          <a:xfrm>
            <a:off x="5652120" y="4149080"/>
            <a:ext cx="1276350" cy="809625"/>
          </a:xfrm>
          <a:prstGeom prst="rect">
            <a:avLst/>
          </a:prstGeom>
          <a:noFill/>
          <a:ln w="9525">
            <a:noFill/>
            <a:miter lim="800000"/>
            <a:headEnd/>
            <a:tailEnd/>
          </a:ln>
        </p:spPr>
      </p:pic>
      <p:cxnSp>
        <p:nvCxnSpPr>
          <p:cNvPr id="54" name="直線接點 53"/>
          <p:cNvCxnSpPr/>
          <p:nvPr/>
        </p:nvCxnSpPr>
        <p:spPr>
          <a:xfrm>
            <a:off x="5220072" y="3645024"/>
            <a:ext cx="936104" cy="50405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6516216" y="1988840"/>
            <a:ext cx="1542410" cy="369332"/>
          </a:xfrm>
          <a:prstGeom prst="rect">
            <a:avLst/>
          </a:prstGeom>
          <a:noFill/>
        </p:spPr>
        <p:txBody>
          <a:bodyPr wrap="none" rtlCol="0">
            <a:spAutoFit/>
          </a:bodyPr>
          <a:lstStyle/>
          <a:p>
            <a:r>
              <a:rPr lang="en-US" altLang="zh-TW" dirty="0" smtClean="0"/>
              <a:t>G.711 LSB 3bit</a:t>
            </a:r>
            <a:endParaRPr lang="zh-TW" altLang="en-US" dirty="0"/>
          </a:p>
        </p:txBody>
      </p:sp>
      <p:sp>
        <p:nvSpPr>
          <p:cNvPr id="58" name="文字方塊 57"/>
          <p:cNvSpPr txBox="1"/>
          <p:nvPr/>
        </p:nvSpPr>
        <p:spPr>
          <a:xfrm>
            <a:off x="5652120" y="5085184"/>
            <a:ext cx="2086020" cy="369332"/>
          </a:xfrm>
          <a:prstGeom prst="rect">
            <a:avLst/>
          </a:prstGeom>
          <a:noFill/>
        </p:spPr>
        <p:txBody>
          <a:bodyPr wrap="none" rtlCol="0">
            <a:spAutoFit/>
          </a:bodyPr>
          <a:lstStyle/>
          <a:p>
            <a:r>
              <a:rPr lang="en-US" altLang="zh-TW" dirty="0" smtClean="0"/>
              <a:t>Storage and analysis</a:t>
            </a:r>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研究背景</a:t>
            </a:r>
            <a:endParaRPr lang="zh-TW" altLang="en-US" dirty="0"/>
          </a:p>
        </p:txBody>
      </p:sp>
      <p:sp>
        <p:nvSpPr>
          <p:cNvPr id="3" name="內容版面配置區 2"/>
          <p:cNvSpPr>
            <a:spLocks noGrp="1"/>
          </p:cNvSpPr>
          <p:nvPr>
            <p:ph idx="1"/>
          </p:nvPr>
        </p:nvSpPr>
        <p:spPr/>
        <p:txBody>
          <a:bodyPr>
            <a:normAutofit/>
          </a:bodyPr>
          <a:lstStyle/>
          <a:p>
            <a:r>
              <a:rPr lang="zh-TW" altLang="en-US" dirty="0" smtClean="0"/>
              <a:t>現今</a:t>
            </a:r>
            <a:r>
              <a:rPr lang="zh-TW" altLang="zh-TW" dirty="0" smtClean="0"/>
              <a:t>網路</a:t>
            </a:r>
            <a:r>
              <a:rPr lang="zh-TW" altLang="en-US" dirty="0" smtClean="0"/>
              <a:t>跟人之間密不可分，以往透過傳統電話溝通方式也可能隨之改變，網路電話也開始逐漸取代傳統電話。</a:t>
            </a:r>
            <a:endParaRPr lang="en-US" altLang="zh-TW" dirty="0" smtClean="0"/>
          </a:p>
          <a:p>
            <a:endParaRPr lang="en-US" altLang="zh-TW" dirty="0" smtClean="0"/>
          </a:p>
          <a:p>
            <a:r>
              <a:rPr lang="zh-TW" altLang="zh-TW" dirty="0" smtClean="0"/>
              <a:t>為了避免網路</a:t>
            </a:r>
            <a:r>
              <a:rPr lang="zh-TW" altLang="en-US" dirty="0" smtClean="0"/>
              <a:t>電話</a:t>
            </a:r>
            <a:r>
              <a:rPr lang="zh-TW" altLang="zh-TW" dirty="0" smtClean="0"/>
              <a:t>成為犯罪的溫床，執法機關必須能夠在合法的狀況下監控網路</a:t>
            </a:r>
            <a:r>
              <a:rPr lang="zh-TW" altLang="en-US" dirty="0" smtClean="0"/>
              <a:t>電話</a:t>
            </a:r>
            <a:r>
              <a:rPr lang="zh-TW" altLang="zh-TW" dirty="0" smtClean="0"/>
              <a:t>上的</a:t>
            </a:r>
            <a:r>
              <a:rPr lang="zh-TW" altLang="en-US" dirty="0" smtClean="0"/>
              <a:t>內容</a:t>
            </a:r>
            <a:r>
              <a:rPr lang="zh-TW" altLang="zh-TW" dirty="0" smtClean="0"/>
              <a:t>。</a:t>
            </a:r>
          </a:p>
          <a:p>
            <a:pPr>
              <a:buNone/>
            </a:pP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研究動機</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4</a:t>
            </a:fld>
            <a:endParaRPr lang="zh-TW" altLang="en-US"/>
          </a:p>
        </p:txBody>
      </p:sp>
      <p:sp>
        <p:nvSpPr>
          <p:cNvPr id="11" name="內容版面配置區 2"/>
          <p:cNvSpPr>
            <a:spLocks noGrp="1"/>
          </p:cNvSpPr>
          <p:nvPr>
            <p:ph idx="1"/>
          </p:nvPr>
        </p:nvSpPr>
        <p:spPr>
          <a:xfrm>
            <a:off x="457200" y="1600200"/>
            <a:ext cx="8229600" cy="4525963"/>
          </a:xfrm>
        </p:spPr>
        <p:txBody>
          <a:bodyPr>
            <a:normAutofit/>
          </a:bodyPr>
          <a:lstStyle/>
          <a:p>
            <a:r>
              <a:rPr lang="zh-TW" altLang="en-US" dirty="0" smtClean="0"/>
              <a:t>當不法份子利用網路電話來進行犯罪行動，</a:t>
            </a:r>
            <a:r>
              <a:rPr lang="zh-TW" altLang="zh-TW" dirty="0" smtClean="0"/>
              <a:t>為了避免通話內容被竊聽</a:t>
            </a:r>
            <a:r>
              <a:rPr lang="zh-TW" altLang="en-US" dirty="0" smtClean="0"/>
              <a:t>可能會採取兩種方式保護通話。</a:t>
            </a:r>
            <a:endParaRPr lang="en-US" altLang="zh-TW" dirty="0" smtClean="0"/>
          </a:p>
          <a:p>
            <a:pPr lvl="1"/>
            <a:r>
              <a:rPr lang="zh-TW" altLang="en-US" dirty="0" smtClean="0"/>
              <a:t>加密</a:t>
            </a:r>
            <a:endParaRPr lang="en-US" altLang="zh-TW" dirty="0" smtClean="0"/>
          </a:p>
          <a:p>
            <a:pPr lvl="1"/>
            <a:r>
              <a:rPr lang="zh-TW" altLang="en-US" dirty="0" smtClean="0"/>
              <a:t>資訊隱藏</a:t>
            </a:r>
            <a:endParaRPr lang="en-US" altLang="zh-TW" dirty="0" smtClean="0"/>
          </a:p>
          <a:p>
            <a:endParaRPr lang="en-US" altLang="zh-TW" dirty="0" smtClean="0"/>
          </a:p>
          <a:p>
            <a:r>
              <a:rPr lang="zh-TW" altLang="zh-TW" dirty="0" smtClean="0"/>
              <a:t>對網路電話的語音加密，</a:t>
            </a:r>
            <a:r>
              <a:rPr lang="zh-TW" altLang="en-US" dirty="0" smtClean="0"/>
              <a:t>可能</a:t>
            </a:r>
            <a:r>
              <a:rPr lang="zh-TW" altLang="zh-TW" dirty="0" smtClean="0"/>
              <a:t>造成</a:t>
            </a:r>
            <a:r>
              <a:rPr lang="zh-TW" altLang="en-US" dirty="0" smtClean="0"/>
              <a:t>監聽</a:t>
            </a:r>
            <a:r>
              <a:rPr lang="zh-TW" altLang="zh-TW" dirty="0" smtClean="0"/>
              <a:t>者</a:t>
            </a:r>
            <a:r>
              <a:rPr lang="zh-TW" altLang="en-US" dirty="0" smtClean="0"/>
              <a:t>在監聽</a:t>
            </a:r>
            <a:r>
              <a:rPr lang="zh-TW" altLang="zh-TW" dirty="0" smtClean="0"/>
              <a:t>這通電話</a:t>
            </a:r>
            <a:r>
              <a:rPr lang="zh-TW" altLang="en-US" dirty="0" smtClean="0"/>
              <a:t>，更想要破解出通話內容</a:t>
            </a:r>
            <a:r>
              <a:rPr lang="zh-TW" altLang="zh-TW" dirty="0" smtClean="0"/>
              <a:t>。</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研究動機</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t>如果</a:t>
            </a:r>
            <a:r>
              <a:rPr lang="zh-TW" altLang="zh-TW" dirty="0" smtClean="0"/>
              <a:t>通過資訊隱藏的技巧來保護，</a:t>
            </a:r>
            <a:r>
              <a:rPr lang="zh-TW" altLang="en-US" dirty="0" smtClean="0"/>
              <a:t>監</a:t>
            </a:r>
            <a:r>
              <a:rPr lang="zh-TW" altLang="zh-TW" dirty="0" smtClean="0"/>
              <a:t>聽的人並不會察覺出異狀</a:t>
            </a:r>
            <a:r>
              <a:rPr lang="zh-TW" altLang="en-US" dirty="0" smtClean="0"/>
              <a:t>，必須對通話進行分析</a:t>
            </a:r>
            <a:r>
              <a:rPr lang="zh-TW" altLang="zh-TW" dirty="0" smtClean="0"/>
              <a:t>。</a:t>
            </a:r>
            <a:endParaRPr lang="en-US" altLang="zh-TW" dirty="0" smtClean="0"/>
          </a:p>
          <a:p>
            <a:endParaRPr lang="en-US" altLang="zh-TW" dirty="0" smtClean="0"/>
          </a:p>
          <a:p>
            <a:r>
              <a:rPr lang="zh-TW" altLang="zh-TW" dirty="0" smtClean="0"/>
              <a:t>然而資訊隱藏的方法很多種，單一分析演算法已經無法滿足需求。</a:t>
            </a:r>
            <a:endParaRPr lang="en-US" altLang="zh-TW" dirty="0" smtClean="0"/>
          </a:p>
          <a:p>
            <a:endParaRPr lang="en-US" altLang="zh-TW" dirty="0" smtClean="0"/>
          </a:p>
          <a:p>
            <a:r>
              <a:rPr lang="zh-TW" altLang="en-US" dirty="0" smtClean="0"/>
              <a:t>因此提出支援網路電話監聽的架構下，能夠使分析演算法模組</a:t>
            </a:r>
            <a:r>
              <a:rPr lang="zh-TW" altLang="zh-TW" dirty="0" smtClean="0"/>
              <a:t>化平台</a:t>
            </a:r>
            <a:r>
              <a:rPr lang="zh-TW" altLang="en-US" dirty="0" smtClean="0"/>
              <a:t>系統</a:t>
            </a:r>
            <a:r>
              <a:rPr lang="zh-TW" altLang="zh-TW" dirty="0" smtClean="0"/>
              <a:t>，</a:t>
            </a:r>
            <a:r>
              <a:rPr lang="zh-TW" altLang="en-US" dirty="0" smtClean="0"/>
              <a:t>讓偵測的演算法可以簡單的加入系統中</a:t>
            </a:r>
            <a:r>
              <a:rPr lang="zh-TW" altLang="zh-TW" dirty="0" smtClean="0"/>
              <a:t>，</a:t>
            </a:r>
            <a:r>
              <a:rPr lang="zh-TW" altLang="en-US" dirty="0" smtClean="0"/>
              <a:t>來發現通話中</a:t>
            </a:r>
            <a:r>
              <a:rPr lang="zh-TW" altLang="zh-TW" dirty="0" smtClean="0"/>
              <a:t>否有資訊隱藏。</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5</a:t>
            </a:fld>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文獻探討</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Session Initiation Protocol (SIP)</a:t>
            </a:r>
          </a:p>
          <a:p>
            <a:pPr lvl="1"/>
            <a:r>
              <a:rPr lang="zh-TW" altLang="en-US" dirty="0" smtClean="0">
                <a:latin typeface="Times New Roman" pitchFamily="18" charset="0"/>
                <a:cs typeface="Times New Roman" pitchFamily="18" charset="0"/>
              </a:rPr>
              <a:t>用於建立、修改和終止媒體會議訊息通訊協定，已經成為網路電話的主要通訊協定。</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6</a:t>
            </a:fld>
            <a:endParaRPr lang="zh-TW" altLang="en-US"/>
          </a:p>
        </p:txBody>
      </p:sp>
      <p:pic>
        <p:nvPicPr>
          <p:cNvPr id="27649" name="Picture 1"/>
          <p:cNvPicPr>
            <a:picLocks noChangeAspect="1" noChangeArrowheads="1"/>
          </p:cNvPicPr>
          <p:nvPr/>
        </p:nvPicPr>
        <p:blipFill>
          <a:blip r:embed="rId2" cstate="print"/>
          <a:srcRect/>
          <a:stretch>
            <a:fillRect/>
          </a:stretch>
        </p:blipFill>
        <p:spPr bwMode="auto">
          <a:xfrm>
            <a:off x="1115616" y="3212976"/>
            <a:ext cx="6178234" cy="4166088"/>
          </a:xfrm>
          <a:prstGeom prst="rect">
            <a:avLst/>
          </a:prstGeom>
          <a:noFill/>
          <a:ln w="9525">
            <a:noFill/>
            <a:miter lim="800000"/>
            <a:headEnd/>
            <a:tailEnd/>
          </a:ln>
        </p:spPr>
      </p:pic>
      <p:cxnSp>
        <p:nvCxnSpPr>
          <p:cNvPr id="8" name="直線單箭頭接點 7"/>
          <p:cNvCxnSpPr/>
          <p:nvPr/>
        </p:nvCxnSpPr>
        <p:spPr>
          <a:xfrm>
            <a:off x="1475656" y="5805264"/>
            <a:ext cx="5112568" cy="0"/>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3419872" y="5517232"/>
            <a:ext cx="468270" cy="307777"/>
          </a:xfrm>
          <a:prstGeom prst="rect">
            <a:avLst/>
          </a:prstGeom>
          <a:noFill/>
        </p:spPr>
        <p:txBody>
          <a:bodyPr wrap="none" rtlCol="0">
            <a:spAutoFit/>
          </a:bodyPr>
          <a:lstStyle/>
          <a:p>
            <a:r>
              <a:rPr lang="en-US" altLang="zh-TW" sz="1400" b="1" dirty="0" smtClean="0">
                <a:latin typeface="+mj-lt"/>
                <a:ea typeface="標楷體" pitchFamily="65" charset="-120"/>
              </a:rPr>
              <a:t>RTP</a:t>
            </a:r>
            <a:endParaRPr lang="zh-TW" altLang="en-US" sz="1400" b="1" dirty="0">
              <a:latin typeface="+mj-lt"/>
              <a:ea typeface="標楷體"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文獻探討</a:t>
            </a:r>
            <a:r>
              <a:rPr lang="en-US" altLang="zh-TW" dirty="0" smtClean="0"/>
              <a:t>(</a:t>
            </a:r>
            <a:r>
              <a:rPr lang="en-US" altLang="zh-TW" dirty="0" smtClean="0">
                <a:latin typeface="Times New Roman" pitchFamily="18" charset="0"/>
                <a:cs typeface="Times New Roman" pitchFamily="18" charset="0"/>
              </a:rPr>
              <a:t>cont.</a:t>
            </a:r>
            <a:r>
              <a:rPr lang="en-US" altLang="zh-TW" dirty="0" smtClean="0"/>
              <a:t>)</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latin typeface="Times New Roman" pitchFamily="18" charset="0"/>
                <a:cs typeface="Times New Roman" pitchFamily="18" charset="0"/>
              </a:rPr>
              <a:t>Cisco architecture for lawful intercept in IP networks</a:t>
            </a:r>
          </a:p>
          <a:p>
            <a:pPr lvl="1"/>
            <a:r>
              <a:rPr lang="en-US" altLang="zh-TW" sz="1900" dirty="0" smtClean="0"/>
              <a:t>Baker, Fred, Bill Foster, and Chip Sharp. </a:t>
            </a:r>
            <a:r>
              <a:rPr lang="en-US" altLang="zh-TW" sz="1900" i="1" dirty="0" smtClean="0"/>
              <a:t>Cisco architecture for lawful intercept in IP networks</a:t>
            </a:r>
            <a:r>
              <a:rPr lang="en-US" altLang="zh-TW" sz="1900" dirty="0" smtClean="0"/>
              <a:t>. No. RFC 3924. 2004.</a:t>
            </a:r>
          </a:p>
          <a:p>
            <a:pPr lvl="1"/>
            <a:endParaRPr lang="en-US" altLang="zh-TW" sz="1900" dirty="0" smtClean="0">
              <a:latin typeface="Times New Roman" pitchFamily="18" charset="0"/>
              <a:cs typeface="Times New Roman" pitchFamily="18" charset="0"/>
            </a:endParaRPr>
          </a:p>
          <a:p>
            <a:pPr lvl="1"/>
            <a:r>
              <a:rPr lang="zh-TW" altLang="en-US" dirty="0" smtClean="0">
                <a:latin typeface="Times New Roman" pitchFamily="18" charset="0"/>
                <a:cs typeface="Times New Roman" pitchFamily="18" charset="0"/>
              </a:rPr>
              <a:t>在合法監聽的情況下，</a:t>
            </a:r>
            <a:r>
              <a:rPr lang="zh-TW" altLang="en-US" dirty="0" smtClean="0"/>
              <a:t>電信業者有義務提供介接設備讓國安單位在法院授權下進行特定電話的監聽。</a:t>
            </a:r>
            <a:endParaRPr lang="en-US" altLang="zh-TW" dirty="0" smtClean="0"/>
          </a:p>
          <a:p>
            <a:pPr lvl="1"/>
            <a:endParaRPr lang="en-US" altLang="zh-TW" dirty="0" smtClean="0"/>
          </a:p>
          <a:p>
            <a:pPr lvl="1"/>
            <a:r>
              <a:rPr lang="zh-TW" altLang="en-US" dirty="0" smtClean="0"/>
              <a:t>並且電信業者必須提供協助追查的相關資料如電話號碼、通信時間、通信內容等。</a:t>
            </a:r>
            <a:endParaRPr lang="en-US" altLang="zh-TW"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7</a:t>
            </a:fld>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文獻探討</a:t>
            </a:r>
            <a:r>
              <a:rPr lang="en-US" altLang="zh-TW" dirty="0" smtClean="0"/>
              <a:t>(</a:t>
            </a:r>
            <a:r>
              <a:rPr lang="en-US" altLang="zh-TW" dirty="0" smtClean="0">
                <a:latin typeface="Times New Roman" pitchFamily="18" charset="0"/>
                <a:cs typeface="Times New Roman" pitchFamily="18" charset="0"/>
              </a:rPr>
              <a:t>cont.</a:t>
            </a:r>
            <a:r>
              <a:rPr lang="en-US" altLang="zh-TW" dirty="0" smtClean="0"/>
              <a:t>)</a:t>
            </a:r>
            <a:endParaRPr lang="zh-TW" altLang="en-US" dirty="0"/>
          </a:p>
        </p:txBody>
      </p:sp>
      <p:sp>
        <p:nvSpPr>
          <p:cNvPr id="3" name="內容版面配置區 2"/>
          <p:cNvSpPr>
            <a:spLocks noGrp="1"/>
          </p:cNvSpPr>
          <p:nvPr>
            <p:ph idx="1"/>
          </p:nvPr>
        </p:nvSpPr>
        <p:spPr/>
        <p:txBody>
          <a:bodyPr/>
          <a:lstStyle/>
          <a:p>
            <a:endParaRPr lang="en-US" altLang="zh-TW" smtClean="0"/>
          </a:p>
          <a:p>
            <a:r>
              <a:rPr lang="zh-TW" altLang="zh-TW" dirty="0" smtClean="0"/>
              <a:t>思科提出一個可以提供</a:t>
            </a:r>
            <a:r>
              <a:rPr lang="en-US" altLang="zh-TW" dirty="0" smtClean="0"/>
              <a:t>IP</a:t>
            </a:r>
            <a:r>
              <a:rPr lang="zh-TW" altLang="zh-TW" dirty="0" smtClean="0"/>
              <a:t>網路合法監聽的架構</a:t>
            </a:r>
            <a:r>
              <a:rPr lang="zh-TW" altLang="en-US" dirty="0" smtClean="0"/>
              <a:t>，</a:t>
            </a:r>
            <a:r>
              <a:rPr lang="zh-TW" altLang="zh-TW" dirty="0" smtClean="0"/>
              <a:t>在這個架構下監聽可得兩種資料</a:t>
            </a:r>
            <a:r>
              <a:rPr lang="zh-TW" altLang="en-US" dirty="0" smtClean="0"/>
              <a:t>：</a:t>
            </a:r>
            <a:endParaRPr lang="en-US" altLang="zh-TW" dirty="0" smtClean="0"/>
          </a:p>
          <a:p>
            <a:endParaRPr lang="en-US" altLang="zh-TW" dirty="0" smtClean="0"/>
          </a:p>
          <a:p>
            <a:pPr lvl="1"/>
            <a:r>
              <a:rPr lang="zh-TW" altLang="en-US" dirty="0" smtClean="0"/>
              <a:t>監聽相關資訊</a:t>
            </a:r>
            <a:r>
              <a:rPr lang="en-US" altLang="zh-TW" dirty="0" smtClean="0"/>
              <a:t>(Intercept Related Information)</a:t>
            </a:r>
            <a:r>
              <a:rPr lang="zh-TW" altLang="en-US" dirty="0" smtClean="0"/>
              <a:t>，簡稱</a:t>
            </a:r>
            <a:r>
              <a:rPr lang="en-US" altLang="zh-TW" dirty="0" smtClean="0"/>
              <a:t>IRI</a:t>
            </a:r>
            <a:r>
              <a:rPr lang="zh-TW" altLang="en-US" dirty="0" smtClean="0"/>
              <a:t>。</a:t>
            </a:r>
            <a:endParaRPr lang="en-US" altLang="zh-TW" dirty="0" smtClean="0"/>
          </a:p>
          <a:p>
            <a:pPr lvl="1"/>
            <a:endParaRPr lang="en-US" altLang="zh-TW" dirty="0" smtClean="0"/>
          </a:p>
          <a:p>
            <a:pPr lvl="1"/>
            <a:r>
              <a:rPr lang="zh-TW" altLang="en-US" dirty="0" smtClean="0"/>
              <a:t>另一種則是通話內容。</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8</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文獻探討</a:t>
            </a:r>
            <a:r>
              <a:rPr lang="en-US" altLang="zh-TW" dirty="0" smtClean="0"/>
              <a:t>(</a:t>
            </a:r>
            <a:r>
              <a:rPr lang="en-US" altLang="zh-TW" dirty="0" smtClean="0">
                <a:latin typeface="Times New Roman" pitchFamily="18" charset="0"/>
                <a:cs typeface="Times New Roman" pitchFamily="18" charset="0"/>
              </a:rPr>
              <a:t>cont.</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監聽架構</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9</a:t>
            </a:fld>
            <a:endParaRPr lang="zh-TW" altLang="en-US"/>
          </a:p>
        </p:txBody>
      </p:sp>
      <p:pic>
        <p:nvPicPr>
          <p:cNvPr id="6" name="圖片 5"/>
          <p:cNvPicPr/>
          <p:nvPr/>
        </p:nvPicPr>
        <p:blipFill>
          <a:blip r:embed="rId2" cstate="print"/>
          <a:srcRect/>
          <a:stretch>
            <a:fillRect/>
          </a:stretch>
        </p:blipFill>
        <p:spPr bwMode="auto">
          <a:xfrm>
            <a:off x="971600" y="2132856"/>
            <a:ext cx="6012160" cy="360040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2123728" y="2413459"/>
            <a:ext cx="4257402" cy="444454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par>
                          <p:cTn id="7" fill="hold">
                            <p:stCondLst>
                              <p:cond delay="0"/>
                            </p:stCondLst>
                            <p:childTnLst>
                              <p:par>
                                <p:cTn id="8" presetID="6" presetClass="entr" presetSubtype="16" fill="hold" nodeType="after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circle(in)">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7569</TotalTime>
  <Words>1102</Words>
  <Application>Microsoft Office PowerPoint</Application>
  <PresentationFormat>如螢幕大小 (4:3)</PresentationFormat>
  <Paragraphs>189</Paragraphs>
  <Slides>29</Slides>
  <Notes>2</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Office 佈景主題</vt:lpstr>
      <vt:lpstr>支援網路電話監聽及多播網路架構之模組化即時資訊隱藏分析平台設計與實作</vt:lpstr>
      <vt:lpstr>目錄</vt:lpstr>
      <vt:lpstr>研究背景</vt:lpstr>
      <vt:lpstr>研究動機</vt:lpstr>
      <vt:lpstr>研究動機</vt:lpstr>
      <vt:lpstr>文獻探討</vt:lpstr>
      <vt:lpstr>文獻探討(cont.)</vt:lpstr>
      <vt:lpstr>文獻探討(cont.)</vt:lpstr>
      <vt:lpstr>文獻探討(cont.)</vt:lpstr>
      <vt:lpstr>系統架構</vt:lpstr>
      <vt:lpstr>系統架構(cont.)</vt:lpstr>
      <vt:lpstr>系統架構(cont.)</vt:lpstr>
      <vt:lpstr>系統架構(cont.)</vt:lpstr>
      <vt:lpstr>分析演算法</vt:lpstr>
      <vt:lpstr>分析演算法(cont.)</vt:lpstr>
      <vt:lpstr>分析演算法(cont.)</vt:lpstr>
      <vt:lpstr>分析演算法(cont.)</vt:lpstr>
      <vt:lpstr>模組化</vt:lpstr>
      <vt:lpstr>模組化(cont.)</vt:lpstr>
      <vt:lpstr>模組化(cont.)</vt:lpstr>
      <vt:lpstr>模組化(cont.)</vt:lpstr>
      <vt:lpstr>模組化(cont.)</vt:lpstr>
      <vt:lpstr>模組化(cont.)</vt:lpstr>
      <vt:lpstr>模組化(cont.)</vt:lpstr>
      <vt:lpstr>效能量測</vt:lpstr>
      <vt:lpstr>效能量測(cont.)</vt:lpstr>
      <vt:lpstr>結論</vt:lpstr>
      <vt:lpstr>Demo</vt:lpstr>
      <vt:lpstr>投影片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網路電話竊聽和資訊隱藏分析平台</dc:title>
  <dc:creator>Tedtsai</dc:creator>
  <cp:lastModifiedBy>Tedtsai</cp:lastModifiedBy>
  <cp:revision>432</cp:revision>
  <dcterms:created xsi:type="dcterms:W3CDTF">2014-04-17T08:13:55Z</dcterms:created>
  <dcterms:modified xsi:type="dcterms:W3CDTF">2015-06-30T08:27:53Z</dcterms:modified>
</cp:coreProperties>
</file>