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7" r:id="rId2"/>
  </p:sldMasterIdLst>
  <p:notesMasterIdLst>
    <p:notesMasterId r:id="rId15"/>
  </p:notesMasterIdLst>
  <p:sldIdLst>
    <p:sldId id="256" r:id="rId3"/>
    <p:sldId id="268" r:id="rId4"/>
    <p:sldId id="259" r:id="rId5"/>
    <p:sldId id="260" r:id="rId6"/>
    <p:sldId id="269" r:id="rId7"/>
    <p:sldId id="261" r:id="rId8"/>
    <p:sldId id="262" r:id="rId9"/>
    <p:sldId id="264" r:id="rId10"/>
    <p:sldId id="263" r:id="rId11"/>
    <p:sldId id="265" r:id="rId12"/>
    <p:sldId id="266" r:id="rId13"/>
    <p:sldId id="267" r:id="rId14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47" autoAdjust="0"/>
  </p:normalViewPr>
  <p:slideViewPr>
    <p:cSldViewPr>
      <p:cViewPr varScale="1">
        <p:scale>
          <a:sx n="58" d="100"/>
          <a:sy n="58" d="100"/>
        </p:scale>
        <p:origin x="66" y="81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35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235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22B0BDAE-19BD-496F-9548-E34C328959E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032939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1177576-97BC-4109-A69D-F29F518A4516}" type="slidenum">
              <a:rPr lang="en-US"/>
              <a:pPr/>
              <a:t>1</a:t>
            </a:fld>
            <a:endParaRPr lang="en-US"/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3222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B0BDAE-19BD-496F-9548-E34C328959E9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5377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85800"/>
            <a:ext cx="7772400" cy="2127250"/>
          </a:xfrm>
        </p:spPr>
        <p:txBody>
          <a:bodyPr/>
          <a:lstStyle>
            <a:lvl1pPr algn="ctr">
              <a:defRPr sz="5800"/>
            </a:lvl1pPr>
          </a:lstStyle>
          <a:p>
            <a:pPr lvl="0"/>
            <a:r>
              <a:rPr lang="zh-TW" altLang="en-US" noProof="0" smtClean="0"/>
              <a:t>按一下以編輯母片標題樣式</a:t>
            </a:r>
            <a:endParaRPr lang="en-US" noProof="0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270250"/>
            <a:ext cx="6400800" cy="22098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000"/>
            </a:lvl1pPr>
          </a:lstStyle>
          <a:p>
            <a:pPr lvl="0"/>
            <a:r>
              <a:rPr lang="zh-TW" altLang="en-US" noProof="0" smtClean="0"/>
              <a:t>按一下以編輯母片副標題樣式</a:t>
            </a:r>
            <a:endParaRPr lang="en-US" noProof="0" smtClean="0"/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C7E5EE11-B15A-4C57-86DE-6B49DE77850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6392" name="Rectangle 8" descr="Gold bar"/>
          <p:cNvSpPr>
            <a:spLocks noChangeArrowheads="1"/>
          </p:cNvSpPr>
          <p:nvPr/>
        </p:nvSpPr>
        <p:spPr bwMode="auto">
          <a:xfrm>
            <a:off x="228600" y="2889250"/>
            <a:ext cx="2870200" cy="2016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3" name="Rectangle 9" descr="Orange bar"/>
          <p:cNvSpPr>
            <a:spLocks noChangeArrowheads="1"/>
          </p:cNvSpPr>
          <p:nvPr/>
        </p:nvSpPr>
        <p:spPr bwMode="auto">
          <a:xfrm>
            <a:off x="3098800" y="2889250"/>
            <a:ext cx="2870200" cy="20161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4" name="Rectangle 10" descr="Slate bar"/>
          <p:cNvSpPr>
            <a:spLocks noChangeArrowheads="1"/>
          </p:cNvSpPr>
          <p:nvPr/>
        </p:nvSpPr>
        <p:spPr bwMode="auto">
          <a:xfrm>
            <a:off x="5969000" y="2889250"/>
            <a:ext cx="2870200" cy="201613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A9DEE7-2190-497E-A2B1-E0EFC16E026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3042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0429A9-BFEA-4888-8FE0-55006DF6276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6597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標題，文字及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FD323E55-419D-49E0-AA7C-3409C556FAD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9851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標題，文字及美工圖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r>
              <a:rPr lang="zh-TW" altLang="en-US" smtClean="0"/>
              <a:t>按一下圖示以新增線上圖像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6FACEEEC-A400-45FD-AB88-09AF46C832F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0988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2DC983-A656-4310-B853-8C30532C0C2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26156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83E6AF-DAEA-4301-BA54-194089EF85F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7237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BD3ABE-E84C-4691-9D2F-4A05684F676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9786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9735EC-7738-46ED-BFF2-D6BDC783CA9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5327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21AB87-00A7-4B91-8683-B6D0720524D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8463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C5A564-8724-4135-A767-94587534F06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6756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5AAA5D-B21B-4936-B6F8-2D44BC7C703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6283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67D844-1E0C-4361-987C-8C29961BDD8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5062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  <a:endParaRPr lang="en-US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smtClean="0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/>
            </a:lvl1pPr>
          </a:lstStyle>
          <a:p>
            <a:endParaRPr lang="en-US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endParaRPr lang="en-US"/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fld id="{871C88EC-66AB-47BF-AFDF-0695C6489FF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5367" name="Rectangle 7" descr="Gold bar"/>
          <p:cNvSpPr>
            <a:spLocks noChangeArrowheads="1"/>
          </p:cNvSpPr>
          <p:nvPr/>
        </p:nvSpPr>
        <p:spPr bwMode="auto">
          <a:xfrm>
            <a:off x="0" y="0"/>
            <a:ext cx="228600" cy="22860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pitchFamily="18" charset="0"/>
            </a:endParaRPr>
          </a:p>
        </p:txBody>
      </p:sp>
      <p:sp>
        <p:nvSpPr>
          <p:cNvPr id="15368" name="Line 8"/>
          <p:cNvSpPr>
            <a:spLocks noChangeShapeType="1"/>
          </p:cNvSpPr>
          <p:nvPr/>
        </p:nvSpPr>
        <p:spPr bwMode="auto">
          <a:xfrm>
            <a:off x="457200" y="1447800"/>
            <a:ext cx="80772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9" name="Rectangle 9" descr="Orange bar"/>
          <p:cNvSpPr>
            <a:spLocks noChangeArrowheads="1"/>
          </p:cNvSpPr>
          <p:nvPr/>
        </p:nvSpPr>
        <p:spPr bwMode="auto">
          <a:xfrm>
            <a:off x="0" y="2286000"/>
            <a:ext cx="228600" cy="2286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pitchFamily="18" charset="0"/>
            </a:endParaRPr>
          </a:p>
        </p:txBody>
      </p:sp>
      <p:sp>
        <p:nvSpPr>
          <p:cNvPr id="15370" name="Rectangle 10" descr="Slate bar"/>
          <p:cNvSpPr>
            <a:spLocks noChangeArrowheads="1"/>
          </p:cNvSpPr>
          <p:nvPr/>
        </p:nvSpPr>
        <p:spPr bwMode="auto">
          <a:xfrm>
            <a:off x="0" y="4572000"/>
            <a:ext cx="228600" cy="2286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  <p:sldLayoutId id="2147483669" r:id="rId12"/>
    <p:sldLayoutId id="2147483670" r:id="rId1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p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p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-396552" y="685800"/>
            <a:ext cx="9937104" cy="2127250"/>
          </a:xfrm>
        </p:spPr>
        <p:txBody>
          <a:bodyPr/>
          <a:lstStyle/>
          <a:p>
            <a:r>
              <a:rPr lang="en-US" altLang="zh-TW" dirty="0">
                <a:ea typeface="新細明體" charset="-120"/>
              </a:rPr>
              <a:t>A Dynamic VPN Architecture for Private Cloud Computing</a:t>
            </a:r>
            <a:endParaRPr lang="zh-TW" altLang="en-US" dirty="0">
              <a:ea typeface="新細明體" charset="-12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-36512" y="3270250"/>
            <a:ext cx="9145016" cy="2209800"/>
          </a:xfrm>
        </p:spPr>
        <p:txBody>
          <a:bodyPr/>
          <a:lstStyle/>
          <a:p>
            <a:r>
              <a:rPr lang="en-US" altLang="zh-TW" sz="2000" dirty="0" smtClean="0">
                <a:ea typeface="新細明體" charset="-120"/>
              </a:rPr>
              <a:t>2011 </a:t>
            </a:r>
            <a:r>
              <a:rPr lang="en-US" altLang="zh-TW" sz="2000" dirty="0">
                <a:ea typeface="新細明體" charset="-120"/>
              </a:rPr>
              <a:t>Fourth IEEE International Conference on </a:t>
            </a:r>
            <a:r>
              <a:rPr lang="en-US" altLang="zh-TW" sz="2000" dirty="0" smtClean="0">
                <a:ea typeface="新細明體" charset="-120"/>
              </a:rPr>
              <a:t>Utility and </a:t>
            </a:r>
            <a:r>
              <a:rPr lang="en-US" altLang="zh-TW" sz="2000" dirty="0">
                <a:ea typeface="新細明體" charset="-120"/>
              </a:rPr>
              <a:t>Cloud </a:t>
            </a:r>
            <a:r>
              <a:rPr lang="en-US" altLang="zh-TW" sz="2000" dirty="0" smtClean="0">
                <a:ea typeface="新細明體" charset="-120"/>
              </a:rPr>
              <a:t>Computing</a:t>
            </a:r>
          </a:p>
          <a:p>
            <a:r>
              <a:rPr lang="en-US" altLang="zh-TW" sz="2000" dirty="0">
                <a:ea typeface="新細明體" charset="-120"/>
              </a:rPr>
              <a:t>Wen-</a:t>
            </a:r>
            <a:r>
              <a:rPr lang="en-US" altLang="zh-TW" sz="2000" dirty="0" err="1">
                <a:ea typeface="新細明體" charset="-120"/>
              </a:rPr>
              <a:t>Hwa</a:t>
            </a:r>
            <a:r>
              <a:rPr lang="en-US" altLang="zh-TW" sz="2000" dirty="0">
                <a:ea typeface="新細明體" charset="-120"/>
              </a:rPr>
              <a:t> Liao, </a:t>
            </a:r>
            <a:r>
              <a:rPr lang="en-US" altLang="zh-TW" sz="2000" dirty="0" err="1">
                <a:ea typeface="新細明體" charset="-120"/>
              </a:rPr>
              <a:t>Shuo</a:t>
            </a:r>
            <a:r>
              <a:rPr lang="en-US" altLang="zh-TW" sz="2000" dirty="0">
                <a:ea typeface="新細明體" charset="-120"/>
              </a:rPr>
              <a:t>-Chun </a:t>
            </a:r>
            <a:r>
              <a:rPr lang="en-US" altLang="zh-TW" sz="2000" dirty="0" smtClean="0">
                <a:ea typeface="新細明體" charset="-120"/>
              </a:rPr>
              <a:t>Su</a:t>
            </a:r>
          </a:p>
          <a:p>
            <a:r>
              <a:rPr lang="en-US" altLang="zh-TW" sz="2000" dirty="0">
                <a:ea typeface="新細明體" charset="-120"/>
              </a:rPr>
              <a:t>Tatung University</a:t>
            </a: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7E5EE11-B15A-4C57-86DE-6B49DE778508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Process of </a:t>
            </a:r>
            <a:r>
              <a:rPr lang="en-US" altLang="zh-TW" dirty="0" smtClean="0"/>
              <a:t>erasing </a:t>
            </a:r>
            <a:r>
              <a:rPr lang="en-US" altLang="zh-TW" dirty="0"/>
              <a:t>a connection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DC983-A656-4310-B853-8C30532C0C2A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5556" y="1720957"/>
            <a:ext cx="7992888" cy="4289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1403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Analysis Result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DC983-A656-4310-B853-8C30532C0C2A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0404" y="1748012"/>
            <a:ext cx="7643192" cy="45003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0590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Conclusion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The user needs only to connect </a:t>
            </a:r>
            <a:r>
              <a:rPr lang="en-US" altLang="zh-TW" dirty="0" smtClean="0"/>
              <a:t>hub-GW by </a:t>
            </a:r>
            <a:r>
              <a:rPr lang="en-US" altLang="zh-TW" dirty="0"/>
              <a:t>using VPN like PPTP, IPsec or SSL without having </a:t>
            </a:r>
            <a:r>
              <a:rPr lang="en-US" altLang="zh-TW" dirty="0" smtClean="0"/>
              <a:t>to implement </a:t>
            </a:r>
            <a:r>
              <a:rPr lang="en-US" altLang="zh-TW" dirty="0"/>
              <a:t>a complex network framework</a:t>
            </a:r>
            <a:r>
              <a:rPr lang="en-US" altLang="zh-TW" dirty="0" smtClean="0"/>
              <a:t>.</a:t>
            </a:r>
          </a:p>
          <a:p>
            <a:r>
              <a:rPr lang="en-US" altLang="zh-TW" dirty="0"/>
              <a:t>The </a:t>
            </a:r>
            <a:r>
              <a:rPr lang="en-US" altLang="zh-TW" dirty="0" smtClean="0"/>
              <a:t>management of </a:t>
            </a:r>
            <a:r>
              <a:rPr lang="en-US" altLang="zh-TW" dirty="0"/>
              <a:t>hub-GW uses bipartite</a:t>
            </a:r>
            <a:r>
              <a:rPr lang="en-US" altLang="zh-TW" dirty="0" smtClean="0"/>
              <a:t>.</a:t>
            </a:r>
          </a:p>
          <a:p>
            <a:r>
              <a:rPr lang="en-US" altLang="zh-TW" dirty="0" smtClean="0"/>
              <a:t>Needing to maintain extra table.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DC983-A656-4310-B853-8C30532C0C2A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2108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Virtual </a:t>
            </a:r>
            <a:r>
              <a:rPr lang="en-US" altLang="zh-TW" dirty="0" smtClean="0"/>
              <a:t>Private Network(VPN)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A virtual private </a:t>
            </a:r>
            <a:r>
              <a:rPr lang="en-US" altLang="zh-TW" dirty="0" smtClean="0"/>
              <a:t>network extends </a:t>
            </a:r>
            <a:r>
              <a:rPr lang="en-US" altLang="zh-TW" dirty="0"/>
              <a:t>a private network across a public network, such as the Internet</a:t>
            </a:r>
            <a:r>
              <a:rPr lang="en-US" altLang="zh-TW" dirty="0" smtClean="0"/>
              <a:t>.</a:t>
            </a:r>
          </a:p>
          <a:p>
            <a:r>
              <a:rPr lang="en-US" altLang="zh-TW" dirty="0" smtClean="0"/>
              <a:t>Technical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Tunneling</a:t>
            </a:r>
          </a:p>
          <a:p>
            <a:pPr lvl="1"/>
            <a:r>
              <a:rPr lang="en-US" altLang="zh-TW" dirty="0"/>
              <a:t>Encryption &amp; </a:t>
            </a:r>
            <a:r>
              <a:rPr lang="en-US" altLang="zh-TW" dirty="0" smtClean="0"/>
              <a:t>Decryption</a:t>
            </a:r>
          </a:p>
          <a:p>
            <a:pPr lvl="1"/>
            <a:r>
              <a:rPr lang="en-US" altLang="zh-TW" dirty="0"/>
              <a:t>Key </a:t>
            </a:r>
            <a:r>
              <a:rPr lang="en-US" altLang="zh-TW" dirty="0" smtClean="0"/>
              <a:t>management</a:t>
            </a:r>
          </a:p>
          <a:p>
            <a:pPr lvl="1"/>
            <a:r>
              <a:rPr lang="en-US" altLang="zh-TW" dirty="0"/>
              <a:t>Authentication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DC983-A656-4310-B853-8C30532C0C2A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1026" name="Picture 2" descr="https://upload.wikimedia.org/wikipedia/commons/thumb/0/00/Virtual_Private_Network_overview.svg/800px-Virtual_Private_Network_overview.sv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2720" y="2430528"/>
            <a:ext cx="5991280" cy="42388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36490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3802" y="1563964"/>
            <a:ext cx="8229600" cy="4530725"/>
          </a:xfrm>
        </p:spPr>
        <p:txBody>
          <a:bodyPr/>
          <a:lstStyle/>
          <a:p>
            <a:r>
              <a:rPr lang="en-US" altLang="zh-TW" dirty="0" smtClean="0">
                <a:ea typeface="新細明體" charset="-120"/>
              </a:rPr>
              <a:t>Every node is connected directly to others.</a:t>
            </a:r>
          </a:p>
          <a:p>
            <a:endParaRPr lang="en-US" altLang="zh-TW" dirty="0" smtClean="0">
              <a:ea typeface="新細明體" charset="-120"/>
            </a:endParaRPr>
          </a:p>
          <a:p>
            <a:r>
              <a:rPr lang="en-US" altLang="zh-TW" dirty="0" smtClean="0">
                <a:ea typeface="新細明體" charset="-120"/>
              </a:rPr>
              <a:t>Advantage</a:t>
            </a:r>
          </a:p>
          <a:p>
            <a:pPr lvl="1"/>
            <a:r>
              <a:rPr lang="en-US" altLang="zh-TW" dirty="0" smtClean="0">
                <a:ea typeface="新細明體" charset="-120"/>
              </a:rPr>
              <a:t>Shortest route</a:t>
            </a:r>
          </a:p>
          <a:p>
            <a:pPr lvl="1"/>
            <a:r>
              <a:rPr lang="en-US" altLang="zh-TW" dirty="0" smtClean="0">
                <a:ea typeface="新細明體" charset="-120"/>
              </a:rPr>
              <a:t>No bottleneck</a:t>
            </a:r>
          </a:p>
          <a:p>
            <a:pPr lvl="1"/>
            <a:endParaRPr lang="en-US" altLang="zh-TW" dirty="0">
              <a:ea typeface="新細明體" charset="-120"/>
            </a:endParaRPr>
          </a:p>
          <a:p>
            <a:r>
              <a:rPr lang="en-US" altLang="zh-TW" dirty="0" smtClean="0">
                <a:ea typeface="新細明體" charset="-120"/>
              </a:rPr>
              <a:t>Disadvantage</a:t>
            </a:r>
          </a:p>
          <a:p>
            <a:pPr lvl="1"/>
            <a:r>
              <a:rPr lang="en-US" altLang="zh-TW" dirty="0" smtClean="0">
                <a:ea typeface="新細明體" charset="-120"/>
              </a:rPr>
              <a:t>Each gateway(GW) must have an Internet key exchange(IKE) policy for each of the other GWs</a:t>
            </a:r>
          </a:p>
          <a:p>
            <a:pPr lvl="1"/>
            <a:r>
              <a:rPr lang="en-US" altLang="zh-TW" dirty="0" smtClean="0">
                <a:ea typeface="新細明體" charset="-120"/>
              </a:rPr>
              <a:t>Can not traffic control</a:t>
            </a:r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ea typeface="新細明體" charset="-120"/>
              </a:rPr>
              <a:t>VPN </a:t>
            </a:r>
            <a:r>
              <a:rPr lang="en-US" altLang="zh-TW" dirty="0" smtClean="0">
                <a:ea typeface="新細明體" charset="-120"/>
              </a:rPr>
              <a:t>Framework (Full-Mesh)</a:t>
            </a:r>
            <a:endParaRPr lang="zh-TW" altLang="en-US" dirty="0">
              <a:ea typeface="新細明體" charset="-120"/>
            </a:endParaRPr>
          </a:p>
        </p:txBody>
      </p:sp>
      <p:grpSp>
        <p:nvGrpSpPr>
          <p:cNvPr id="76" name="群組 75"/>
          <p:cNvGrpSpPr/>
          <p:nvPr/>
        </p:nvGrpSpPr>
        <p:grpSpPr>
          <a:xfrm>
            <a:off x="3563888" y="2129568"/>
            <a:ext cx="5033520" cy="2698390"/>
            <a:chOff x="3707904" y="3284984"/>
            <a:chExt cx="5033520" cy="2698390"/>
          </a:xfrm>
        </p:grpSpPr>
        <p:grpSp>
          <p:nvGrpSpPr>
            <p:cNvPr id="60" name="群組 59"/>
            <p:cNvGrpSpPr/>
            <p:nvPr/>
          </p:nvGrpSpPr>
          <p:grpSpPr>
            <a:xfrm>
              <a:off x="3707904" y="3284984"/>
              <a:ext cx="3936721" cy="2638704"/>
              <a:chOff x="4216440" y="2898306"/>
              <a:chExt cx="3936721" cy="2638704"/>
            </a:xfrm>
          </p:grpSpPr>
          <p:sp>
            <p:nvSpPr>
              <p:cNvPr id="3" name="雲朵形 2"/>
              <p:cNvSpPr/>
              <p:nvPr/>
            </p:nvSpPr>
            <p:spPr bwMode="auto">
              <a:xfrm>
                <a:off x="5721889" y="2898306"/>
                <a:ext cx="936104" cy="670532"/>
              </a:xfrm>
              <a:prstGeom prst="cloud">
                <a:avLst/>
              </a:prstGeom>
              <a:ln>
                <a:headEnd type="none" w="med" len="med"/>
                <a:tailEnd type="none" w="med" len="med"/>
              </a:ln>
              <a:extLst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zh-TW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pic>
            <p:nvPicPr>
              <p:cNvPr id="2" name="圖片 1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937913" y="3255345"/>
                <a:ext cx="535739" cy="496055"/>
              </a:xfrm>
              <a:prstGeom prst="rect">
                <a:avLst/>
              </a:prstGeom>
            </p:spPr>
          </p:pic>
          <p:sp>
            <p:nvSpPr>
              <p:cNvPr id="6" name="雲朵形 5"/>
              <p:cNvSpPr/>
              <p:nvPr/>
            </p:nvSpPr>
            <p:spPr bwMode="auto">
              <a:xfrm>
                <a:off x="4216440" y="3738806"/>
                <a:ext cx="936104" cy="670532"/>
              </a:xfrm>
              <a:prstGeom prst="cloud">
                <a:avLst/>
              </a:prstGeom>
              <a:ln>
                <a:headEnd type="none" w="med" len="med"/>
                <a:tailEnd type="none" w="med" len="med"/>
              </a:ln>
              <a:extLst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zh-TW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pic>
            <p:nvPicPr>
              <p:cNvPr id="7" name="圖片 6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884674" y="3826044"/>
                <a:ext cx="535739" cy="496055"/>
              </a:xfrm>
              <a:prstGeom prst="rect">
                <a:avLst/>
              </a:prstGeom>
            </p:spPr>
          </p:pic>
          <p:sp>
            <p:nvSpPr>
              <p:cNvPr id="8" name="雲朵形 7"/>
              <p:cNvSpPr/>
              <p:nvPr/>
            </p:nvSpPr>
            <p:spPr bwMode="auto">
              <a:xfrm>
                <a:off x="4884674" y="4866478"/>
                <a:ext cx="936104" cy="670532"/>
              </a:xfrm>
              <a:prstGeom prst="cloud">
                <a:avLst/>
              </a:prstGeom>
              <a:ln>
                <a:headEnd type="none" w="med" len="med"/>
                <a:tailEnd type="none" w="med" len="med"/>
              </a:ln>
              <a:extLst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zh-TW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pic>
            <p:nvPicPr>
              <p:cNvPr id="9" name="圖片 8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285355" y="4655741"/>
                <a:ext cx="535739" cy="496055"/>
              </a:xfrm>
              <a:prstGeom prst="rect">
                <a:avLst/>
              </a:prstGeom>
            </p:spPr>
          </p:pic>
          <p:sp>
            <p:nvSpPr>
              <p:cNvPr id="10" name="雲朵形 9"/>
              <p:cNvSpPr/>
              <p:nvPr/>
            </p:nvSpPr>
            <p:spPr bwMode="auto">
              <a:xfrm>
                <a:off x="6660232" y="4843364"/>
                <a:ext cx="936104" cy="670532"/>
              </a:xfrm>
              <a:prstGeom prst="cloud">
                <a:avLst/>
              </a:prstGeom>
              <a:ln>
                <a:headEnd type="none" w="med" len="med"/>
                <a:tailEnd type="none" w="med" len="med"/>
              </a:ln>
              <a:extLst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zh-TW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pic>
            <p:nvPicPr>
              <p:cNvPr id="11" name="圖片 10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635298" y="4654971"/>
                <a:ext cx="535739" cy="496055"/>
              </a:xfrm>
              <a:prstGeom prst="rect">
                <a:avLst/>
              </a:prstGeom>
            </p:spPr>
          </p:pic>
          <p:sp>
            <p:nvSpPr>
              <p:cNvPr id="12" name="雲朵形 11"/>
              <p:cNvSpPr/>
              <p:nvPr/>
            </p:nvSpPr>
            <p:spPr bwMode="auto">
              <a:xfrm>
                <a:off x="7217057" y="3738806"/>
                <a:ext cx="936104" cy="670532"/>
              </a:xfrm>
              <a:prstGeom prst="cloud">
                <a:avLst/>
              </a:prstGeom>
              <a:ln>
                <a:headEnd type="none" w="med" len="med"/>
                <a:tailEnd type="none" w="med" len="med"/>
              </a:ln>
              <a:extLst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zh-TW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pic>
            <p:nvPicPr>
              <p:cNvPr id="13" name="圖片 12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965272" y="3846691"/>
                <a:ext cx="535739" cy="496055"/>
              </a:xfrm>
              <a:prstGeom prst="rect">
                <a:avLst/>
              </a:prstGeom>
            </p:spPr>
          </p:pic>
          <p:cxnSp>
            <p:nvCxnSpPr>
              <p:cNvPr id="5" name="直線接點 4"/>
              <p:cNvCxnSpPr>
                <a:stCxn id="2" idx="1"/>
              </p:cNvCxnSpPr>
              <p:nvPr/>
            </p:nvCxnSpPr>
            <p:spPr bwMode="auto">
              <a:xfrm flipH="1">
                <a:off x="5375548" y="3503373"/>
                <a:ext cx="562365" cy="430589"/>
              </a:xfrm>
              <a:prstGeom prst="line">
                <a:avLst/>
              </a:prstGeom>
              <a:solidFill>
                <a:schemeClr val="accent1"/>
              </a:solidFill>
              <a:ln w="762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6" name="直線接點 15"/>
              <p:cNvCxnSpPr/>
              <p:nvPr/>
            </p:nvCxnSpPr>
            <p:spPr bwMode="auto">
              <a:xfrm>
                <a:off x="5226464" y="4193256"/>
                <a:ext cx="203538" cy="574790"/>
              </a:xfrm>
              <a:prstGeom prst="line">
                <a:avLst/>
              </a:prstGeom>
              <a:solidFill>
                <a:schemeClr val="accent1"/>
              </a:solidFill>
              <a:ln w="762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0" name="直線接點 19"/>
              <p:cNvCxnSpPr>
                <a:stCxn id="11" idx="1"/>
                <a:endCxn id="9" idx="3"/>
              </p:cNvCxnSpPr>
              <p:nvPr/>
            </p:nvCxnSpPr>
            <p:spPr bwMode="auto">
              <a:xfrm flipH="1">
                <a:off x="5821094" y="4902999"/>
                <a:ext cx="814204" cy="770"/>
              </a:xfrm>
              <a:prstGeom prst="line">
                <a:avLst/>
              </a:prstGeom>
              <a:solidFill>
                <a:schemeClr val="accent1"/>
              </a:solidFill>
              <a:ln w="762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3" name="直線接點 22"/>
              <p:cNvCxnSpPr/>
              <p:nvPr/>
            </p:nvCxnSpPr>
            <p:spPr bwMode="auto">
              <a:xfrm flipH="1">
                <a:off x="6980912" y="4215167"/>
                <a:ext cx="228704" cy="552879"/>
              </a:xfrm>
              <a:prstGeom prst="line">
                <a:avLst/>
              </a:prstGeom>
              <a:solidFill>
                <a:schemeClr val="accent1"/>
              </a:solidFill>
              <a:ln w="762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35" name="直線接點 34"/>
              <p:cNvCxnSpPr>
                <a:stCxn id="2" idx="3"/>
              </p:cNvCxnSpPr>
              <p:nvPr/>
            </p:nvCxnSpPr>
            <p:spPr bwMode="auto">
              <a:xfrm>
                <a:off x="6473652" y="3503373"/>
                <a:ext cx="562365" cy="437637"/>
              </a:xfrm>
              <a:prstGeom prst="line">
                <a:avLst/>
              </a:prstGeom>
              <a:solidFill>
                <a:schemeClr val="accent1"/>
              </a:solidFill>
              <a:ln w="762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44" name="直線接點 43"/>
              <p:cNvCxnSpPr>
                <a:stCxn id="13" idx="1"/>
                <a:endCxn id="7" idx="3"/>
              </p:cNvCxnSpPr>
              <p:nvPr/>
            </p:nvCxnSpPr>
            <p:spPr bwMode="auto">
              <a:xfrm flipH="1" flipV="1">
                <a:off x="5420413" y="4074072"/>
                <a:ext cx="1544859" cy="20647"/>
              </a:xfrm>
              <a:prstGeom prst="line">
                <a:avLst/>
              </a:prstGeom>
              <a:solidFill>
                <a:schemeClr val="accent1"/>
              </a:solidFill>
              <a:ln w="762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50" name="直線接點 49"/>
              <p:cNvCxnSpPr>
                <a:stCxn id="13" idx="1"/>
              </p:cNvCxnSpPr>
              <p:nvPr/>
            </p:nvCxnSpPr>
            <p:spPr bwMode="auto">
              <a:xfrm flipH="1">
                <a:off x="5704668" y="4094719"/>
                <a:ext cx="1260604" cy="656039"/>
              </a:xfrm>
              <a:prstGeom prst="line">
                <a:avLst/>
              </a:prstGeom>
              <a:solidFill>
                <a:schemeClr val="accent1"/>
              </a:solidFill>
              <a:ln w="762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52" name="直線接點 51"/>
              <p:cNvCxnSpPr>
                <a:endCxn id="7" idx="3"/>
              </p:cNvCxnSpPr>
              <p:nvPr/>
            </p:nvCxnSpPr>
            <p:spPr bwMode="auto">
              <a:xfrm flipH="1" flipV="1">
                <a:off x="5420413" y="4074072"/>
                <a:ext cx="1276244" cy="705167"/>
              </a:xfrm>
              <a:prstGeom prst="line">
                <a:avLst/>
              </a:prstGeom>
              <a:solidFill>
                <a:schemeClr val="accent1"/>
              </a:solidFill>
              <a:ln w="762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56" name="直線接點 55"/>
              <p:cNvCxnSpPr/>
              <p:nvPr/>
            </p:nvCxnSpPr>
            <p:spPr bwMode="auto">
              <a:xfrm flipH="1">
                <a:off x="5644164" y="3632383"/>
                <a:ext cx="561619" cy="1106871"/>
              </a:xfrm>
              <a:prstGeom prst="line">
                <a:avLst/>
              </a:prstGeom>
              <a:solidFill>
                <a:schemeClr val="accent1"/>
              </a:solidFill>
              <a:ln w="762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59" name="直線接點 58"/>
              <p:cNvCxnSpPr/>
              <p:nvPr/>
            </p:nvCxnSpPr>
            <p:spPr bwMode="auto">
              <a:xfrm>
                <a:off x="6205783" y="3627535"/>
                <a:ext cx="490874" cy="1175264"/>
              </a:xfrm>
              <a:prstGeom prst="line">
                <a:avLst/>
              </a:prstGeom>
              <a:solidFill>
                <a:schemeClr val="accent1"/>
              </a:solidFill>
              <a:ln w="762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sp>
          <p:nvSpPr>
            <p:cNvPr id="63" name="雲朵形 62"/>
            <p:cNvSpPr/>
            <p:nvPr/>
          </p:nvSpPr>
          <p:spPr bwMode="auto">
            <a:xfrm>
              <a:off x="7332144" y="5142887"/>
              <a:ext cx="289432" cy="174309"/>
            </a:xfrm>
            <a:prstGeom prst="cloud">
              <a:avLst/>
            </a:prstGeom>
            <a:ln>
              <a:headEnd type="none" w="med" len="med"/>
              <a:tailEnd type="none" w="med" len="med"/>
            </a:ln>
            <a:ex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TW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61" name="文字方塊 60"/>
            <p:cNvSpPr txBox="1"/>
            <p:nvPr/>
          </p:nvSpPr>
          <p:spPr>
            <a:xfrm>
              <a:off x="7612972" y="5059197"/>
              <a:ext cx="79060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1400" dirty="0" smtClean="0"/>
                <a:t>Internet</a:t>
              </a:r>
              <a:endParaRPr lang="zh-TW" altLang="en-US" sz="1400" dirty="0"/>
            </a:p>
          </p:txBody>
        </p:sp>
        <p:pic>
          <p:nvPicPr>
            <p:cNvPr id="65" name="圖片 64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23570" y="5389845"/>
              <a:ext cx="306270" cy="283584"/>
            </a:xfrm>
            <a:prstGeom prst="rect">
              <a:avLst/>
            </a:prstGeom>
          </p:spPr>
        </p:pic>
        <p:sp>
          <p:nvSpPr>
            <p:cNvPr id="67" name="文字方塊 66"/>
            <p:cNvSpPr txBox="1"/>
            <p:nvPr/>
          </p:nvSpPr>
          <p:spPr>
            <a:xfrm>
              <a:off x="7612972" y="5366974"/>
              <a:ext cx="89159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1400" dirty="0" smtClean="0"/>
                <a:t>Gateway</a:t>
              </a:r>
              <a:endParaRPr lang="zh-TW" altLang="en-US" sz="1400" dirty="0"/>
            </a:p>
          </p:txBody>
        </p:sp>
        <p:cxnSp>
          <p:nvCxnSpPr>
            <p:cNvPr id="72" name="直線接點 71"/>
            <p:cNvCxnSpPr/>
            <p:nvPr/>
          </p:nvCxnSpPr>
          <p:spPr bwMode="auto">
            <a:xfrm flipH="1" flipV="1">
              <a:off x="7332144" y="5819755"/>
              <a:ext cx="267867" cy="795"/>
            </a:xfrm>
            <a:prstGeom prst="line">
              <a:avLst/>
            </a:prstGeom>
            <a:solidFill>
              <a:schemeClr val="accent1"/>
            </a:solidFill>
            <a:ln w="762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78" name="文字方塊 77"/>
            <p:cNvSpPr txBox="1"/>
            <p:nvPr/>
          </p:nvSpPr>
          <p:spPr>
            <a:xfrm>
              <a:off x="7649458" y="5675597"/>
              <a:ext cx="109196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1400" dirty="0" smtClean="0"/>
                <a:t>VPN</a:t>
              </a:r>
              <a:r>
                <a:rPr lang="zh-TW" altLang="en-US" sz="1400" dirty="0" smtClean="0"/>
                <a:t> </a:t>
              </a:r>
              <a:r>
                <a:rPr lang="en-US" altLang="zh-TW" sz="1400" dirty="0" smtClean="0"/>
                <a:t>tunnel</a:t>
              </a:r>
              <a:endParaRPr lang="zh-TW" altLang="en-US" sz="1400" dirty="0"/>
            </a:p>
          </p:txBody>
        </p:sp>
      </p:grpSp>
      <p:sp>
        <p:nvSpPr>
          <p:cNvPr id="77" name="投影片編號版面配置區 7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DC983-A656-4310-B853-8C30532C0C2A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ea typeface="新細明體" charset="-120"/>
              </a:rPr>
              <a:t>VPN Framework </a:t>
            </a:r>
            <a:r>
              <a:rPr lang="en-US" altLang="zh-TW" dirty="0" smtClean="0">
                <a:ea typeface="新細明體" charset="-120"/>
              </a:rPr>
              <a:t>(Hub-and-Spoke)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DC983-A656-4310-B853-8C30532C0C2A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78" name="內容版面配置區 7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Every GWs connects to Hub-GW.</a:t>
            </a:r>
          </a:p>
          <a:p>
            <a:endParaRPr lang="en-US" altLang="zh-TW" dirty="0" smtClean="0"/>
          </a:p>
          <a:p>
            <a:r>
              <a:rPr lang="en-US" altLang="zh-TW" dirty="0" smtClean="0"/>
              <a:t>Advantage</a:t>
            </a:r>
          </a:p>
          <a:p>
            <a:pPr lvl="1"/>
            <a:r>
              <a:rPr lang="en-US" altLang="zh-TW" dirty="0" smtClean="0"/>
              <a:t>Each GW needs only one IKE policy to communicate with all other GWs. </a:t>
            </a:r>
          </a:p>
          <a:p>
            <a:pPr lvl="1"/>
            <a:r>
              <a:rPr lang="en-US" altLang="zh-TW" dirty="0" smtClean="0"/>
              <a:t>Traffic control</a:t>
            </a:r>
          </a:p>
          <a:p>
            <a:pPr lvl="1"/>
            <a:endParaRPr lang="en-US" altLang="zh-TW" dirty="0" smtClean="0"/>
          </a:p>
          <a:p>
            <a:r>
              <a:rPr lang="en-US" altLang="zh-TW" dirty="0" smtClean="0"/>
              <a:t>Disadvantage</a:t>
            </a:r>
          </a:p>
          <a:p>
            <a:pPr lvl="1"/>
            <a:r>
              <a:rPr lang="en-US" altLang="zh-TW" dirty="0" smtClean="0"/>
              <a:t>Delay</a:t>
            </a:r>
          </a:p>
          <a:p>
            <a:pPr lvl="1"/>
            <a:r>
              <a:rPr lang="en-US" altLang="zh-TW" dirty="0" smtClean="0"/>
              <a:t>bottleneck</a:t>
            </a:r>
            <a:endParaRPr lang="zh-TW" altLang="en-US" dirty="0"/>
          </a:p>
        </p:txBody>
      </p:sp>
      <p:grpSp>
        <p:nvGrpSpPr>
          <p:cNvPr id="80" name="群組 79"/>
          <p:cNvGrpSpPr/>
          <p:nvPr/>
        </p:nvGrpSpPr>
        <p:grpSpPr>
          <a:xfrm>
            <a:off x="3368955" y="4107964"/>
            <a:ext cx="5264088" cy="2140436"/>
            <a:chOff x="3986175" y="3789040"/>
            <a:chExt cx="5264088" cy="2140436"/>
          </a:xfrm>
        </p:grpSpPr>
        <p:grpSp>
          <p:nvGrpSpPr>
            <p:cNvPr id="77" name="群組 76"/>
            <p:cNvGrpSpPr/>
            <p:nvPr/>
          </p:nvGrpSpPr>
          <p:grpSpPr>
            <a:xfrm>
              <a:off x="3986175" y="3789040"/>
              <a:ext cx="5264088" cy="2140436"/>
              <a:chOff x="3979807" y="3742814"/>
              <a:chExt cx="5264088" cy="2140436"/>
            </a:xfrm>
          </p:grpSpPr>
          <p:grpSp>
            <p:nvGrpSpPr>
              <p:cNvPr id="76" name="群組 75"/>
              <p:cNvGrpSpPr/>
              <p:nvPr/>
            </p:nvGrpSpPr>
            <p:grpSpPr>
              <a:xfrm>
                <a:off x="3979807" y="3996848"/>
                <a:ext cx="5264088" cy="1886402"/>
                <a:chOff x="3979807" y="3996848"/>
                <a:chExt cx="5264088" cy="1886402"/>
              </a:xfrm>
            </p:grpSpPr>
            <p:grpSp>
              <p:nvGrpSpPr>
                <p:cNvPr id="75" name="群組 74"/>
                <p:cNvGrpSpPr/>
                <p:nvPr/>
              </p:nvGrpSpPr>
              <p:grpSpPr>
                <a:xfrm>
                  <a:off x="3979807" y="4323835"/>
                  <a:ext cx="4920002" cy="1559415"/>
                  <a:chOff x="3979807" y="4323835"/>
                  <a:chExt cx="4920002" cy="1559415"/>
                </a:xfrm>
              </p:grpSpPr>
              <p:cxnSp>
                <p:nvCxnSpPr>
                  <p:cNvPr id="27" name="直線接點 26"/>
                  <p:cNvCxnSpPr/>
                  <p:nvPr/>
                </p:nvCxnSpPr>
                <p:spPr bwMode="auto">
                  <a:xfrm flipH="1">
                    <a:off x="5566235" y="4323835"/>
                    <a:ext cx="895707" cy="750141"/>
                  </a:xfrm>
                  <a:prstGeom prst="line">
                    <a:avLst/>
                  </a:prstGeom>
                  <a:solidFill>
                    <a:schemeClr val="accent1"/>
                  </a:solidFill>
                  <a:ln w="76200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cxnSp>
              <p:cxnSp>
                <p:nvCxnSpPr>
                  <p:cNvPr id="33" name="直線接點 32"/>
                  <p:cNvCxnSpPr/>
                  <p:nvPr/>
                </p:nvCxnSpPr>
                <p:spPr bwMode="auto">
                  <a:xfrm>
                    <a:off x="6461942" y="4323835"/>
                    <a:ext cx="31793" cy="750141"/>
                  </a:xfrm>
                  <a:prstGeom prst="line">
                    <a:avLst/>
                  </a:prstGeom>
                  <a:solidFill>
                    <a:schemeClr val="accent1"/>
                  </a:solidFill>
                  <a:ln w="76200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cxnSp>
              <p:grpSp>
                <p:nvGrpSpPr>
                  <p:cNvPr id="74" name="群組 73"/>
                  <p:cNvGrpSpPr/>
                  <p:nvPr/>
                </p:nvGrpSpPr>
                <p:grpSpPr>
                  <a:xfrm>
                    <a:off x="3979807" y="4970186"/>
                    <a:ext cx="4920002" cy="913064"/>
                    <a:chOff x="3979807" y="4970186"/>
                    <a:chExt cx="4920002" cy="913064"/>
                  </a:xfrm>
                </p:grpSpPr>
                <p:sp>
                  <p:nvSpPr>
                    <p:cNvPr id="12" name="雲朵形 11"/>
                    <p:cNvSpPr/>
                    <p:nvPr/>
                  </p:nvSpPr>
                  <p:spPr bwMode="auto">
                    <a:xfrm>
                      <a:off x="4979690" y="5210265"/>
                      <a:ext cx="936104" cy="670532"/>
                    </a:xfrm>
                    <a:prstGeom prst="cloud">
                      <a:avLst/>
                    </a:prstGeom>
                    <a:ln>
                      <a:headEnd type="none" w="med" len="med"/>
                      <a:tailEnd type="none" w="med" len="med"/>
                    </a:ln>
                    <a:extLst/>
                  </p:spPr>
                  <p:style>
                    <a:lnRef idx="2">
                      <a:schemeClr val="dk1"/>
                    </a:lnRef>
                    <a:fillRef idx="1">
                      <a:schemeClr val="lt1"/>
                    </a:fillRef>
                    <a:effectRef idx="0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p:txBody>
                </p:sp>
                <p:pic>
                  <p:nvPicPr>
                    <p:cNvPr id="13" name="圖片 12"/>
                    <p:cNvPicPr>
                      <a:picLocks noChangeAspect="1"/>
                    </p:cNvPicPr>
                    <p:nvPr/>
                  </p:nvPicPr>
                  <p:blipFill>
                    <a:blip r:embed="rId2" cstate="print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tretch>
                      <a:fillRect/>
                    </a:stretch>
                  </p:blipFill>
                  <p:spPr>
                    <a:xfrm>
                      <a:off x="5175964" y="4970186"/>
                      <a:ext cx="535739" cy="496055"/>
                    </a:xfrm>
                    <a:prstGeom prst="rect">
                      <a:avLst/>
                    </a:prstGeom>
                  </p:spPr>
                </p:pic>
                <p:sp>
                  <p:nvSpPr>
                    <p:cNvPr id="14" name="雲朵形 13"/>
                    <p:cNvSpPr/>
                    <p:nvPr/>
                  </p:nvSpPr>
                  <p:spPr bwMode="auto">
                    <a:xfrm>
                      <a:off x="5979573" y="5212718"/>
                      <a:ext cx="936104" cy="670532"/>
                    </a:xfrm>
                    <a:prstGeom prst="cloud">
                      <a:avLst/>
                    </a:prstGeom>
                    <a:ln>
                      <a:headEnd type="none" w="med" len="med"/>
                      <a:tailEnd type="none" w="med" len="med"/>
                    </a:ln>
                    <a:extLst/>
                  </p:spPr>
                  <p:style>
                    <a:lnRef idx="2">
                      <a:schemeClr val="dk1"/>
                    </a:lnRef>
                    <a:fillRef idx="1">
                      <a:schemeClr val="lt1"/>
                    </a:fillRef>
                    <a:effectRef idx="0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p:txBody>
                </p:sp>
                <p:pic>
                  <p:nvPicPr>
                    <p:cNvPr id="15" name="圖片 14"/>
                    <p:cNvPicPr>
                      <a:picLocks noChangeAspect="1"/>
                    </p:cNvPicPr>
                    <p:nvPr/>
                  </p:nvPicPr>
                  <p:blipFill>
                    <a:blip r:embed="rId2" cstate="print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tretch>
                      <a:fillRect/>
                    </a:stretch>
                  </p:blipFill>
                  <p:spPr>
                    <a:xfrm>
                      <a:off x="6175847" y="4972639"/>
                      <a:ext cx="535739" cy="496055"/>
                    </a:xfrm>
                    <a:prstGeom prst="rect">
                      <a:avLst/>
                    </a:prstGeom>
                  </p:spPr>
                </p:pic>
                <p:sp>
                  <p:nvSpPr>
                    <p:cNvPr id="37" name="雲朵形 36"/>
                    <p:cNvSpPr/>
                    <p:nvPr/>
                  </p:nvSpPr>
                  <p:spPr bwMode="auto">
                    <a:xfrm>
                      <a:off x="3979807" y="5210265"/>
                      <a:ext cx="936104" cy="670532"/>
                    </a:xfrm>
                    <a:prstGeom prst="cloud">
                      <a:avLst/>
                    </a:prstGeom>
                    <a:ln>
                      <a:headEnd type="none" w="med" len="med"/>
                      <a:tailEnd type="none" w="med" len="med"/>
                    </a:ln>
                    <a:extLst/>
                  </p:spPr>
                  <p:style>
                    <a:lnRef idx="2">
                      <a:schemeClr val="dk1"/>
                    </a:lnRef>
                    <a:fillRef idx="1">
                      <a:schemeClr val="lt1"/>
                    </a:fillRef>
                    <a:effectRef idx="0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p:txBody>
                </p:sp>
                <p:pic>
                  <p:nvPicPr>
                    <p:cNvPr id="38" name="圖片 37"/>
                    <p:cNvPicPr>
                      <a:picLocks noChangeAspect="1"/>
                    </p:cNvPicPr>
                    <p:nvPr/>
                  </p:nvPicPr>
                  <p:blipFill>
                    <a:blip r:embed="rId2" cstate="print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tretch>
                      <a:fillRect/>
                    </a:stretch>
                  </p:blipFill>
                  <p:spPr>
                    <a:xfrm>
                      <a:off x="4176081" y="4970186"/>
                      <a:ext cx="535739" cy="496055"/>
                    </a:xfrm>
                    <a:prstGeom prst="rect">
                      <a:avLst/>
                    </a:prstGeom>
                  </p:spPr>
                </p:pic>
                <p:sp>
                  <p:nvSpPr>
                    <p:cNvPr id="39" name="雲朵形 38"/>
                    <p:cNvSpPr/>
                    <p:nvPr/>
                  </p:nvSpPr>
                  <p:spPr bwMode="auto">
                    <a:xfrm>
                      <a:off x="6971639" y="5210265"/>
                      <a:ext cx="936104" cy="670532"/>
                    </a:xfrm>
                    <a:prstGeom prst="cloud">
                      <a:avLst/>
                    </a:prstGeom>
                    <a:ln>
                      <a:headEnd type="none" w="med" len="med"/>
                      <a:tailEnd type="none" w="med" len="med"/>
                    </a:ln>
                    <a:extLst/>
                  </p:spPr>
                  <p:style>
                    <a:lnRef idx="2">
                      <a:schemeClr val="dk1"/>
                    </a:lnRef>
                    <a:fillRef idx="1">
                      <a:schemeClr val="lt1"/>
                    </a:fillRef>
                    <a:effectRef idx="0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p:txBody>
                </p:sp>
                <p:pic>
                  <p:nvPicPr>
                    <p:cNvPr id="40" name="圖片 39"/>
                    <p:cNvPicPr>
                      <a:picLocks noChangeAspect="1"/>
                    </p:cNvPicPr>
                    <p:nvPr/>
                  </p:nvPicPr>
                  <p:blipFill>
                    <a:blip r:embed="rId2" cstate="print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tretch>
                      <a:fillRect/>
                    </a:stretch>
                  </p:blipFill>
                  <p:spPr>
                    <a:xfrm>
                      <a:off x="7167913" y="4970186"/>
                      <a:ext cx="535739" cy="496055"/>
                    </a:xfrm>
                    <a:prstGeom prst="rect">
                      <a:avLst/>
                    </a:prstGeom>
                  </p:spPr>
                </p:pic>
                <p:grpSp>
                  <p:nvGrpSpPr>
                    <p:cNvPr id="73" name="群組 72"/>
                    <p:cNvGrpSpPr/>
                    <p:nvPr/>
                  </p:nvGrpSpPr>
                  <p:grpSpPr>
                    <a:xfrm>
                      <a:off x="7963705" y="4970186"/>
                      <a:ext cx="936104" cy="910611"/>
                      <a:chOff x="7963705" y="4970186"/>
                      <a:chExt cx="936104" cy="910611"/>
                    </a:xfrm>
                  </p:grpSpPr>
                  <p:sp>
                    <p:nvSpPr>
                      <p:cNvPr id="41" name="雲朵形 40"/>
                      <p:cNvSpPr/>
                      <p:nvPr/>
                    </p:nvSpPr>
                    <p:spPr bwMode="auto">
                      <a:xfrm>
                        <a:off x="7963705" y="5210265"/>
                        <a:ext cx="936104" cy="670532"/>
                      </a:xfrm>
                      <a:prstGeom prst="cloud">
                        <a:avLst/>
                      </a:prstGeom>
                      <a:ln>
                        <a:headEnd type="none" w="med" len="med"/>
                        <a:tailEnd type="none" w="med" len="med"/>
                      </a:ln>
                      <a:extLst/>
                    </p:spPr>
                    <p:style>
                      <a:lnRef idx="2">
                        <a:schemeClr val="dk1"/>
                      </a:lnRef>
                      <a:fillRef idx="1">
                        <a:schemeClr val="lt1"/>
                      </a:fillRef>
                      <a:effectRef idx="0">
                        <a:schemeClr val="dk1"/>
                      </a:effectRef>
                      <a:fontRef idx="minor">
                        <a:schemeClr val="dk1"/>
                      </a:fontRef>
                    </p:style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indent="0" algn="l" defTabSz="914400" rtl="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0" lang="zh-TW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endParaRPr>
                      </a:p>
                    </p:txBody>
                  </p:sp>
                  <p:pic>
                    <p:nvPicPr>
                      <p:cNvPr id="42" name="圖片 41"/>
                      <p:cNvPicPr>
                        <a:picLocks noChangeAspect="1"/>
                      </p:cNvPicPr>
                      <p:nvPr/>
                    </p:nvPicPr>
                    <p:blipFill>
                      <a:blip r:embed="rId2" cstate="print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8159979" y="4970186"/>
                        <a:ext cx="535739" cy="496055"/>
                      </a:xfrm>
                      <a:prstGeom prst="rect">
                        <a:avLst/>
                      </a:prstGeom>
                    </p:spPr>
                  </p:pic>
                </p:grpSp>
              </p:grpSp>
              <p:cxnSp>
                <p:nvCxnSpPr>
                  <p:cNvPr id="50" name="直線接點 49"/>
                  <p:cNvCxnSpPr/>
                  <p:nvPr/>
                </p:nvCxnSpPr>
                <p:spPr bwMode="auto">
                  <a:xfrm>
                    <a:off x="6461942" y="4323835"/>
                    <a:ext cx="861788" cy="750141"/>
                  </a:xfrm>
                  <a:prstGeom prst="line">
                    <a:avLst/>
                  </a:prstGeom>
                  <a:solidFill>
                    <a:schemeClr val="accent1"/>
                  </a:solidFill>
                  <a:ln w="76200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cxnSp>
              <p:cxnSp>
                <p:nvCxnSpPr>
                  <p:cNvPr id="53" name="直線接點 52"/>
                  <p:cNvCxnSpPr/>
                  <p:nvPr/>
                </p:nvCxnSpPr>
                <p:spPr bwMode="auto">
                  <a:xfrm flipH="1">
                    <a:off x="4572000" y="4323835"/>
                    <a:ext cx="1889942" cy="750141"/>
                  </a:xfrm>
                  <a:prstGeom prst="line">
                    <a:avLst/>
                  </a:prstGeom>
                  <a:solidFill>
                    <a:schemeClr val="accent1"/>
                  </a:solidFill>
                  <a:ln w="76200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cxnSp>
              <p:cxnSp>
                <p:nvCxnSpPr>
                  <p:cNvPr id="56" name="直線接點 55"/>
                  <p:cNvCxnSpPr/>
                  <p:nvPr/>
                </p:nvCxnSpPr>
                <p:spPr bwMode="auto">
                  <a:xfrm>
                    <a:off x="6461942" y="4323835"/>
                    <a:ext cx="1782466" cy="750141"/>
                  </a:xfrm>
                  <a:prstGeom prst="line">
                    <a:avLst/>
                  </a:prstGeom>
                  <a:solidFill>
                    <a:schemeClr val="accent1"/>
                  </a:solidFill>
                  <a:ln w="76200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cxnSp>
            </p:grpSp>
            <p:sp>
              <p:nvSpPr>
                <p:cNvPr id="59" name="雲朵形 58"/>
                <p:cNvSpPr/>
                <p:nvPr/>
              </p:nvSpPr>
              <p:spPr bwMode="auto">
                <a:xfrm>
                  <a:off x="7831239" y="4080538"/>
                  <a:ext cx="289432" cy="174309"/>
                </a:xfrm>
                <a:prstGeom prst="cloud">
                  <a:avLst/>
                </a:prstGeom>
                <a:ln>
                  <a:headEnd type="none" w="med" len="med"/>
                  <a:tailEnd type="none" w="med" len="med"/>
                </a:ln>
                <a:extLst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zh-TW" alt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60" name="文字方塊 59"/>
                <p:cNvSpPr txBox="1"/>
                <p:nvPr/>
              </p:nvSpPr>
              <p:spPr>
                <a:xfrm>
                  <a:off x="8112067" y="3996848"/>
                  <a:ext cx="790601" cy="30777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TW" sz="1400" dirty="0" smtClean="0"/>
                    <a:t>Internet</a:t>
                  </a:r>
                  <a:endParaRPr lang="zh-TW" altLang="en-US" sz="1400" dirty="0"/>
                </a:p>
              </p:txBody>
            </p:sp>
            <p:pic>
              <p:nvPicPr>
                <p:cNvPr id="61" name="圖片 60"/>
                <p:cNvPicPr>
                  <a:picLocks noChangeAspect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7822665" y="4327496"/>
                  <a:ext cx="306270" cy="283584"/>
                </a:xfrm>
                <a:prstGeom prst="rect">
                  <a:avLst/>
                </a:prstGeom>
              </p:spPr>
            </p:pic>
            <p:sp>
              <p:nvSpPr>
                <p:cNvPr id="62" name="文字方塊 61"/>
                <p:cNvSpPr txBox="1"/>
                <p:nvPr/>
              </p:nvSpPr>
              <p:spPr>
                <a:xfrm>
                  <a:off x="8112067" y="4304625"/>
                  <a:ext cx="891591" cy="30777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TW" sz="1400" dirty="0" smtClean="0"/>
                    <a:t>Gateway</a:t>
                  </a:r>
                  <a:endParaRPr lang="zh-TW" altLang="en-US" sz="1400" dirty="0"/>
                </a:p>
              </p:txBody>
            </p:sp>
            <p:cxnSp>
              <p:nvCxnSpPr>
                <p:cNvPr id="63" name="直線接點 62"/>
                <p:cNvCxnSpPr/>
                <p:nvPr/>
              </p:nvCxnSpPr>
              <p:spPr bwMode="auto">
                <a:xfrm flipH="1" flipV="1">
                  <a:off x="7834615" y="4686527"/>
                  <a:ext cx="267867" cy="795"/>
                </a:xfrm>
                <a:prstGeom prst="line">
                  <a:avLst/>
                </a:prstGeom>
                <a:solidFill>
                  <a:schemeClr val="accent1"/>
                </a:solidFill>
                <a:ln w="762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sp>
              <p:nvSpPr>
                <p:cNvPr id="64" name="文字方塊 63"/>
                <p:cNvSpPr txBox="1"/>
                <p:nvPr/>
              </p:nvSpPr>
              <p:spPr>
                <a:xfrm>
                  <a:off x="8151929" y="4542369"/>
                  <a:ext cx="1091966" cy="30777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TW" sz="1400" dirty="0" smtClean="0"/>
                    <a:t>VPN</a:t>
                  </a:r>
                  <a:r>
                    <a:rPr lang="zh-TW" altLang="en-US" sz="1400" dirty="0" smtClean="0"/>
                    <a:t> </a:t>
                  </a:r>
                  <a:r>
                    <a:rPr lang="en-US" altLang="zh-TW" sz="1400" dirty="0" smtClean="0"/>
                    <a:t>tunnel</a:t>
                  </a:r>
                  <a:endParaRPr lang="zh-TW" altLang="en-US" sz="1400" dirty="0"/>
                </a:p>
              </p:txBody>
            </p:sp>
          </p:grpSp>
          <p:pic>
            <p:nvPicPr>
              <p:cNvPr id="65" name="內容版面配置區 10"/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 bwMode="auto">
              <a:xfrm>
                <a:off x="7796231" y="3806403"/>
                <a:ext cx="306251" cy="20148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66" name="文字方塊 65"/>
              <p:cNvSpPr txBox="1"/>
              <p:nvPr/>
            </p:nvSpPr>
            <p:spPr>
              <a:xfrm>
                <a:off x="8090412" y="3742814"/>
                <a:ext cx="881973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sz="1400" dirty="0" smtClean="0"/>
                  <a:t>Hub-GW</a:t>
                </a:r>
                <a:endParaRPr lang="zh-TW" altLang="en-US" sz="1400" dirty="0"/>
              </a:p>
            </p:txBody>
          </p:sp>
        </p:grpSp>
        <p:pic>
          <p:nvPicPr>
            <p:cNvPr id="79" name="內容版面配置區 10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6216442" y="4043074"/>
              <a:ext cx="513322" cy="3377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726397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VPN </a:t>
            </a:r>
            <a:r>
              <a:rPr lang="en-US" altLang="zh-TW" dirty="0" smtClean="0"/>
              <a:t>Framework (Bipartite)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Based </a:t>
            </a:r>
            <a:r>
              <a:rPr lang="en-US" altLang="zh-TW" dirty="0"/>
              <a:t>on hub-and-spoke and </a:t>
            </a:r>
            <a:r>
              <a:rPr lang="en-US" altLang="zh-TW" dirty="0" smtClean="0"/>
              <a:t>full-mesh</a:t>
            </a:r>
          </a:p>
          <a:p>
            <a:r>
              <a:rPr lang="en-US" altLang="zh-TW" dirty="0" smtClean="0"/>
              <a:t>The corporation </a:t>
            </a:r>
            <a:r>
              <a:rPr lang="en-US" altLang="zh-TW" dirty="0"/>
              <a:t>and the cloud service provider can be deemed </a:t>
            </a:r>
            <a:r>
              <a:rPr lang="en-US" altLang="zh-TW" dirty="0" smtClean="0"/>
              <a:t>as spokes </a:t>
            </a:r>
            <a:r>
              <a:rPr lang="en-US" altLang="zh-TW" dirty="0"/>
              <a:t>under the network management of hub-GW.</a:t>
            </a:r>
            <a:endParaRPr lang="en-US" altLang="zh-TW" dirty="0" smtClean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DC983-A656-4310-B853-8C30532C0C2A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11760" y="3445208"/>
            <a:ext cx="4968552" cy="3412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6835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System Architecture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DC983-A656-4310-B853-8C30532C0C2A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39" name="圖片 3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5616" y="1778629"/>
            <a:ext cx="6912768" cy="4173865"/>
          </a:xfrm>
          <a:prstGeom prst="rect">
            <a:avLst/>
          </a:prstGeom>
        </p:spPr>
      </p:pic>
      <p:sp>
        <p:nvSpPr>
          <p:cNvPr id="5" name="文字方塊 4"/>
          <p:cNvSpPr txBox="1"/>
          <p:nvPr/>
        </p:nvSpPr>
        <p:spPr>
          <a:xfrm>
            <a:off x="6450449" y="1700808"/>
            <a:ext cx="233910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CE</a:t>
            </a:r>
            <a:r>
              <a:rPr lang="zh-TW" altLang="en-US" dirty="0" smtClean="0"/>
              <a:t>：</a:t>
            </a:r>
            <a:r>
              <a:rPr lang="en-US" altLang="zh-TW" dirty="0" smtClean="0"/>
              <a:t>Customer Edge</a:t>
            </a:r>
            <a:endParaRPr lang="en-US" altLang="zh-TW" dirty="0" smtClean="0"/>
          </a:p>
          <a:p>
            <a:r>
              <a:rPr lang="en-US" altLang="zh-TW" dirty="0" smtClean="0"/>
              <a:t>PE</a:t>
            </a:r>
            <a:r>
              <a:rPr lang="zh-TW" altLang="en-US" dirty="0" smtClean="0"/>
              <a:t>：</a:t>
            </a:r>
            <a:r>
              <a:rPr lang="en-US" altLang="zh-TW" dirty="0" smtClean="0"/>
              <a:t>Provider Edge</a:t>
            </a: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524738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Packet Format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Connection between CE and PE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DC983-A656-4310-B853-8C30532C0C2A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9672" y="4581627"/>
            <a:ext cx="6693768" cy="2276373"/>
          </a:xfrm>
          <a:prstGeom prst="rect">
            <a:avLst/>
          </a:prstGeom>
        </p:spPr>
      </p:pic>
      <p:pic>
        <p:nvPicPr>
          <p:cNvPr id="6" name="圖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19672" y="2344766"/>
            <a:ext cx="6408712" cy="2054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1223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Exchange modes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err="1" smtClean="0"/>
              <a:t>CE_VLAN_request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Establishing VLAN</a:t>
            </a:r>
          </a:p>
          <a:p>
            <a:r>
              <a:rPr lang="en-US" altLang="zh-TW" dirty="0" err="1" smtClean="0"/>
              <a:t>CE_VLAN_response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VLAN ID</a:t>
            </a:r>
          </a:p>
          <a:p>
            <a:r>
              <a:rPr lang="en-US" altLang="zh-TW" dirty="0" err="1" smtClean="0"/>
              <a:t>CE_MAC_request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Querying </a:t>
            </a:r>
            <a:r>
              <a:rPr lang="en-US" altLang="zh-TW" dirty="0"/>
              <a:t>about permission for connection</a:t>
            </a:r>
            <a:endParaRPr lang="en-US" altLang="zh-TW" dirty="0" smtClean="0"/>
          </a:p>
          <a:p>
            <a:r>
              <a:rPr lang="en-US" altLang="zh-TW" dirty="0" err="1" smtClean="0"/>
              <a:t>CE_MAC_response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Checking in the </a:t>
            </a:r>
            <a:r>
              <a:rPr lang="en-US" altLang="zh-TW" dirty="0"/>
              <a:t>database whether the connection is permitted</a:t>
            </a:r>
            <a:endParaRPr lang="en-US" altLang="zh-TW" dirty="0" smtClean="0"/>
          </a:p>
          <a:p>
            <a:r>
              <a:rPr lang="en-US" altLang="zh-TW" dirty="0" err="1" smtClean="0"/>
              <a:t>CE_MAC_terminate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Delete </a:t>
            </a:r>
            <a:r>
              <a:rPr lang="en-US" altLang="zh-TW" dirty="0"/>
              <a:t>the VLAN ID for connecting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DC983-A656-4310-B853-8C30532C0C2A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114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Process of adding a new connection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DC983-A656-4310-B853-8C30532C0C2A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7154" y="1614961"/>
            <a:ext cx="7749692" cy="48893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6602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evel">
  <a:themeElements>
    <a:clrScheme name="Level 9">
      <a:dk1>
        <a:srgbClr val="000000"/>
      </a:dk1>
      <a:lt1>
        <a:srgbClr val="FFFFFF"/>
      </a:lt1>
      <a:dk2>
        <a:srgbClr val="666699"/>
      </a:dk2>
      <a:lt2>
        <a:srgbClr val="FFCC00"/>
      </a:lt2>
      <a:accent1>
        <a:srgbClr val="FF9900"/>
      </a:accent1>
      <a:accent2>
        <a:srgbClr val="FF9900"/>
      </a:accent2>
      <a:accent3>
        <a:srgbClr val="FFFFFF"/>
      </a:accent3>
      <a:accent4>
        <a:srgbClr val="000000"/>
      </a:accent4>
      <a:accent5>
        <a:srgbClr val="FFCAAA"/>
      </a:accent5>
      <a:accent6>
        <a:srgbClr val="E78A00"/>
      </a:accent6>
      <a:hlink>
        <a:srgbClr val="666699"/>
      </a:hlink>
      <a:folHlink>
        <a:srgbClr val="999966"/>
      </a:folHlink>
    </a:clrScheme>
    <a:fontScheme name="Level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Level 1">
        <a:dk1>
          <a:srgbClr val="006699"/>
        </a:dk1>
        <a:lt1>
          <a:srgbClr val="FFFFFF"/>
        </a:lt1>
        <a:dk2>
          <a:srgbClr val="000000"/>
        </a:dk2>
        <a:lt2>
          <a:srgbClr val="99FF99"/>
        </a:lt2>
        <a:accent1>
          <a:srgbClr val="00CC99"/>
        </a:accent1>
        <a:accent2>
          <a:srgbClr val="009999"/>
        </a:accent2>
        <a:accent3>
          <a:srgbClr val="AAAAAA"/>
        </a:accent3>
        <a:accent4>
          <a:srgbClr val="DADADA"/>
        </a:accent4>
        <a:accent5>
          <a:srgbClr val="AAE2CA"/>
        </a:accent5>
        <a:accent6>
          <a:srgbClr val="008A8A"/>
        </a:accent6>
        <a:hlink>
          <a:srgbClr val="0066FF"/>
        </a:hlink>
        <a:folHlink>
          <a:srgbClr val="989CB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2">
        <a:dk1>
          <a:srgbClr val="808000"/>
        </a:dk1>
        <a:lt1>
          <a:srgbClr val="FFFFFF"/>
        </a:lt1>
        <a:dk2>
          <a:srgbClr val="5C271E"/>
        </a:dk2>
        <a:lt2>
          <a:srgbClr val="FFDD89"/>
        </a:lt2>
        <a:accent1>
          <a:srgbClr val="CC6600"/>
        </a:accent1>
        <a:accent2>
          <a:srgbClr val="CC9900"/>
        </a:accent2>
        <a:accent3>
          <a:srgbClr val="B5ACAB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3">
        <a:dk1>
          <a:srgbClr val="763B00"/>
        </a:dk1>
        <a:lt1>
          <a:srgbClr val="FFFFFF"/>
        </a:lt1>
        <a:dk2>
          <a:srgbClr val="330000"/>
        </a:dk2>
        <a:lt2>
          <a:srgbClr val="CC9900"/>
        </a:lt2>
        <a:accent1>
          <a:srgbClr val="FFCC00"/>
        </a:accent1>
        <a:accent2>
          <a:srgbClr val="CC3300"/>
        </a:accent2>
        <a:accent3>
          <a:srgbClr val="AD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666699"/>
        </a:hlink>
        <a:folHlink>
          <a:srgbClr val="99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4">
        <a:dk1>
          <a:srgbClr val="6D3696"/>
        </a:dk1>
        <a:lt1>
          <a:srgbClr val="FFFFFF"/>
        </a:lt1>
        <a:dk2>
          <a:srgbClr val="51255D"/>
        </a:dk2>
        <a:lt2>
          <a:srgbClr val="FFFFCC"/>
        </a:lt2>
        <a:accent1>
          <a:srgbClr val="666699"/>
        </a:accent1>
        <a:accent2>
          <a:srgbClr val="800080"/>
        </a:accent2>
        <a:accent3>
          <a:srgbClr val="B3ACB6"/>
        </a:accent3>
        <a:accent4>
          <a:srgbClr val="DADADA"/>
        </a:accent4>
        <a:accent5>
          <a:srgbClr val="B8B8CA"/>
        </a:accent5>
        <a:accent6>
          <a:srgbClr val="730073"/>
        </a:accent6>
        <a:hlink>
          <a:srgbClr val="CCCC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5">
        <a:dk1>
          <a:srgbClr val="CC6600"/>
        </a:dk1>
        <a:lt1>
          <a:srgbClr val="FFFFFF"/>
        </a:lt1>
        <a:dk2>
          <a:srgbClr val="4A553B"/>
        </a:dk2>
        <a:lt2>
          <a:srgbClr val="FFBF1F"/>
        </a:lt2>
        <a:accent1>
          <a:srgbClr val="FFCC00"/>
        </a:accent1>
        <a:accent2>
          <a:srgbClr val="CC9900"/>
        </a:accent2>
        <a:accent3>
          <a:srgbClr val="B1B4AF"/>
        </a:accent3>
        <a:accent4>
          <a:srgbClr val="DADADA"/>
        </a:accent4>
        <a:accent5>
          <a:srgbClr val="FFE2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6">
        <a:dk1>
          <a:srgbClr val="000000"/>
        </a:dk1>
        <a:lt1>
          <a:srgbClr val="FFFFFF"/>
        </a:lt1>
        <a:dk2>
          <a:srgbClr val="666699"/>
        </a:dk2>
        <a:lt2>
          <a:srgbClr val="FFCC00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666699"/>
        </a:hlink>
        <a:folHlink>
          <a:srgbClr val="9999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7">
        <a:dk1>
          <a:srgbClr val="000000"/>
        </a:dk1>
        <a:lt1>
          <a:srgbClr val="FFFFFF"/>
        </a:lt1>
        <a:dk2>
          <a:srgbClr val="CC3300"/>
        </a:dk2>
        <a:lt2>
          <a:srgbClr val="66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CC99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8">
        <a:dk1>
          <a:srgbClr val="000000"/>
        </a:dk1>
        <a:lt1>
          <a:srgbClr val="FFFFFF"/>
        </a:lt1>
        <a:dk2>
          <a:srgbClr val="999900"/>
        </a:dk2>
        <a:lt2>
          <a:srgbClr val="666600"/>
        </a:lt2>
        <a:accent1>
          <a:srgbClr val="99CC00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B9B95C"/>
        </a:accent6>
        <a:hlink>
          <a:srgbClr val="FFCC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9">
        <a:dk1>
          <a:srgbClr val="000000"/>
        </a:dk1>
        <a:lt1>
          <a:srgbClr val="FFFFFF"/>
        </a:lt1>
        <a:dk2>
          <a:srgbClr val="666699"/>
        </a:dk2>
        <a:lt2>
          <a:srgbClr val="FFCC00"/>
        </a:lt2>
        <a:accent1>
          <a:srgbClr val="FF9900"/>
        </a:accent1>
        <a:accent2>
          <a:srgbClr val="FF99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8A00"/>
        </a:accent6>
        <a:hlink>
          <a:srgbClr val="666699"/>
        </a:hlink>
        <a:folHlink>
          <a:srgbClr val="9999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A2271301-13BD-46EB-A9FF-1533B9C443C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簡報 (層級主題)</Template>
  <TotalTime>949</TotalTime>
  <Words>278</Words>
  <Application>Microsoft Office PowerPoint</Application>
  <PresentationFormat>如螢幕大小 (4:3)</PresentationFormat>
  <Paragraphs>78</Paragraphs>
  <Slides>12</Slides>
  <Notes>2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12</vt:i4>
      </vt:variant>
    </vt:vector>
  </HeadingPairs>
  <TitlesOfParts>
    <vt:vector size="17" baseType="lpstr">
      <vt:lpstr>新細明體</vt:lpstr>
      <vt:lpstr>Arial</vt:lpstr>
      <vt:lpstr>Times New Roman</vt:lpstr>
      <vt:lpstr>Wingdings</vt:lpstr>
      <vt:lpstr>Level</vt:lpstr>
      <vt:lpstr>A Dynamic VPN Architecture for Private Cloud Computing</vt:lpstr>
      <vt:lpstr>Virtual Private Network(VPN)</vt:lpstr>
      <vt:lpstr>VPN Framework (Full-Mesh)</vt:lpstr>
      <vt:lpstr>VPN Framework (Hub-and-Spoke)</vt:lpstr>
      <vt:lpstr>VPN Framework (Bipartite)</vt:lpstr>
      <vt:lpstr>System Architecture</vt:lpstr>
      <vt:lpstr>Packet Format</vt:lpstr>
      <vt:lpstr>Exchange modes</vt:lpstr>
      <vt:lpstr>Process of adding a new connection</vt:lpstr>
      <vt:lpstr>Process of erasing a connection</vt:lpstr>
      <vt:lpstr>Analysis Result</vt:lpstr>
      <vt:lpstr>Conclusion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Dynamic VPN Architecture for Private Cloud Computing</dc:title>
  <dc:creator>angela</dc:creator>
  <cp:keywords/>
  <cp:lastModifiedBy>angela</cp:lastModifiedBy>
  <cp:revision>53</cp:revision>
  <dcterms:created xsi:type="dcterms:W3CDTF">2015-07-07T13:46:52Z</dcterms:created>
  <dcterms:modified xsi:type="dcterms:W3CDTF">2015-07-15T04:51:59Z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TC060874521033</vt:lpwstr>
  </property>
</Properties>
</file>