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8" r:id="rId4"/>
    <p:sldId id="258" r:id="rId5"/>
    <p:sldId id="270" r:id="rId6"/>
    <p:sldId id="260" r:id="rId7"/>
    <p:sldId id="261" r:id="rId8"/>
    <p:sldId id="262" r:id="rId9"/>
    <p:sldId id="263" r:id="rId10"/>
    <p:sldId id="259" r:id="rId11"/>
    <p:sldId id="264" r:id="rId12"/>
    <p:sldId id="265" r:id="rId13"/>
    <p:sldId id="266" r:id="rId14"/>
    <p:sldId id="272" r:id="rId15"/>
    <p:sldId id="267" r:id="rId16"/>
    <p:sldId id="271" r:id="rId17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C8E1C-A433-48D5-B053-C9AB96C0C03E}" type="datetimeFigureOut">
              <a:rPr lang="zh-TW" altLang="en-US" smtClean="0"/>
              <a:t>2015/8/5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17153-612D-4F43-A535-7AE1536B0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866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8E1A-481B-4B63-AC62-BB19ACEB9352}" type="datetimeFigureOut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0AD9-67E4-4129-85FE-0B0F08E34E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75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50AD9-67E4-4129-85FE-0B0F08E34EB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64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66D8-E45C-4226-8C9C-F17FBC101013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25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87B3-927B-42B1-AE6B-9FB4028CF622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2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C97-4673-4D69-853F-3E2A41E0E22C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2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E4AB-5BE1-471A-AF80-21CE3832FDC9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44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1DBB-DAB9-431F-A136-056EDDC1B431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5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F1CC-ECBE-43AE-8411-2747799722B6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30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01D6-C9D3-4472-A4AB-9F5773E8A1C0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95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4DC6-A509-4781-BABF-FF85DF934271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29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63C3-4CB2-4302-A70A-3EE2FA82BAEB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09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9A10-2E21-4FBF-A318-D0F58E5980A1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95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5299-991E-4900-8D30-42F3A75A8D72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84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83EC-0DA6-4161-B4D4-BB7875655330}" type="datetime1">
              <a:rPr lang="zh-TW" altLang="en-US" smtClean="0"/>
              <a:t>2015/8/4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9A29-87B8-4FD1-9390-A3D0E79DEA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0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Flexible Access Management System for Campus VLAN Based on </a:t>
            </a:r>
            <a:r>
              <a:rPr lang="en-US" altLang="zh-TW" dirty="0" err="1" smtClean="0"/>
              <a:t>OpenFlow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59784"/>
          </a:xfrm>
        </p:spPr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2011 IEEE/IPSJ International Symposium on Applications and the Internet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Yasuhiro Yamasaki Yoshinori Miyamoto Junichi Yamato Yasuhiro Yamasaki * , Yoshinori Miyamoto, Junichi Yamato , Hideaki </a:t>
            </a:r>
            <a:r>
              <a:rPr lang="en-US" altLang="zh-TW" dirty="0" err="1" smtClean="0"/>
              <a:t>Goto</a:t>
            </a:r>
            <a:r>
              <a:rPr lang="en-US" altLang="zh-TW" dirty="0" smtClean="0"/>
              <a:t>, Hideaki Sone Tohoku University, Japan *NEC Corporation, Japan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96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Campus </a:t>
            </a:r>
            <a:r>
              <a:rPr lang="en-US" altLang="zh-TW" dirty="0" smtClean="0"/>
              <a:t>VLAN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Packets are forwarded based on VLAN tag </a:t>
            </a:r>
          </a:p>
          <a:p>
            <a:pPr marL="457200" lvl="1" indent="0">
              <a:buNone/>
            </a:pPr>
            <a:r>
              <a:rPr lang="en-US" altLang="zh-TW" dirty="0"/>
              <a:t>– Each </a:t>
            </a:r>
            <a:r>
              <a:rPr lang="en-US" altLang="zh-TW" dirty="0" smtClean="0"/>
              <a:t>network must be set to each VLAN configuration. </a:t>
            </a:r>
          </a:p>
          <a:p>
            <a:pPr marL="457200" lvl="1" indent="0">
              <a:buNone/>
            </a:pPr>
            <a:r>
              <a:rPr lang="en-US" altLang="zh-TW" dirty="0"/>
              <a:t>– Each </a:t>
            </a:r>
            <a:r>
              <a:rPr lang="en-US" altLang="zh-TW" dirty="0" smtClean="0"/>
              <a:t>special field such as VLAN tag is necessary in the header of packet.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0" y="3358333"/>
            <a:ext cx="6741724" cy="26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Campus VLAN /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IEEE802.1Q </a:t>
            </a:r>
            <a:r>
              <a:rPr lang="en-US" altLang="zh-TW" dirty="0"/>
              <a:t>has some limitations.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– </a:t>
            </a:r>
            <a:r>
              <a:rPr lang="en-US" altLang="zh-TW" dirty="0"/>
              <a:t>ID field of VLAN is 12bits (= 4096 ID)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– </a:t>
            </a:r>
            <a:r>
              <a:rPr lang="en-US" altLang="zh-TW" dirty="0"/>
              <a:t>It is difficult to manage multi stacked VLAN </a:t>
            </a:r>
            <a:endParaRPr lang="en-US" altLang="zh-TW" dirty="0" smtClean="0"/>
          </a:p>
          <a:p>
            <a:r>
              <a:rPr lang="en-US" altLang="zh-TW" dirty="0" smtClean="0"/>
              <a:t>The system </a:t>
            </a:r>
            <a:r>
              <a:rPr lang="en-US" altLang="zh-TW" dirty="0"/>
              <a:t>configuration work is laborious</a:t>
            </a:r>
            <a:r>
              <a:rPr lang="en-US" altLang="zh-TW" dirty="0" smtClean="0"/>
              <a:t>. </a:t>
            </a:r>
          </a:p>
          <a:p>
            <a:pPr marL="457200" lvl="1" indent="0">
              <a:buNone/>
            </a:pPr>
            <a:r>
              <a:rPr lang="en-US" altLang="zh-TW" dirty="0" smtClean="0"/>
              <a:t>– </a:t>
            </a:r>
            <a:r>
              <a:rPr lang="en-US" altLang="zh-TW" dirty="0"/>
              <a:t>It is necessary to set configuration to all network </a:t>
            </a:r>
            <a:r>
              <a:rPr lang="en-US" altLang="zh-TW" dirty="0" smtClean="0"/>
              <a:t>nodes</a:t>
            </a:r>
          </a:p>
          <a:p>
            <a:pPr marL="457200" lvl="1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6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Differences </a:t>
            </a:r>
            <a:r>
              <a:rPr lang="en-US" altLang="zh-TW" dirty="0" smtClean="0"/>
              <a:t>between General network and </a:t>
            </a:r>
            <a:r>
              <a:rPr lang="en-US" altLang="zh-TW" dirty="0" err="1" smtClean="0"/>
              <a:t>OpenFlow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Network node: dumb but </a:t>
            </a:r>
            <a:r>
              <a:rPr lang="en-US" altLang="zh-TW" dirty="0" smtClean="0"/>
              <a:t>fast</a:t>
            </a:r>
            <a:endParaRPr lang="en-US" altLang="zh-TW" dirty="0"/>
          </a:p>
          <a:p>
            <a:r>
              <a:rPr lang="en-US" altLang="zh-TW" dirty="0"/>
              <a:t>Control server: intelligent as is expected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03" y="3254125"/>
            <a:ext cx="6263224" cy="29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6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system configuration becomes lighter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number of ID isn’t restricted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09" y="2748597"/>
            <a:ext cx="6488017" cy="360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1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" y="119502"/>
            <a:ext cx="5321147" cy="660197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26" y="119502"/>
            <a:ext cx="5119555" cy="66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access management function 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times for </a:t>
            </a:r>
            <a:r>
              <a:rPr lang="en-US" altLang="zh-TW" dirty="0" smtClean="0"/>
              <a:t>communications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63" y="2456308"/>
            <a:ext cx="4786261" cy="12123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2" y="4398451"/>
            <a:ext cx="7118431" cy="12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system manages communication access by virtual group ID (GID) managed in </a:t>
            </a:r>
            <a:r>
              <a:rPr lang="en-US" altLang="zh-TW" dirty="0" err="1"/>
              <a:t>OpenFlow</a:t>
            </a:r>
            <a:r>
              <a:rPr lang="en-US" altLang="zh-TW" dirty="0"/>
              <a:t> controller instead of VLAN. </a:t>
            </a:r>
          </a:p>
          <a:p>
            <a:endParaRPr lang="en-US" altLang="zh-TW" dirty="0"/>
          </a:p>
          <a:p>
            <a:r>
              <a:rPr lang="en-US" altLang="zh-TW" dirty="0"/>
              <a:t>The number of ID is hardly restricted and even if GID is changed, the configuration of switches need not be changed because GID is only used in </a:t>
            </a:r>
            <a:r>
              <a:rPr lang="en-US" altLang="zh-TW" dirty="0" err="1"/>
              <a:t>OpenFlow</a:t>
            </a:r>
            <a:r>
              <a:rPr lang="en-US" altLang="zh-TW" dirty="0"/>
              <a:t> controller.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4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Backgrounds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VLAN(</a:t>
            </a:r>
            <a:r>
              <a:rPr lang="en-US" altLang="zh-TW" b="1" dirty="0"/>
              <a:t>Virtual Local Area Network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RADIUS(</a:t>
            </a:r>
            <a:r>
              <a:rPr lang="en-US" altLang="zh-TW" b="1" dirty="0"/>
              <a:t>Remote Authentication Dial In User Service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SDN(Software Defined Networking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 smtClean="0"/>
              <a:t>OpenFlow</a:t>
            </a:r>
            <a:endParaRPr lang="en-US" altLang="zh-TW" dirty="0" smtClean="0"/>
          </a:p>
          <a:p>
            <a:r>
              <a:rPr lang="en-US" altLang="zh-TW" dirty="0" smtClean="0"/>
              <a:t>Campus </a:t>
            </a:r>
            <a:r>
              <a:rPr lang="en-US" altLang="zh-TW" dirty="0" smtClean="0"/>
              <a:t>VLAN</a:t>
            </a:r>
          </a:p>
          <a:p>
            <a:r>
              <a:rPr lang="en-US" altLang="zh-TW" dirty="0"/>
              <a:t>Campus VLAN / Problems </a:t>
            </a:r>
            <a:endParaRPr lang="en-US" altLang="zh-TW" dirty="0" smtClean="0"/>
          </a:p>
          <a:p>
            <a:r>
              <a:rPr lang="en-US" altLang="zh-TW" dirty="0" smtClean="0"/>
              <a:t>Different </a:t>
            </a:r>
            <a:r>
              <a:rPr lang="en-US" altLang="zh-TW" dirty="0"/>
              <a:t>between General network and </a:t>
            </a:r>
            <a:r>
              <a:rPr lang="en-US" altLang="zh-TW" dirty="0" err="1"/>
              <a:t>OpenFlow</a:t>
            </a:r>
            <a:endParaRPr lang="en-US" altLang="zh-TW" dirty="0" smtClean="0"/>
          </a:p>
          <a:p>
            <a:r>
              <a:rPr lang="en-US" altLang="zh-TW" dirty="0" smtClean="0"/>
              <a:t>Evaluations</a:t>
            </a:r>
            <a:endParaRPr lang="en-US" altLang="zh-TW" dirty="0"/>
          </a:p>
          <a:p>
            <a:r>
              <a:rPr lang="en-US" altLang="zh-TW" dirty="0" smtClean="0"/>
              <a:t> </a:t>
            </a:r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8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Backgrounds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zh-TW" dirty="0" smtClean="0"/>
              <a:t>VLAN(</a:t>
            </a:r>
            <a:r>
              <a:rPr lang="en-US" altLang="zh-TW" b="1" dirty="0" smtClean="0"/>
              <a:t>Virtual </a:t>
            </a:r>
            <a:r>
              <a:rPr lang="en-US" altLang="zh-TW" b="1" dirty="0"/>
              <a:t>Local Area Network</a:t>
            </a:r>
            <a:r>
              <a:rPr lang="en-US" altLang="zh-TW" dirty="0" smtClean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dirty="0"/>
              <a:t>RADIUS(</a:t>
            </a:r>
            <a:r>
              <a:rPr lang="en-US" altLang="zh-TW" b="1" dirty="0"/>
              <a:t>Remote Authentication Dial In User Service</a:t>
            </a:r>
            <a:r>
              <a:rPr lang="en-US" altLang="zh-TW" dirty="0" smtClean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dirty="0"/>
              <a:t>SDN(Software Defined Networking)</a:t>
            </a:r>
          </a:p>
          <a:p>
            <a:r>
              <a:rPr lang="en-US" altLang="zh-TW" dirty="0" err="1"/>
              <a:t>OpenFlow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9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VLAN(Virtual </a:t>
            </a:r>
            <a:r>
              <a:rPr lang="en-US" altLang="zh-TW" dirty="0"/>
              <a:t>Local Area Network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virtual  local area network (virtual LAN) is the logical grouping of network nodes.  A virtual LAN allows geographically dispersed network nodes to communicate as if they were physically on the same network.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62" y="3368393"/>
            <a:ext cx="5577519" cy="29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RADIUS(Remote Authentication Dial In User Service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Authentication</a:t>
            </a:r>
          </a:p>
          <a:p>
            <a:r>
              <a:rPr lang="en-US" altLang="zh-TW" dirty="0" smtClean="0"/>
              <a:t>Authorization</a:t>
            </a:r>
            <a:endParaRPr lang="en-US" altLang="zh-TW" dirty="0"/>
          </a:p>
          <a:p>
            <a:r>
              <a:rPr lang="en-US" altLang="zh-TW" dirty="0"/>
              <a:t>A</a:t>
            </a:r>
            <a:r>
              <a:rPr lang="en-US" altLang="zh-TW" dirty="0" smtClean="0"/>
              <a:t>ccounting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59" y="1503019"/>
            <a:ext cx="3671575" cy="50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1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SDN(Software Defined Networking)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40" y="1825625"/>
            <a:ext cx="7708520" cy="4351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9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SDN(Software Defined Networking)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36" y="1847850"/>
            <a:ext cx="7601735" cy="4351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1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2015331"/>
            <a:ext cx="6067425" cy="397192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70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Campus VLAN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Using a lot of VLANs in campus </a:t>
            </a:r>
            <a:r>
              <a:rPr lang="en-US" altLang="zh-TW" dirty="0" smtClean="0"/>
              <a:t>networks</a:t>
            </a:r>
          </a:p>
          <a:p>
            <a:pPr marL="0" indent="0">
              <a:buNone/>
            </a:pPr>
            <a:r>
              <a:rPr lang="en-US" altLang="zh-TW" dirty="0" smtClean="0"/>
              <a:t>	– </a:t>
            </a:r>
            <a:r>
              <a:rPr lang="en-US" altLang="zh-TW" dirty="0"/>
              <a:t>Department, Floor , </a:t>
            </a:r>
            <a:r>
              <a:rPr lang="en-US" altLang="zh-TW" dirty="0" smtClean="0"/>
              <a:t>Guest-</a:t>
            </a:r>
            <a:r>
              <a:rPr lang="en-US" altLang="zh-TW" dirty="0"/>
              <a:t>/home-users and so on </a:t>
            </a:r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en-US" altLang="zh-TW" dirty="0"/>
              <a:t>For example, roaming system such as </a:t>
            </a:r>
            <a:r>
              <a:rPr lang="en-US" altLang="zh-TW" dirty="0" err="1"/>
              <a:t>eduroam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– </a:t>
            </a:r>
            <a:r>
              <a:rPr lang="en-US" altLang="zh-TW" dirty="0"/>
              <a:t>The number of VLAN is (SSID/AP The number of VLAN is </a:t>
            </a:r>
            <a:r>
              <a:rPr lang="en-US" altLang="zh-TW" dirty="0" smtClean="0"/>
              <a:t>		(</a:t>
            </a:r>
            <a:r>
              <a:rPr lang="en-US" altLang="zh-TW" dirty="0"/>
              <a:t>SSID/AP × Area).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9A29-87B8-4FD1-9390-A3D0E79DEA5B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30" y="3946189"/>
            <a:ext cx="5973009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365</Words>
  <Application>Microsoft Office PowerPoint</Application>
  <PresentationFormat>寬螢幕</PresentationFormat>
  <Paragraphs>78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佈景主題</vt:lpstr>
      <vt:lpstr>Flexible Access Management System for Campus VLAN Based on OpenFlow</vt:lpstr>
      <vt:lpstr>Outline</vt:lpstr>
      <vt:lpstr>Backgrounds</vt:lpstr>
      <vt:lpstr>VLAN(Virtual Local Area Network)</vt:lpstr>
      <vt:lpstr>RADIUS(Remote Authentication Dial In User Service)</vt:lpstr>
      <vt:lpstr>SDN(Software Defined Networking)</vt:lpstr>
      <vt:lpstr>SDN(Software Defined Networking)</vt:lpstr>
      <vt:lpstr>OpenFlow</vt:lpstr>
      <vt:lpstr>Campus VLAN</vt:lpstr>
      <vt:lpstr>Campus VLAN</vt:lpstr>
      <vt:lpstr>Campus VLAN / Problems</vt:lpstr>
      <vt:lpstr>Differences between General network and OpenFlow</vt:lpstr>
      <vt:lpstr>System Architecture</vt:lpstr>
      <vt:lpstr>PowerPoint 簡報</vt:lpstr>
      <vt:lpstr>Evaluations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Access Management System for Campus VLAN Based on OpenFlow</dc:title>
  <dc:creator>楊國呈</dc:creator>
  <cp:lastModifiedBy>楊國呈</cp:lastModifiedBy>
  <cp:revision>18</cp:revision>
  <cp:lastPrinted>2015-08-05T05:02:54Z</cp:lastPrinted>
  <dcterms:created xsi:type="dcterms:W3CDTF">2015-08-03T17:26:25Z</dcterms:created>
  <dcterms:modified xsi:type="dcterms:W3CDTF">2015-08-05T06:05:14Z</dcterms:modified>
</cp:coreProperties>
</file>