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258" r:id="rId11"/>
    <p:sldId id="269" r:id="rId12"/>
    <p:sldId id="268" r:id="rId13"/>
    <p:sldId id="272" r:id="rId14"/>
    <p:sldId id="271" r:id="rId15"/>
    <p:sldId id="273" r:id="rId16"/>
    <p:sldId id="274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>
        <p:scale>
          <a:sx n="90" d="100"/>
          <a:sy n="90" d="100"/>
        </p:scale>
        <p:origin x="-372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BC51-571E-4F98-AC60-1CA311CDD117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12B0-8CBA-4B14-B170-4030AA91F0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59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BC51-571E-4F98-AC60-1CA311CDD117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12B0-8CBA-4B14-B170-4030AA91F0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2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BC51-571E-4F98-AC60-1CA311CDD117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12B0-8CBA-4B14-B170-4030AA91F0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278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BC51-571E-4F98-AC60-1CA311CDD117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12B0-8CBA-4B14-B170-4030AA91F0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11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BC51-571E-4F98-AC60-1CA311CDD117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12B0-8CBA-4B14-B170-4030AA91F0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24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BC51-571E-4F98-AC60-1CA311CDD117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12B0-8CBA-4B14-B170-4030AA91F0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127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BC51-571E-4F98-AC60-1CA311CDD117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12B0-8CBA-4B14-B170-4030AA91F0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6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BC51-571E-4F98-AC60-1CA311CDD117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12B0-8CBA-4B14-B170-4030AA91F0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90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BC51-571E-4F98-AC60-1CA311CDD117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12B0-8CBA-4B14-B170-4030AA91F0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546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BC51-571E-4F98-AC60-1CA311CDD117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12B0-8CBA-4B14-B170-4030AA91F0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252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BC51-571E-4F98-AC60-1CA311CDD117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12B0-8CBA-4B14-B170-4030AA91F0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89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DBC51-571E-4F98-AC60-1CA311CDD117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512B0-8CBA-4B14-B170-4030AA91F0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43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346534"/>
            <a:ext cx="9144000" cy="1440531"/>
          </a:xfrm>
        </p:spPr>
        <p:txBody>
          <a:bodyPr>
            <a:normAutofit/>
          </a:bodyPr>
          <a:lstStyle/>
          <a:p>
            <a:r>
              <a:rPr lang="zh-TW" altLang="en-US" sz="7200" dirty="0" smtClean="0"/>
              <a:t>蛇我其誰</a:t>
            </a:r>
            <a:endParaRPr lang="zh-TW" altLang="en-US" sz="7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3999" y="2575976"/>
            <a:ext cx="9304421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指導老師：</a:t>
            </a:r>
            <a:r>
              <a:rPr kumimoji="0" lang="zh-TW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kumimoji="0" lang="zh-TW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羅峻旗</a:t>
            </a:r>
            <a:r>
              <a:rPr kumimoji="0" lang="zh-TW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kumimoji="0" lang="zh-TW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教授</a:t>
            </a: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新細明體" panose="02020500000000000000" pitchFamily="18" charset="-120"/>
                <a:cs typeface="Calibri" panose="020F0502020204030204" pitchFamily="34" charset="0"/>
              </a:rPr>
              <a:t>    </a:t>
            </a:r>
            <a:endParaRPr kumimoji="0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   </a:t>
            </a: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組員    </a:t>
            </a:r>
            <a:r>
              <a:rPr kumimoji="0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: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         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      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資工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新細明體" panose="02020500000000000000" pitchFamily="18" charset="-120"/>
                <a:cs typeface="Calibri" panose="020F0502020204030204" pitchFamily="34" charset="0"/>
              </a:rPr>
              <a:t>4A 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張閔翔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498720436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latin typeface="Calibri" panose="020F0502020204030204" pitchFamily="34" charset="0"/>
                <a:cs typeface="新細明體" panose="02020500000000000000" pitchFamily="18" charset="-120"/>
              </a:rPr>
              <a:t>                       資工</a:t>
            </a:r>
            <a:r>
              <a:rPr lang="en-US" altLang="zh-TW" sz="2800" dirty="0">
                <a:cs typeface="Calibri" panose="020F0502020204030204" pitchFamily="34" charset="0"/>
              </a:rPr>
              <a:t>4A </a:t>
            </a:r>
            <a:r>
              <a:rPr lang="zh-TW" altLang="en-US" sz="2800" dirty="0">
                <a:latin typeface="Calibri" panose="020F0502020204030204" pitchFamily="34" charset="0"/>
                <a:cs typeface="新細明體" panose="02020500000000000000" pitchFamily="18" charset="-120"/>
              </a:rPr>
              <a:t>江俊杰</a:t>
            </a:r>
            <a:r>
              <a:rPr lang="zh-TW" altLang="en-US" sz="2800" dirty="0"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Arial" panose="020B0604020202020204" pitchFamily="34" charset="0"/>
                <a:cs typeface="標楷體" panose="03000509000000000000" pitchFamily="65" charset="-120"/>
              </a:rPr>
              <a:t>498720177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800" dirty="0">
                <a:latin typeface="Arial" panose="020B0604020202020204" pitchFamily="34" charset="0"/>
                <a:cs typeface="Calibri" panose="020F0502020204030204" pitchFamily="34" charset="0"/>
              </a:rPr>
              <a:t>             </a:t>
            </a:r>
            <a:r>
              <a:rPr lang="zh-TW" altLang="en-US" sz="2800" dirty="0" smtClean="0">
                <a:latin typeface="Arial" panose="020B0604020202020204" pitchFamily="34" charset="0"/>
                <a:cs typeface="Calibri" panose="020F0502020204030204" pitchFamily="34" charset="0"/>
              </a:rPr>
              <a:t>      </a:t>
            </a:r>
            <a:r>
              <a:rPr lang="zh-TW" altLang="en-US" sz="2800" dirty="0" smtClean="0">
                <a:latin typeface="Calibri" panose="020F0502020204030204" pitchFamily="34" charset="0"/>
                <a:cs typeface="新細明體" panose="02020500000000000000" pitchFamily="18" charset="-120"/>
              </a:rPr>
              <a:t>資工</a:t>
            </a:r>
            <a:r>
              <a:rPr lang="en-US" altLang="zh-TW" sz="2800" dirty="0">
                <a:cs typeface="Calibri" panose="020F0502020204030204" pitchFamily="34" charset="0"/>
              </a:rPr>
              <a:t>4A </a:t>
            </a:r>
            <a:r>
              <a:rPr lang="zh-TW" altLang="en-US" sz="2800" dirty="0">
                <a:latin typeface="Calibri" panose="020F0502020204030204" pitchFamily="34" charset="0"/>
                <a:cs typeface="新細明體" panose="02020500000000000000" pitchFamily="18" charset="-120"/>
              </a:rPr>
              <a:t>莊國弘</a:t>
            </a:r>
            <a:r>
              <a:rPr lang="zh-TW" altLang="en-US" sz="2800" dirty="0"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Arial" panose="020B0604020202020204" pitchFamily="34" charset="0"/>
                <a:cs typeface="標楷體" panose="03000509000000000000" pitchFamily="65" charset="-120"/>
              </a:rPr>
              <a:t>498720216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800" dirty="0">
                <a:latin typeface="Arial" panose="020B0604020202020204" pitchFamily="34" charset="0"/>
                <a:cs typeface="Calibri" panose="020F0502020204030204" pitchFamily="34" charset="0"/>
              </a:rPr>
              <a:t>             </a:t>
            </a:r>
            <a:r>
              <a:rPr lang="zh-TW" altLang="en-US" sz="2800" dirty="0" smtClean="0">
                <a:latin typeface="Arial" panose="020B0604020202020204" pitchFamily="34" charset="0"/>
                <a:cs typeface="Calibri" panose="020F0502020204030204" pitchFamily="34" charset="0"/>
              </a:rPr>
              <a:t>      </a:t>
            </a:r>
            <a:r>
              <a:rPr lang="zh-TW" altLang="en-US" sz="2800" dirty="0" smtClean="0">
                <a:latin typeface="Calibri" panose="020F0502020204030204" pitchFamily="34" charset="0"/>
                <a:cs typeface="新細明體" panose="02020500000000000000" pitchFamily="18" charset="-120"/>
              </a:rPr>
              <a:t>資工</a:t>
            </a:r>
            <a:r>
              <a:rPr lang="en-US" altLang="zh-TW" sz="2800" dirty="0">
                <a:cs typeface="Calibri" panose="020F0502020204030204" pitchFamily="34" charset="0"/>
              </a:rPr>
              <a:t>4B </a:t>
            </a:r>
            <a:r>
              <a:rPr lang="zh-TW" altLang="en-US" sz="2800" dirty="0">
                <a:latin typeface="Calibri" panose="020F0502020204030204" pitchFamily="34" charset="0"/>
                <a:cs typeface="新細明體" panose="02020500000000000000" pitchFamily="18" charset="-120"/>
              </a:rPr>
              <a:t>謝修文</a:t>
            </a:r>
            <a:r>
              <a:rPr lang="zh-TW" altLang="en-US" sz="2800" dirty="0"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Arial" panose="020B0604020202020204" pitchFamily="34" charset="0"/>
                <a:cs typeface="標楷體" panose="03000509000000000000" pitchFamily="65" charset="-120"/>
              </a:rPr>
              <a:t>498720224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endParaRPr kumimoji="0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圖片 26" descr="1785-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590" y="4253358"/>
            <a:ext cx="11715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14790"/>
            <a:ext cx="8306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  </a:t>
            </a:r>
            <a:endParaRPr kumimoji="0" lang="en-US" altLang="zh-TW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            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9" name="快取圖案 13"/>
          <p:cNvSpPr>
            <a:spLocks noChangeArrowheads="1"/>
          </p:cNvSpPr>
          <p:nvPr/>
        </p:nvSpPr>
        <p:spPr bwMode="auto">
          <a:xfrm>
            <a:off x="10909300" y="6515100"/>
            <a:ext cx="1282700" cy="3429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noFill/>
          <a:ln w="9525">
            <a:solidFill>
              <a:srgbClr val="71A0D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17365D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0BD84EEB-CD84-4465-AE90-687631D0E4D7}" type="slidenum"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1</a:t>
            </a:fld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err="1"/>
              <a:t>GameSnake</a:t>
            </a:r>
            <a:r>
              <a:rPr lang="zh-TW" altLang="zh-TW" b="1" dirty="0"/>
              <a:t>介面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23" y="1690688"/>
            <a:ext cx="3353091" cy="46882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44178" y="637891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kern="100" dirty="0" smtClean="0">
                <a:effectLst/>
                <a:latin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en-US" b="1" kern="100" dirty="0" smtClean="0">
                <a:effectLst/>
                <a:latin typeface="標楷體" panose="03000509000000000000" pitchFamily="65" charset="-120"/>
                <a:cs typeface="標楷體" panose="03000509000000000000" pitchFamily="65" charset="-120"/>
              </a:rPr>
              <a:t>八</a:t>
            </a:r>
            <a:r>
              <a:rPr lang="en-US" altLang="zh-TW" b="1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zh-TW" b="1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遊戲畫面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483914" y="1690688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kern="100" dirty="0" smtClean="0">
                <a:effectLst/>
                <a:latin typeface="標楷體" panose="03000509000000000000" pitchFamily="65" charset="-120"/>
                <a:cs typeface="標楷體" panose="03000509000000000000" pitchFamily="65" charset="-120"/>
              </a:rPr>
              <a:t> </a:t>
            </a:r>
            <a:r>
              <a:rPr lang="zh-TW" altLang="en-US" sz="3000" b="1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圖</a:t>
            </a:r>
            <a:r>
              <a:rPr lang="en-US" altLang="zh-TW" sz="3000" b="1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en-US" sz="3000" b="1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八</a:t>
            </a:r>
            <a:r>
              <a:rPr lang="en-US" altLang="zh-TW" sz="3000" b="1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en-US" altLang="zh-TW" sz="3000" kern="100" dirty="0" err="1" smtClean="0">
                <a:effectLst/>
                <a:latin typeface="標楷體" panose="03000509000000000000" pitchFamily="65" charset="-120"/>
                <a:cs typeface="標楷體" panose="03000509000000000000" pitchFamily="65" charset="-120"/>
              </a:rPr>
              <a:t>GameSnake</a:t>
            </a:r>
            <a:r>
              <a:rPr lang="zh-TW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是主要遊戲畫面，雙方玩家進行連線之後，介面由</a:t>
            </a:r>
            <a:r>
              <a:rPr lang="en-US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Menu</a:t>
            </a:r>
            <a:r>
              <a:rPr lang="zh-TW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跳至</a:t>
            </a:r>
            <a:r>
              <a:rPr lang="en-US" altLang="zh-TW" sz="3000" kern="100" dirty="0" err="1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GameSnake</a:t>
            </a:r>
            <a:r>
              <a:rPr lang="zh-TW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，介面之左上角有顯示玩家所得分數、遊戲進行時間、玩家速度。在遊戲進行時，玩家可以選擇的操控方式有兩種「觸控」或「按鍵」。</a:t>
            </a:r>
            <a:endParaRPr lang="zh-TW" altLang="en-US" sz="3000" dirty="0"/>
          </a:p>
        </p:txBody>
      </p:sp>
      <p:sp>
        <p:nvSpPr>
          <p:cNvPr id="8" name="快取圖案 13"/>
          <p:cNvSpPr>
            <a:spLocks noChangeArrowheads="1"/>
          </p:cNvSpPr>
          <p:nvPr/>
        </p:nvSpPr>
        <p:spPr bwMode="auto">
          <a:xfrm>
            <a:off x="10909300" y="6515100"/>
            <a:ext cx="1282700" cy="3429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noFill/>
          <a:ln w="9525">
            <a:solidFill>
              <a:srgbClr val="71A0D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17365D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A75933DD-5CCA-4205-BCE0-343AF630BB83}" type="slidenum"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10</a:t>
            </a:fld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b="1" dirty="0"/>
              <a:t>系統</a:t>
            </a:r>
            <a:r>
              <a:rPr lang="zh-TW" altLang="zh-TW" b="1" dirty="0" smtClean="0"/>
              <a:t>架構</a:t>
            </a:r>
            <a:endParaRPr lang="zh-TW" altLang="en-US" dirty="0"/>
          </a:p>
        </p:txBody>
      </p:sp>
      <p:pic>
        <p:nvPicPr>
          <p:cNvPr id="4098" name="圖片 15" descr="系統架構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7"/>
            <a:ext cx="7122695" cy="408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819798" y="5987534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kern="1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b="1" kern="100" dirty="0">
                <a:latin typeface="Calibri" panose="020F0502020204030204" pitchFamily="34" charset="0"/>
                <a:cs typeface="Calibri" panose="020F0502020204030204" pitchFamily="34" charset="0"/>
              </a:rPr>
              <a:t>九</a:t>
            </a:r>
            <a:r>
              <a:rPr lang="en-US" altLang="zh-TW" b="1" kern="1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zh-TW" b="1" kern="100" dirty="0">
                <a:latin typeface="Calibri" panose="020F0502020204030204" pitchFamily="34" charset="0"/>
                <a:cs typeface="新細明體" panose="02020500000000000000" pitchFamily="18" charset="-120"/>
              </a:rPr>
              <a:t>系統</a:t>
            </a:r>
            <a:r>
              <a:rPr lang="zh-TW" altLang="zh-TW" b="1" kern="100" dirty="0" smtClean="0">
                <a:latin typeface="Calibri" panose="020F0502020204030204" pitchFamily="34" charset="0"/>
                <a:cs typeface="新細明體" panose="02020500000000000000" pitchFamily="18" charset="-120"/>
              </a:rPr>
              <a:t>架構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122695" y="1690687"/>
            <a:ext cx="47324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TW" altLang="zh-TW" sz="25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圖</a:t>
            </a:r>
            <a:r>
              <a:rPr lang="en-US" altLang="zh-TW" sz="25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(</a:t>
            </a:r>
            <a:r>
              <a:rPr lang="zh-TW" altLang="en-US" sz="2500" kern="1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九</a:t>
            </a:r>
            <a:r>
              <a:rPr lang="en-US" altLang="zh-TW" sz="25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)</a:t>
            </a:r>
            <a:r>
              <a:rPr lang="zh-TW" altLang="zh-TW" sz="2500" kern="10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為</a:t>
            </a:r>
            <a:r>
              <a:rPr lang="en-US" altLang="zh-TW" sz="2500" kern="1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Client </a:t>
            </a:r>
            <a:r>
              <a:rPr lang="zh-TW" altLang="zh-TW" sz="2500" kern="10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與</a:t>
            </a:r>
            <a:r>
              <a:rPr lang="en-US" altLang="zh-TW" sz="2500" kern="1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Server</a:t>
            </a:r>
            <a:r>
              <a:rPr lang="zh-TW" altLang="zh-TW" sz="2500" kern="10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端互相連線的架構，玩家持有的</a:t>
            </a:r>
            <a:r>
              <a:rPr lang="en-US" altLang="zh-TW" sz="2500" kern="1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Android</a:t>
            </a:r>
            <a:r>
              <a:rPr lang="zh-TW" altLang="zh-TW" sz="2500" kern="10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手機可以透過</a:t>
            </a:r>
            <a:r>
              <a:rPr lang="en-US" altLang="zh-TW" sz="2500" kern="100" dirty="0" err="1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WiFi</a:t>
            </a:r>
            <a:r>
              <a:rPr lang="zh-TW" altLang="zh-TW" sz="2500" kern="10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或者電信業者網路連至</a:t>
            </a:r>
            <a:r>
              <a:rPr lang="en-US" altLang="zh-TW" sz="2500" kern="1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Internet</a:t>
            </a:r>
            <a:r>
              <a:rPr lang="zh-TW" altLang="zh-TW" sz="2500" kern="10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，並且與伺服器做連線，當玩家選擇其他玩家對戰時，</a:t>
            </a:r>
            <a:r>
              <a:rPr lang="en-US" altLang="zh-TW" sz="2500" kern="1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Server </a:t>
            </a:r>
            <a:r>
              <a:rPr lang="zh-TW" altLang="zh-TW" sz="2500" kern="10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會進行配對連線的工作，讓玩家進行對戰。</a:t>
            </a:r>
            <a:endParaRPr lang="zh-TW" altLang="zh-TW" sz="2500" kern="100" dirty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6" name="快取圖案 13"/>
          <p:cNvSpPr>
            <a:spLocks noChangeArrowheads="1"/>
          </p:cNvSpPr>
          <p:nvPr/>
        </p:nvSpPr>
        <p:spPr bwMode="auto">
          <a:xfrm>
            <a:off x="10909300" y="6515100"/>
            <a:ext cx="1282700" cy="3429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noFill/>
          <a:ln w="9525">
            <a:solidFill>
              <a:srgbClr val="71A0D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17365D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D7789208-AF14-489E-B522-905F545EEE5F}" type="slidenum"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11</a:t>
            </a:fld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64378" y="365125"/>
            <a:ext cx="3589421" cy="1431591"/>
          </a:xfrm>
        </p:spPr>
        <p:txBody>
          <a:bodyPr/>
          <a:lstStyle/>
          <a:p>
            <a:pPr algn="ctr"/>
            <a:r>
              <a:rPr lang="zh-TW" altLang="zh-TW" b="1" dirty="0"/>
              <a:t>軟體流程</a:t>
            </a:r>
            <a:r>
              <a:rPr lang="en-US" altLang="zh-TW" b="1" dirty="0"/>
              <a:t>(Flow Chart</a:t>
            </a:r>
            <a:r>
              <a:rPr lang="en-US" altLang="zh-TW" b="1" dirty="0" smtClean="0"/>
              <a:t>)</a:t>
            </a:r>
            <a:endParaRPr lang="zh-TW" altLang="en-US" dirty="0"/>
          </a:p>
        </p:txBody>
      </p:sp>
      <p:pic>
        <p:nvPicPr>
          <p:cNvPr id="76" name="圖片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6" y="365125"/>
            <a:ext cx="7331241" cy="6229350"/>
          </a:xfrm>
          <a:prstGeom prst="rect">
            <a:avLst/>
          </a:prstGeom>
        </p:spPr>
      </p:pic>
      <p:sp>
        <p:nvSpPr>
          <p:cNvPr id="77" name="快取圖案 13"/>
          <p:cNvSpPr>
            <a:spLocks noChangeArrowheads="1"/>
          </p:cNvSpPr>
          <p:nvPr/>
        </p:nvSpPr>
        <p:spPr bwMode="auto">
          <a:xfrm>
            <a:off x="10909300" y="6515100"/>
            <a:ext cx="1282700" cy="3429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noFill/>
          <a:ln w="9525">
            <a:solidFill>
              <a:srgbClr val="71A0D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17365D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ACFF93BF-48A1-46FA-A7E5-CA52BAD5E5DD}" type="slidenum"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12</a:t>
            </a:fld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b="1" dirty="0"/>
              <a:t>開發</a:t>
            </a:r>
            <a:r>
              <a:rPr lang="zh-TW" altLang="zh-TW" b="1" dirty="0" smtClean="0"/>
              <a:t>環境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zh-TW" altLang="zh-TW" sz="8000" b="1" dirty="0"/>
              <a:t>硬體</a:t>
            </a:r>
            <a:r>
              <a:rPr lang="en-US" altLang="zh-TW" sz="8000" b="1" dirty="0"/>
              <a:t>:</a:t>
            </a:r>
            <a:endParaRPr lang="zh-TW" altLang="zh-TW" sz="8000" dirty="0"/>
          </a:p>
          <a:p>
            <a:r>
              <a:rPr lang="en-US" altLang="zh-TW" sz="8000" dirty="0"/>
              <a:t>CPU/ 	</a:t>
            </a:r>
            <a:r>
              <a:rPr lang="en-US" altLang="zh-TW" sz="8000" dirty="0" err="1"/>
              <a:t>DualCore</a:t>
            </a:r>
            <a:r>
              <a:rPr lang="en-US" altLang="zh-TW" sz="8000" dirty="0"/>
              <a:t> Intel Xeon E3110(E0), 4000 MHz (9 x 444)</a:t>
            </a:r>
            <a:endParaRPr lang="zh-TW" altLang="zh-TW" sz="8000" dirty="0"/>
          </a:p>
          <a:p>
            <a:r>
              <a:rPr lang="en-US" altLang="zh-TW" sz="8000" dirty="0"/>
              <a:t>MB/ 	Gigabyte GA-EP35-DS3P</a:t>
            </a:r>
            <a:endParaRPr lang="zh-TW" altLang="zh-TW" sz="8000" dirty="0"/>
          </a:p>
          <a:p>
            <a:r>
              <a:rPr lang="en-US" altLang="zh-TW" sz="8000" dirty="0"/>
              <a:t>RAM/	OCZ Dual DDR2-1066(5-5-5-15) 533 MHz(12:10), 1GB*2</a:t>
            </a:r>
            <a:endParaRPr lang="zh-TW" altLang="zh-TW" sz="8000" dirty="0"/>
          </a:p>
          <a:p>
            <a:r>
              <a:rPr lang="en-US" altLang="zh-TW" sz="8000" dirty="0"/>
              <a:t>VGA/ 	</a:t>
            </a:r>
            <a:r>
              <a:rPr lang="en-US" altLang="zh-TW" sz="8000" dirty="0" err="1"/>
              <a:t>Calibre</a:t>
            </a:r>
            <a:r>
              <a:rPr lang="en-US" altLang="zh-TW" sz="8000" dirty="0"/>
              <a:t> GeForce 9600 GT, DDR3-512MB(1998 MHz)</a:t>
            </a:r>
            <a:endParaRPr lang="zh-TW" altLang="zh-TW" sz="8000" dirty="0"/>
          </a:p>
          <a:p>
            <a:r>
              <a:rPr lang="en-US" altLang="zh-TW" sz="8000" dirty="0"/>
              <a:t>HDD/ 	WD AAKS*1 16M,320GB</a:t>
            </a:r>
            <a:endParaRPr lang="zh-TW" altLang="zh-TW" sz="8000" dirty="0"/>
          </a:p>
          <a:p>
            <a:r>
              <a:rPr lang="en-US" altLang="zh-TW" sz="8000" dirty="0"/>
              <a:t>OS/		Microsoft Windows 7 </a:t>
            </a:r>
            <a:r>
              <a:rPr lang="en-US" altLang="zh-TW" sz="8000" dirty="0" err="1"/>
              <a:t>Ulimate</a:t>
            </a:r>
            <a:r>
              <a:rPr lang="en-US" altLang="zh-TW" sz="8000" dirty="0"/>
              <a:t>, 32bit</a:t>
            </a:r>
            <a:endParaRPr lang="zh-TW" altLang="zh-TW" sz="8000" dirty="0"/>
          </a:p>
          <a:p>
            <a:r>
              <a:rPr lang="zh-TW" altLang="zh-TW" sz="8000" b="1" dirty="0"/>
              <a:t>軟體</a:t>
            </a:r>
            <a:r>
              <a:rPr lang="en-US" altLang="zh-TW" sz="8000" b="1" dirty="0"/>
              <a:t>:</a:t>
            </a:r>
            <a:endParaRPr lang="zh-TW" altLang="zh-TW" sz="8000" dirty="0"/>
          </a:p>
          <a:p>
            <a:r>
              <a:rPr lang="en-US" altLang="zh-TW" sz="8000" dirty="0"/>
              <a:t>Client/	Eclipse IDE for Java Developers</a:t>
            </a:r>
            <a:endParaRPr lang="zh-TW" altLang="zh-TW" sz="8000" dirty="0"/>
          </a:p>
          <a:p>
            <a:r>
              <a:rPr lang="en-US" altLang="zh-TW" sz="8000" dirty="0"/>
              <a:t>Server/	</a:t>
            </a:r>
            <a:r>
              <a:rPr lang="en-US" altLang="zh-TW" sz="8000" dirty="0" err="1"/>
              <a:t>Jcreator</a:t>
            </a:r>
            <a:r>
              <a:rPr lang="en-US" altLang="zh-TW" sz="8000" dirty="0"/>
              <a:t> LE version</a:t>
            </a:r>
            <a:endParaRPr lang="zh-TW" altLang="zh-TW" sz="8000" dirty="0"/>
          </a:p>
          <a:p>
            <a:r>
              <a:rPr lang="en-US" altLang="zh-TW" sz="8000" dirty="0"/>
              <a:t>Graphics/	Adobe </a:t>
            </a:r>
            <a:r>
              <a:rPr lang="en-US" altLang="zh-TW" sz="8000" dirty="0" err="1"/>
              <a:t>Photoshot</a:t>
            </a:r>
            <a:r>
              <a:rPr lang="en-US" altLang="zh-TW" sz="8000" dirty="0"/>
              <a:t> CS5</a:t>
            </a:r>
            <a:endParaRPr lang="zh-TW" altLang="zh-TW" sz="8000" dirty="0"/>
          </a:p>
          <a:p>
            <a:r>
              <a:rPr lang="en-US" altLang="zh-TW" sz="8000" dirty="0"/>
              <a:t>JDK/	Java SE JDK_1.6</a:t>
            </a:r>
            <a:endParaRPr lang="zh-TW" altLang="zh-TW" sz="8000" dirty="0"/>
          </a:p>
          <a:p>
            <a:r>
              <a:rPr lang="en-US" altLang="zh-TW" sz="8000" dirty="0"/>
              <a:t>SDK/	Android SDK_1.1~2.2 (for windows)</a:t>
            </a:r>
            <a:endParaRPr lang="zh-TW" altLang="zh-TW" sz="8000" dirty="0"/>
          </a:p>
          <a:p>
            <a:endParaRPr lang="zh-TW" altLang="en-US" dirty="0"/>
          </a:p>
        </p:txBody>
      </p:sp>
      <p:sp>
        <p:nvSpPr>
          <p:cNvPr id="4" name="快取圖案 13"/>
          <p:cNvSpPr>
            <a:spLocks noChangeArrowheads="1"/>
          </p:cNvSpPr>
          <p:nvPr/>
        </p:nvSpPr>
        <p:spPr bwMode="auto">
          <a:xfrm>
            <a:off x="10909300" y="6515100"/>
            <a:ext cx="1282700" cy="3429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noFill/>
          <a:ln w="9525">
            <a:solidFill>
              <a:srgbClr val="71A0D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17365D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C2DA40B2-DA85-42F6-BB0B-6721B80EB399}" type="slidenum"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13</a:t>
            </a:fld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000" b="1" dirty="0"/>
              <a:t>測試工具</a:t>
            </a:r>
            <a:r>
              <a:rPr lang="en-US" altLang="zh-TW" sz="2000" b="1" dirty="0"/>
              <a:t>:</a:t>
            </a:r>
            <a:endParaRPr lang="zh-TW" altLang="zh-TW" sz="2000" dirty="0"/>
          </a:p>
          <a:p>
            <a:r>
              <a:rPr lang="en-US" altLang="zh-TW" sz="2000" dirty="0"/>
              <a:t>Eclipse AVD (SDK_1.1~SDK_2.2)</a:t>
            </a:r>
            <a:endParaRPr lang="zh-TW" altLang="zh-TW" sz="2000" dirty="0"/>
          </a:p>
          <a:p>
            <a:r>
              <a:rPr lang="en-US" altLang="zh-TW" sz="2000" dirty="0"/>
              <a:t>HTC Tattoo</a:t>
            </a:r>
            <a:endParaRPr lang="zh-TW" altLang="zh-TW" sz="2000" dirty="0"/>
          </a:p>
          <a:p>
            <a:r>
              <a:rPr lang="en-US" altLang="zh-TW" sz="2000" dirty="0" err="1"/>
              <a:t>Openmoko</a:t>
            </a:r>
            <a:endParaRPr lang="zh-TW" altLang="zh-TW" sz="2000" dirty="0"/>
          </a:p>
          <a:p>
            <a:endParaRPr lang="zh-TW" altLang="en-US" dirty="0"/>
          </a:p>
        </p:txBody>
      </p:sp>
      <p:sp>
        <p:nvSpPr>
          <p:cNvPr id="4" name="快取圖案 13"/>
          <p:cNvSpPr>
            <a:spLocks noChangeArrowheads="1"/>
          </p:cNvSpPr>
          <p:nvPr/>
        </p:nvSpPr>
        <p:spPr bwMode="auto">
          <a:xfrm>
            <a:off x="10909300" y="6515100"/>
            <a:ext cx="1282700" cy="3429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noFill/>
          <a:ln w="9525">
            <a:solidFill>
              <a:srgbClr val="71A0D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17365D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1D5920FE-F0A3-49E7-9D53-21AB5D1386B7}" type="slidenum"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14</a:t>
            </a:fld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b="1" dirty="0"/>
              <a:t>參考</a:t>
            </a:r>
            <a:r>
              <a:rPr lang="zh-TW" altLang="zh-TW" b="1" dirty="0" smtClean="0"/>
              <a:t>文獻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[</a:t>
            </a:r>
            <a:r>
              <a:rPr lang="zh-TW" altLang="zh-TW" dirty="0"/>
              <a:t>序號</a:t>
            </a:r>
            <a:r>
              <a:rPr lang="en-US" altLang="zh-TW" dirty="0"/>
              <a:t>] </a:t>
            </a:r>
            <a:r>
              <a:rPr lang="zh-TW" altLang="zh-TW" dirty="0"/>
              <a:t>作者</a:t>
            </a:r>
            <a:r>
              <a:rPr lang="en-US" altLang="zh-TW" dirty="0"/>
              <a:t>,</a:t>
            </a:r>
            <a:r>
              <a:rPr lang="zh-TW" altLang="zh-TW" dirty="0"/>
              <a:t>書名</a:t>
            </a:r>
            <a:r>
              <a:rPr lang="en-US" altLang="zh-TW" dirty="0"/>
              <a:t>,</a:t>
            </a:r>
            <a:r>
              <a:rPr lang="zh-TW" altLang="zh-TW" dirty="0"/>
              <a:t>出版地</a:t>
            </a:r>
            <a:r>
              <a:rPr lang="en-US" altLang="zh-TW" dirty="0"/>
              <a:t>:</a:t>
            </a:r>
            <a:r>
              <a:rPr lang="zh-TW" altLang="zh-TW" dirty="0"/>
              <a:t>出版者</a:t>
            </a:r>
            <a:r>
              <a:rPr lang="en-US" altLang="zh-TW" dirty="0"/>
              <a:t>,</a:t>
            </a:r>
            <a:r>
              <a:rPr lang="zh-TW" altLang="zh-TW" dirty="0"/>
              <a:t>出版年</a:t>
            </a:r>
          </a:p>
          <a:p>
            <a:r>
              <a:rPr lang="en-US" altLang="zh-TW" dirty="0"/>
              <a:t> [1] </a:t>
            </a:r>
            <a:r>
              <a:rPr lang="zh-TW" altLang="zh-TW" dirty="0"/>
              <a:t>蓋索林</a:t>
            </a:r>
            <a:r>
              <a:rPr lang="en-US" altLang="zh-TW" dirty="0"/>
              <a:t>,</a:t>
            </a:r>
            <a:r>
              <a:rPr lang="en-US" altLang="zh-TW" dirty="0" err="1"/>
              <a:t>gasoline,Google</a:t>
            </a:r>
            <a:r>
              <a:rPr lang="en-US" altLang="zh-TW" dirty="0"/>
              <a:t> Android</a:t>
            </a:r>
            <a:r>
              <a:rPr lang="zh-TW" altLang="zh-TW" dirty="0"/>
              <a:t>手機應用程式入門</a:t>
            </a:r>
            <a:r>
              <a:rPr lang="en-US" altLang="zh-TW" dirty="0"/>
              <a:t>,</a:t>
            </a:r>
            <a:r>
              <a:rPr lang="zh-TW" altLang="zh-TW" dirty="0"/>
              <a:t>台灣：文魁出版社</a:t>
            </a:r>
            <a:r>
              <a:rPr lang="en-US" altLang="zh-TW" dirty="0"/>
              <a:t>,2009 	~ Android OS</a:t>
            </a:r>
            <a:r>
              <a:rPr lang="zh-TW" altLang="zh-TW" dirty="0"/>
              <a:t>入門書。</a:t>
            </a:r>
          </a:p>
          <a:p>
            <a:r>
              <a:rPr lang="en-US" altLang="zh-TW" dirty="0"/>
              <a:t> [2]</a:t>
            </a:r>
            <a:r>
              <a:rPr lang="zh-TW" altLang="zh-TW" dirty="0"/>
              <a:t>蓋索林</a:t>
            </a:r>
            <a:r>
              <a:rPr lang="en-US" altLang="zh-TW" dirty="0"/>
              <a:t>,</a:t>
            </a:r>
            <a:r>
              <a:rPr lang="en-US" altLang="zh-TW" dirty="0" err="1"/>
              <a:t>gasoline,Android</a:t>
            </a:r>
            <a:r>
              <a:rPr lang="zh-TW" altLang="zh-TW" dirty="0"/>
              <a:t>程式設計與應用</a:t>
            </a:r>
            <a:r>
              <a:rPr lang="en-US" altLang="zh-TW" dirty="0"/>
              <a:t>,</a:t>
            </a:r>
            <a:r>
              <a:rPr lang="zh-TW" altLang="zh-TW" dirty="0"/>
              <a:t>台灣：文魁出版社</a:t>
            </a:r>
            <a:r>
              <a:rPr lang="en-US" altLang="zh-TW" dirty="0"/>
              <a:t>,2009	~ XML</a:t>
            </a:r>
            <a:r>
              <a:rPr lang="zh-TW" altLang="zh-TW" dirty="0"/>
              <a:t>規</a:t>
            </a:r>
            <a:r>
              <a:rPr lang="en-US" altLang="zh-TW" dirty="0"/>
              <a:t>	</a:t>
            </a:r>
            <a:r>
              <a:rPr lang="zh-TW" altLang="zh-TW" dirty="0"/>
              <a:t>劃。</a:t>
            </a:r>
          </a:p>
          <a:p>
            <a:r>
              <a:rPr lang="en-US" altLang="zh-TW" dirty="0"/>
              <a:t> [3] </a:t>
            </a:r>
            <a:r>
              <a:rPr lang="zh-TW" altLang="zh-TW" dirty="0"/>
              <a:t>佘志龍、陳昱勛、鄭名傑、陳小鳳、郭秩均</a:t>
            </a:r>
            <a:r>
              <a:rPr lang="en-US" altLang="zh-TW" dirty="0"/>
              <a:t> ,Google Android SDK</a:t>
            </a:r>
            <a:r>
              <a:rPr lang="zh-TW" altLang="zh-TW" dirty="0"/>
              <a:t>開發範例大</a:t>
            </a:r>
            <a:r>
              <a:rPr lang="en-US" altLang="zh-TW" dirty="0"/>
              <a:t>	</a:t>
            </a:r>
            <a:r>
              <a:rPr lang="zh-TW" altLang="zh-TW" dirty="0"/>
              <a:t>全</a:t>
            </a:r>
            <a:r>
              <a:rPr lang="en-US" altLang="zh-TW" dirty="0"/>
              <a:t>,</a:t>
            </a:r>
            <a:r>
              <a:rPr lang="zh-TW" altLang="zh-TW" dirty="0"/>
              <a:t>台灣</a:t>
            </a:r>
            <a:r>
              <a:rPr lang="en-US" altLang="zh-TW" dirty="0"/>
              <a:t>,</a:t>
            </a:r>
            <a:r>
              <a:rPr lang="zh-TW" altLang="zh-TW" dirty="0"/>
              <a:t>悅知文化出版社</a:t>
            </a:r>
            <a:r>
              <a:rPr lang="en-US" altLang="zh-TW" dirty="0"/>
              <a:t>,2010 	~ </a:t>
            </a:r>
            <a:r>
              <a:rPr lang="zh-TW" altLang="zh-TW" dirty="0"/>
              <a:t>實用的</a:t>
            </a:r>
            <a:r>
              <a:rPr lang="en-US" altLang="zh-TW" dirty="0"/>
              <a:t>API</a:t>
            </a:r>
            <a:r>
              <a:rPr lang="zh-TW" altLang="zh-TW" dirty="0"/>
              <a:t>範例查詢。</a:t>
            </a:r>
          </a:p>
          <a:p>
            <a:r>
              <a:rPr lang="en-US" altLang="zh-TW" dirty="0"/>
              <a:t> [4] </a:t>
            </a:r>
            <a:r>
              <a:rPr lang="en-US" altLang="zh-TW" dirty="0" err="1"/>
              <a:t>Eckel</a:t>
            </a:r>
            <a:r>
              <a:rPr lang="en-US" altLang="zh-TW" dirty="0"/>
              <a:t>, </a:t>
            </a:r>
            <a:r>
              <a:rPr lang="en-US" altLang="zh-TW" dirty="0" err="1"/>
              <a:t>Bruce,Thinking</a:t>
            </a:r>
            <a:r>
              <a:rPr lang="en-US" altLang="zh-TW" dirty="0"/>
              <a:t> in JAVA,</a:t>
            </a:r>
            <a:r>
              <a:rPr lang="zh-TW" altLang="zh-TW" dirty="0"/>
              <a:t>美國</a:t>
            </a:r>
            <a:r>
              <a:rPr lang="en-US" altLang="zh-TW" dirty="0"/>
              <a:t>, Prentice Hall </a:t>
            </a:r>
            <a:r>
              <a:rPr lang="en-US" altLang="zh-TW" dirty="0" err="1"/>
              <a:t>Ptr</a:t>
            </a:r>
            <a:r>
              <a:rPr lang="zh-TW" altLang="zh-TW" dirty="0"/>
              <a:t>出版社</a:t>
            </a:r>
            <a:r>
              <a:rPr lang="en-US" altLang="zh-TW" dirty="0"/>
              <a:t>,2006 	~ 	Programming</a:t>
            </a:r>
            <a:r>
              <a:rPr lang="zh-TW" altLang="zh-TW" dirty="0"/>
              <a:t>工具書。</a:t>
            </a:r>
          </a:p>
          <a:p>
            <a:r>
              <a:rPr lang="en-US" altLang="zh-TW" dirty="0"/>
              <a:t> [5] </a:t>
            </a:r>
            <a:r>
              <a:rPr lang="zh-TW" altLang="zh-TW" dirty="0"/>
              <a:t>陸茵</a:t>
            </a:r>
            <a:r>
              <a:rPr lang="en-US" altLang="zh-TW" dirty="0"/>
              <a:t> ,JAVA</a:t>
            </a:r>
            <a:r>
              <a:rPr lang="zh-TW" altLang="zh-TW" dirty="0"/>
              <a:t>程式設計藝術</a:t>
            </a:r>
            <a:r>
              <a:rPr lang="en-US" altLang="zh-TW" dirty="0"/>
              <a:t>,</a:t>
            </a:r>
            <a:r>
              <a:rPr lang="zh-TW" altLang="zh-TW" dirty="0"/>
              <a:t>台灣</a:t>
            </a:r>
            <a:r>
              <a:rPr lang="en-US" altLang="zh-TW" dirty="0"/>
              <a:t>, </a:t>
            </a:r>
            <a:r>
              <a:rPr lang="zh-TW" altLang="zh-TW" dirty="0"/>
              <a:t>全華圖書出版社</a:t>
            </a:r>
            <a:r>
              <a:rPr lang="en-US" altLang="zh-TW" dirty="0"/>
              <a:t>,2006 					~ 	Programming</a:t>
            </a:r>
            <a:r>
              <a:rPr lang="zh-TW" altLang="zh-TW" dirty="0"/>
              <a:t>工具書。</a:t>
            </a:r>
          </a:p>
          <a:p>
            <a:endParaRPr lang="zh-TW" altLang="en-US" dirty="0"/>
          </a:p>
        </p:txBody>
      </p:sp>
      <p:sp>
        <p:nvSpPr>
          <p:cNvPr id="5" name="快取圖案 13"/>
          <p:cNvSpPr>
            <a:spLocks noChangeArrowheads="1"/>
          </p:cNvSpPr>
          <p:nvPr/>
        </p:nvSpPr>
        <p:spPr bwMode="auto">
          <a:xfrm>
            <a:off x="10909300" y="6515100"/>
            <a:ext cx="1282700" cy="3429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noFill/>
          <a:ln w="9525">
            <a:solidFill>
              <a:srgbClr val="71A0D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17365D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200" dirty="0" smtClean="0">
                <a:latin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8876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報告結束感謝您的聆聽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快取圖案 13"/>
          <p:cNvSpPr>
            <a:spLocks noChangeArrowheads="1"/>
          </p:cNvSpPr>
          <p:nvPr/>
        </p:nvSpPr>
        <p:spPr bwMode="auto">
          <a:xfrm>
            <a:off x="10909300" y="6515100"/>
            <a:ext cx="1282700" cy="3429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noFill/>
          <a:ln w="9525">
            <a:solidFill>
              <a:srgbClr val="71A0D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17365D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200" dirty="0" smtClean="0">
                <a:latin typeface="Arial" panose="020B0604020202020204" pitchFamily="34" charset="0"/>
              </a:rPr>
              <a:t>16</a:t>
            </a:r>
            <a:endParaRPr kumimoji="0" lang="zh-TW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目錄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smtClean="0"/>
              <a:t>●</a:t>
            </a:r>
            <a:r>
              <a:rPr lang="zh-TW" altLang="zh-TW" sz="3600" b="1" dirty="0" smtClean="0"/>
              <a:t>簡介</a:t>
            </a:r>
            <a:r>
              <a:rPr lang="en-US" altLang="zh-TW" sz="3600" b="1" dirty="0" smtClean="0"/>
              <a:t> .........………………………………………………</a:t>
            </a:r>
            <a:r>
              <a:rPr lang="en-US" altLang="zh-TW" sz="3600" b="1" dirty="0" smtClean="0"/>
              <a:t>P.4</a:t>
            </a:r>
            <a:endParaRPr lang="zh-TW" altLang="zh-TW" sz="3600" dirty="0"/>
          </a:p>
          <a:p>
            <a:pPr marL="0" indent="0">
              <a:buNone/>
            </a:pPr>
            <a:endParaRPr lang="zh-TW" altLang="zh-TW" sz="3600" dirty="0"/>
          </a:p>
          <a:p>
            <a:r>
              <a:rPr lang="en-US" altLang="zh-TW" sz="3600" b="1" dirty="0"/>
              <a:t>●</a:t>
            </a:r>
            <a:r>
              <a:rPr lang="zh-TW" altLang="zh-TW" sz="3600" b="1" dirty="0"/>
              <a:t>系統功能 </a:t>
            </a:r>
            <a:r>
              <a:rPr lang="en-US" altLang="zh-TW" sz="3600" b="1" dirty="0"/>
              <a:t>….......…………………………………………</a:t>
            </a:r>
            <a:r>
              <a:rPr lang="en-US" altLang="zh-TW" sz="3600" b="1" dirty="0" smtClean="0"/>
              <a:t>P.5~10</a:t>
            </a:r>
            <a:endParaRPr lang="zh-TW" altLang="zh-TW" sz="3600" dirty="0"/>
          </a:p>
          <a:p>
            <a:pPr marL="0" indent="0">
              <a:buNone/>
            </a:pPr>
            <a:endParaRPr lang="zh-TW" altLang="zh-TW" sz="3600" dirty="0"/>
          </a:p>
          <a:p>
            <a:r>
              <a:rPr lang="en-US" altLang="zh-TW" sz="3600" b="1" dirty="0"/>
              <a:t>●</a:t>
            </a:r>
            <a:r>
              <a:rPr lang="zh-TW" altLang="zh-TW" sz="3600" b="1" dirty="0"/>
              <a:t>系統架構</a:t>
            </a:r>
            <a:r>
              <a:rPr lang="en-US" altLang="zh-TW" sz="3600" b="1" dirty="0"/>
              <a:t> .......……………………………………………</a:t>
            </a:r>
            <a:r>
              <a:rPr lang="en-US" altLang="zh-TW" sz="3600" b="1" dirty="0" smtClean="0"/>
              <a:t>P.11</a:t>
            </a:r>
            <a:endParaRPr lang="zh-TW" altLang="zh-TW" sz="3600" dirty="0"/>
          </a:p>
          <a:p>
            <a:pPr marL="0" indent="0">
              <a:buNone/>
            </a:pPr>
            <a:endParaRPr lang="zh-TW" altLang="zh-TW" sz="3600" dirty="0"/>
          </a:p>
          <a:p>
            <a:pPr marL="0" indent="0">
              <a:buNone/>
            </a:pPr>
            <a:endParaRPr lang="zh-TW" altLang="zh-TW" sz="3600" dirty="0"/>
          </a:p>
        </p:txBody>
      </p:sp>
      <p:sp>
        <p:nvSpPr>
          <p:cNvPr id="4" name="快取圖案 13"/>
          <p:cNvSpPr>
            <a:spLocks noChangeArrowheads="1"/>
          </p:cNvSpPr>
          <p:nvPr/>
        </p:nvSpPr>
        <p:spPr bwMode="auto">
          <a:xfrm>
            <a:off x="10909300" y="6515852"/>
            <a:ext cx="1282700" cy="3429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noFill/>
          <a:ln w="9525">
            <a:solidFill>
              <a:srgbClr val="71A0D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17365D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C98CCB39-DFD9-47AA-BED5-7C474928E245}" type="slidenum"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2</a:t>
            </a:fld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目錄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b="1" dirty="0"/>
              <a:t>●</a:t>
            </a:r>
            <a:r>
              <a:rPr lang="zh-TW" altLang="zh-TW" sz="3600" b="1" dirty="0"/>
              <a:t>軟體流程</a:t>
            </a:r>
            <a:r>
              <a:rPr lang="en-US" altLang="zh-TW" sz="3600" b="1" dirty="0"/>
              <a:t> .......……………………………………………P.12</a:t>
            </a:r>
            <a:endParaRPr lang="zh-TW" altLang="zh-TW" sz="3600" dirty="0"/>
          </a:p>
          <a:p>
            <a:pPr marL="0" indent="0">
              <a:buNone/>
            </a:pPr>
            <a:endParaRPr lang="zh-TW" altLang="zh-TW" sz="3500" dirty="0" smtClean="0"/>
          </a:p>
          <a:p>
            <a:r>
              <a:rPr lang="en-US" altLang="zh-TW" sz="3500" b="1" dirty="0" smtClean="0"/>
              <a:t>●</a:t>
            </a:r>
            <a:r>
              <a:rPr lang="zh-TW" altLang="zh-TW" sz="3500" b="1" dirty="0" smtClean="0"/>
              <a:t>開發環境 </a:t>
            </a:r>
            <a:r>
              <a:rPr lang="en-US" altLang="zh-TW" sz="3500" b="1" dirty="0" smtClean="0"/>
              <a:t>...........………………………………………</a:t>
            </a:r>
            <a:r>
              <a:rPr lang="en-US" altLang="zh-TW" sz="3500" b="1" dirty="0" smtClean="0"/>
              <a:t>P.13~14</a:t>
            </a:r>
            <a:endParaRPr lang="en-US" altLang="zh-TW" sz="3500" dirty="0"/>
          </a:p>
          <a:p>
            <a:pPr marL="0" indent="0">
              <a:buNone/>
            </a:pPr>
            <a:r>
              <a:rPr lang="en-US" altLang="zh-TW" sz="3500" b="1" dirty="0" smtClean="0"/>
              <a:t>  </a:t>
            </a:r>
            <a:endParaRPr lang="zh-TW" altLang="zh-TW" sz="3500" dirty="0" smtClean="0"/>
          </a:p>
          <a:p>
            <a:r>
              <a:rPr lang="en-US" altLang="zh-TW" sz="3500" b="1" dirty="0" smtClean="0"/>
              <a:t>●</a:t>
            </a:r>
            <a:r>
              <a:rPr lang="zh-TW" altLang="zh-TW" sz="3500" b="1" dirty="0" smtClean="0"/>
              <a:t>參考文獻 ……....……………………………………........P</a:t>
            </a:r>
            <a:r>
              <a:rPr lang="zh-TW" altLang="zh-TW" sz="3500" b="1" dirty="0" smtClean="0"/>
              <a:t>.</a:t>
            </a:r>
            <a:r>
              <a:rPr lang="en-US" altLang="zh-TW" sz="3500" b="1" dirty="0" smtClean="0"/>
              <a:t>15</a:t>
            </a:r>
            <a:endParaRPr lang="zh-TW" altLang="zh-TW" sz="3500" dirty="0" smtClean="0"/>
          </a:p>
          <a:p>
            <a:pPr marL="0" indent="0" algn="ctr">
              <a:buNone/>
            </a:pPr>
            <a:endParaRPr lang="zh-TW" altLang="zh-TW" sz="3500" dirty="0" smtClean="0"/>
          </a:p>
          <a:p>
            <a:pPr algn="ctr"/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5" name="快取圖案 13"/>
          <p:cNvSpPr>
            <a:spLocks noChangeArrowheads="1"/>
          </p:cNvSpPr>
          <p:nvPr/>
        </p:nvSpPr>
        <p:spPr bwMode="auto">
          <a:xfrm>
            <a:off x="10909300" y="6515100"/>
            <a:ext cx="1282700" cy="3429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noFill/>
          <a:ln w="9525">
            <a:solidFill>
              <a:srgbClr val="71A0D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17365D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EE78E03D-6658-478F-832D-6E37D0810312}" type="slidenum"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3</a:t>
            </a:fld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b="1" dirty="0" smtClean="0"/>
              <a:t>簡介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b="1" dirty="0"/>
              <a:t>Android</a:t>
            </a:r>
            <a:r>
              <a:rPr lang="zh-TW" altLang="zh-TW" dirty="0"/>
              <a:t>是由</a:t>
            </a:r>
            <a:r>
              <a:rPr lang="en-US" altLang="zh-TW" dirty="0"/>
              <a:t>Google</a:t>
            </a:r>
            <a:r>
              <a:rPr lang="zh-TW" altLang="zh-TW" dirty="0" smtClean="0"/>
              <a:t>發</a:t>
            </a:r>
            <a:r>
              <a:rPr lang="zh-TW" altLang="en-US" dirty="0"/>
              <a:t>佈</a:t>
            </a:r>
            <a:r>
              <a:rPr lang="zh-TW" altLang="zh-TW" dirty="0" smtClean="0"/>
              <a:t>的</a:t>
            </a:r>
            <a:r>
              <a:rPr lang="zh-TW" altLang="zh-TW" dirty="0"/>
              <a:t>程式開發平台，其目前於手機及平板電腦應用甚廣。然而我們的專題是利用</a:t>
            </a:r>
            <a:r>
              <a:rPr lang="en-US" altLang="zh-TW" dirty="0"/>
              <a:t>Android OS</a:t>
            </a:r>
            <a:r>
              <a:rPr lang="zh-TW" altLang="zh-TW" dirty="0"/>
              <a:t>並結合以</a:t>
            </a:r>
            <a:r>
              <a:rPr lang="en-US" altLang="zh-TW" dirty="0"/>
              <a:t>JAVA</a:t>
            </a:r>
            <a:r>
              <a:rPr lang="zh-TW" altLang="zh-TW" dirty="0"/>
              <a:t>為基礎的伺服器，設計一款在</a:t>
            </a:r>
            <a:r>
              <a:rPr lang="en-US" altLang="zh-TW" dirty="0"/>
              <a:t>Android</a:t>
            </a:r>
            <a:r>
              <a:rPr lang="zh-TW" altLang="zh-TW" dirty="0"/>
              <a:t>手機上執行的</a:t>
            </a:r>
            <a:r>
              <a:rPr lang="zh-TW" altLang="zh-TW" b="1" dirty="0"/>
              <a:t>多人連線競食遊戲</a:t>
            </a:r>
            <a:r>
              <a:rPr lang="zh-TW" altLang="zh-TW" dirty="0"/>
              <a:t>。由於現今</a:t>
            </a:r>
            <a:r>
              <a:rPr lang="en-US" altLang="zh-TW" dirty="0"/>
              <a:t>Google Market</a:t>
            </a:r>
            <a:r>
              <a:rPr lang="zh-TW" altLang="zh-TW" dirty="0"/>
              <a:t>上尚無類似可供多人同時連線的相關遊戲軟體，故本組專題便決定實作此款具有首創性和發展性的遊戲設計。</a:t>
            </a:r>
          </a:p>
          <a:p>
            <a:r>
              <a:rPr lang="en-US" altLang="zh-TW" dirty="0"/>
              <a:t>    </a:t>
            </a:r>
            <a:r>
              <a:rPr lang="zh-TW" altLang="zh-TW" dirty="0"/>
              <a:t>隨著網路遊戲的蓬勃發展和開發技術的成熟，</a:t>
            </a:r>
            <a:r>
              <a:rPr lang="en-US" altLang="zh-TW" dirty="0"/>
              <a:t>Online Game</a:t>
            </a:r>
            <a:r>
              <a:rPr lang="zh-TW" altLang="zh-TW" dirty="0"/>
              <a:t>是不少人平日的休閒活動之一，市面上相關產品也日新月異。唯獨手機遊戲卻因各系統本身的侷限，大大的降低了手機遊戲的互動性，而隨著</a:t>
            </a:r>
            <a:r>
              <a:rPr lang="en-US" altLang="zh-TW" dirty="0"/>
              <a:t>Android OS</a:t>
            </a:r>
            <a:r>
              <a:rPr lang="zh-TW" altLang="zh-TW" dirty="0"/>
              <a:t>的盛行，大大的增加遊戲本身的開發。設計出可供多人連線的手機遊戲，不僅提升玩家間的互動性，也希望能藉此拋磚引玉，帶動</a:t>
            </a:r>
            <a:r>
              <a:rPr lang="en-US" altLang="zh-TW" dirty="0"/>
              <a:t>Android</a:t>
            </a:r>
            <a:r>
              <a:rPr lang="zh-TW" altLang="zh-TW" dirty="0"/>
              <a:t>程式的開發熱潮。</a:t>
            </a:r>
          </a:p>
          <a:p>
            <a:endParaRPr lang="zh-TW" altLang="en-US" dirty="0"/>
          </a:p>
        </p:txBody>
      </p:sp>
      <p:sp>
        <p:nvSpPr>
          <p:cNvPr id="4" name="快取圖案 13"/>
          <p:cNvSpPr>
            <a:spLocks noChangeArrowheads="1"/>
          </p:cNvSpPr>
          <p:nvPr/>
        </p:nvSpPr>
        <p:spPr bwMode="auto">
          <a:xfrm>
            <a:off x="10909300" y="6515100"/>
            <a:ext cx="1282700" cy="3429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noFill/>
          <a:ln w="9525">
            <a:solidFill>
              <a:srgbClr val="71A0D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17365D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4B264110-9663-40ED-B191-C7630E3F7407}" type="slidenum"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4</a:t>
            </a:fld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b="1" dirty="0"/>
              <a:t>系統</a:t>
            </a:r>
            <a:r>
              <a:rPr lang="zh-TW" altLang="zh-TW" b="1" dirty="0" smtClean="0"/>
              <a:t>功能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512"/>
          </a:xfrm>
        </p:spPr>
        <p:txBody>
          <a:bodyPr>
            <a:normAutofit fontScale="85000" lnSpcReduction="10000"/>
          </a:bodyPr>
          <a:lstStyle/>
          <a:p>
            <a:r>
              <a:rPr lang="zh-TW" altLang="zh-TW" dirty="0"/>
              <a:t>我們的系統主要設計成二大功能性需求──多人聊天和選擇對戰玩家。而非功能性需求則是</a:t>
            </a:r>
            <a:r>
              <a:rPr lang="en-US" altLang="zh-TW" dirty="0"/>
              <a:t>Server</a:t>
            </a:r>
            <a:r>
              <a:rPr lang="zh-TW" altLang="zh-TW" dirty="0"/>
              <a:t>端要穩定能長時間正常執行，且因手機畫面大小的限制，所以整體系統的介面要設計成操作簡易方便後再追求優化。</a:t>
            </a:r>
          </a:p>
          <a:p>
            <a:r>
              <a:rPr lang="zh-TW" altLang="zh-TW" dirty="0"/>
              <a:t>我們的系統介面主要分成三個部份</a:t>
            </a:r>
            <a:r>
              <a:rPr lang="en-US" altLang="zh-TW" b="1" dirty="0"/>
              <a:t>Client</a:t>
            </a:r>
            <a:r>
              <a:rPr lang="zh-TW" altLang="zh-TW" b="1" dirty="0"/>
              <a:t>、</a:t>
            </a:r>
            <a:r>
              <a:rPr lang="en-US" altLang="zh-TW" b="1" dirty="0"/>
              <a:t>Menu</a:t>
            </a:r>
            <a:r>
              <a:rPr lang="zh-TW" altLang="zh-TW" b="1" dirty="0"/>
              <a:t>、</a:t>
            </a:r>
            <a:r>
              <a:rPr lang="en-US" altLang="zh-TW" b="1" dirty="0" err="1"/>
              <a:t>GameSnake</a:t>
            </a:r>
            <a:r>
              <a:rPr lang="zh-TW" altLang="zh-TW" dirty="0"/>
              <a:t>。</a:t>
            </a:r>
          </a:p>
          <a:p>
            <a:r>
              <a:rPr lang="en-US" altLang="zh-TW" b="1" dirty="0"/>
              <a:t>Client</a:t>
            </a:r>
            <a:r>
              <a:rPr lang="zh-TW" altLang="zh-TW" dirty="0"/>
              <a:t>介面提供使用者輸入</a:t>
            </a:r>
            <a:r>
              <a:rPr lang="en-US" altLang="zh-TW" dirty="0"/>
              <a:t>ID</a:t>
            </a:r>
            <a:r>
              <a:rPr lang="zh-TW" altLang="zh-TW" dirty="0"/>
              <a:t>連線至指定</a:t>
            </a:r>
            <a:r>
              <a:rPr lang="en-US" altLang="zh-TW" dirty="0"/>
              <a:t>Server</a:t>
            </a:r>
            <a:r>
              <a:rPr lang="zh-TW" altLang="zh-TW" dirty="0"/>
              <a:t>。</a:t>
            </a:r>
          </a:p>
          <a:p>
            <a:r>
              <a:rPr lang="en-US" altLang="zh-TW" b="1" dirty="0"/>
              <a:t>Menu</a:t>
            </a:r>
            <a:r>
              <a:rPr lang="zh-TW" altLang="zh-TW" dirty="0"/>
              <a:t>介面為連線成功後首頁，進入後便為多人遊戲大廳，在</a:t>
            </a:r>
            <a:r>
              <a:rPr lang="en-US" altLang="zh-TW" dirty="0"/>
              <a:t>Menu</a:t>
            </a:r>
            <a:r>
              <a:rPr lang="zh-TW" altLang="zh-TW" dirty="0"/>
              <a:t>內提供使用者預想要對戰之玩家選單功能，被邀請之玩家可以拒絕或同意進行遊戲，被邀請玩家如果同意進行遊戲，介面會自動跳到</a:t>
            </a:r>
            <a:r>
              <a:rPr lang="en-US" altLang="zh-TW" dirty="0" err="1"/>
              <a:t>GameSnake</a:t>
            </a:r>
            <a:r>
              <a:rPr lang="en-US" altLang="zh-TW" dirty="0"/>
              <a:t>(</a:t>
            </a:r>
            <a:r>
              <a:rPr lang="zh-TW" altLang="zh-TW" dirty="0"/>
              <a:t>遊戲介面</a:t>
            </a:r>
            <a:r>
              <a:rPr lang="en-US" altLang="zh-TW" dirty="0"/>
              <a:t>)</a:t>
            </a:r>
            <a:r>
              <a:rPr lang="zh-TW" altLang="zh-TW" dirty="0"/>
              <a:t>，如果被拒絕，則在邀請人介面會顯示訊息，聊天室方面則是提供多位玩家在此進行交流。</a:t>
            </a:r>
          </a:p>
          <a:p>
            <a:r>
              <a:rPr lang="en-US" altLang="zh-TW" b="1" dirty="0" err="1"/>
              <a:t>GameSnake</a:t>
            </a:r>
            <a:r>
              <a:rPr lang="zh-TW" altLang="zh-TW" dirty="0"/>
              <a:t>介面則為遊戲主頁面，當雙方使用者同意進行遊戲後，系統將自動進入本頁面。介面之左上角有顯示玩家所得分數、遊戲進行時間、玩家速度，以提供玩家遊戲資訊，當遊戲結束後系統會自動判斷輸贏並提示於畫面中。</a:t>
            </a:r>
          </a:p>
          <a:p>
            <a:endParaRPr lang="zh-TW" altLang="en-US" dirty="0"/>
          </a:p>
        </p:txBody>
      </p:sp>
      <p:sp>
        <p:nvSpPr>
          <p:cNvPr id="4" name="快取圖案 13"/>
          <p:cNvSpPr>
            <a:spLocks noChangeArrowheads="1"/>
          </p:cNvSpPr>
          <p:nvPr/>
        </p:nvSpPr>
        <p:spPr bwMode="auto">
          <a:xfrm>
            <a:off x="10909300" y="6529137"/>
            <a:ext cx="1282700" cy="3429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noFill/>
          <a:ln w="9525">
            <a:solidFill>
              <a:srgbClr val="71A0D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17365D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E39B05C8-0AAD-42F5-B3E6-B7A7D1E28DF1}" type="slidenum"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5</a:t>
            </a:fld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Client</a:t>
            </a:r>
            <a:r>
              <a:rPr lang="zh-TW" altLang="zh-TW" b="1" dirty="0"/>
              <a:t>介面</a:t>
            </a:r>
            <a:endParaRPr lang="zh-TW" altLang="en-US" b="1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42" y="1690688"/>
            <a:ext cx="3904832" cy="45718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58497" y="1690688"/>
            <a:ext cx="5021179" cy="1865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000" b="1" kern="1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zh-TW" sz="3000" b="1" kern="100" dirty="0">
                <a:latin typeface="Calibri" panose="020F0502020204030204" pitchFamily="34" charset="0"/>
                <a:cs typeface="新細明體" panose="02020500000000000000" pitchFamily="18" charset="-120"/>
              </a:rPr>
              <a:t>一</a:t>
            </a:r>
            <a:r>
              <a:rPr lang="en-US" altLang="zh-TW" sz="3000" b="1" kern="100" dirty="0">
                <a:latin typeface="Calibri" panose="020F0502020204030204" pitchFamily="34" charset="0"/>
                <a:cs typeface="Calibri" panose="020F0502020204030204" pitchFamily="34" charset="0"/>
              </a:rPr>
              <a:t>)Client</a:t>
            </a:r>
            <a:r>
              <a:rPr lang="zh-TW" altLang="zh-TW" sz="3000" b="1" kern="100" dirty="0">
                <a:latin typeface="Calibri" panose="020F0502020204030204" pitchFamily="34" charset="0"/>
                <a:cs typeface="新細明體" panose="02020500000000000000" pitchFamily="18" charset="-120"/>
              </a:rPr>
              <a:t>介面</a:t>
            </a:r>
            <a:r>
              <a:rPr lang="en-US" altLang="zh-TW" sz="3000" b="1" kern="1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endParaRPr lang="zh-TW" altLang="zh-TW" sz="3000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TW" sz="3000" b="1" kern="100" dirty="0">
                <a:latin typeface="標楷體" panose="03000509000000000000" pitchFamily="65" charset="-120"/>
                <a:cs typeface="標楷體" panose="03000509000000000000" pitchFamily="65" charset="-120"/>
              </a:rPr>
              <a:t>Client</a:t>
            </a:r>
            <a:r>
              <a:rPr lang="zh-TW" altLang="zh-TW" sz="30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介面提供使用者輸入</a:t>
            </a:r>
            <a:r>
              <a:rPr lang="en-US" altLang="zh-TW" sz="30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ID</a:t>
            </a:r>
            <a:r>
              <a:rPr lang="zh-TW" altLang="zh-TW" sz="30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連線至指定</a:t>
            </a:r>
            <a:r>
              <a:rPr lang="en-US" altLang="zh-TW" sz="30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Server</a:t>
            </a:r>
            <a:r>
              <a:rPr lang="zh-TW" altLang="zh-TW" sz="30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。</a:t>
            </a:r>
            <a:endParaRPr lang="zh-TW" altLang="zh-TW" sz="3000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快取圖案 13"/>
          <p:cNvSpPr>
            <a:spLocks noChangeArrowheads="1"/>
          </p:cNvSpPr>
          <p:nvPr/>
        </p:nvSpPr>
        <p:spPr bwMode="auto">
          <a:xfrm>
            <a:off x="10909300" y="6515100"/>
            <a:ext cx="1282700" cy="3429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noFill/>
          <a:ln w="9525">
            <a:solidFill>
              <a:srgbClr val="71A0D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17365D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D9A353A8-E6C8-4F69-9CBE-34D98C33BD83}" type="slidenum"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6</a:t>
            </a:fld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12673" y="6262538"/>
            <a:ext cx="24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b="1" kern="1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zh-TW" b="1" kern="100" dirty="0">
                <a:latin typeface="Calibri" panose="020F0502020204030204" pitchFamily="34" charset="0"/>
                <a:cs typeface="新細明體" panose="02020500000000000000" pitchFamily="18" charset="-120"/>
              </a:rPr>
              <a:t>一</a:t>
            </a:r>
            <a:r>
              <a:rPr lang="en-US" altLang="zh-TW" b="1" kern="100" dirty="0">
                <a:latin typeface="Calibri" panose="020F0502020204030204" pitchFamily="34" charset="0"/>
                <a:cs typeface="Calibri" panose="020F0502020204030204" pitchFamily="34" charset="0"/>
              </a:rPr>
              <a:t>)Client</a:t>
            </a:r>
            <a:r>
              <a:rPr lang="zh-TW" altLang="zh-TW" b="1" kern="100" dirty="0">
                <a:latin typeface="Calibri" panose="020F0502020204030204" pitchFamily="34" charset="0"/>
                <a:cs typeface="新細明體" panose="02020500000000000000" pitchFamily="18" charset="-120"/>
              </a:rPr>
              <a:t>介面</a:t>
            </a:r>
            <a:r>
              <a:rPr lang="en-US" altLang="zh-TW" b="1" kern="1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endParaRPr lang="zh-TW" altLang="zh-TW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Menu</a:t>
            </a:r>
            <a:r>
              <a:rPr lang="zh-TW" altLang="zh-TW" b="1" dirty="0"/>
              <a:t>介面</a:t>
            </a:r>
            <a:r>
              <a:rPr lang="en-US" altLang="zh-TW" b="1" dirty="0"/>
              <a:t>-</a:t>
            </a:r>
            <a:r>
              <a:rPr lang="zh-TW" altLang="zh-TW" b="1" dirty="0"/>
              <a:t>連線後首頁及各按鈕的</a:t>
            </a:r>
            <a:r>
              <a:rPr lang="zh-TW" altLang="zh-TW" b="1" dirty="0" smtClean="0"/>
              <a:t>功能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933" y="1690688"/>
            <a:ext cx="3365685" cy="46745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618" y="1682971"/>
            <a:ext cx="3365685" cy="46334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76930" y="6428751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kern="1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zh-TW" b="1" kern="100" dirty="0">
                <a:latin typeface="Calibri" panose="020F0502020204030204" pitchFamily="34" charset="0"/>
                <a:cs typeface="新細明體" panose="02020500000000000000" pitchFamily="18" charset="-120"/>
              </a:rPr>
              <a:t>二</a:t>
            </a:r>
            <a:r>
              <a:rPr lang="en-US" altLang="zh-TW" b="1" kern="100" dirty="0">
                <a:latin typeface="Calibri" panose="020F0502020204030204" pitchFamily="34" charset="0"/>
                <a:cs typeface="Calibri" panose="020F0502020204030204" pitchFamily="34" charset="0"/>
              </a:rPr>
              <a:t>)Menu</a:t>
            </a:r>
            <a:r>
              <a:rPr lang="zh-TW" altLang="zh-TW" b="1" kern="100" dirty="0">
                <a:latin typeface="Calibri" panose="020F0502020204030204" pitchFamily="34" charset="0"/>
                <a:cs typeface="新細明體" panose="02020500000000000000" pitchFamily="18" charset="-120"/>
              </a:rPr>
              <a:t>介面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5593911" y="6488668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kern="1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zh-TW" b="1" kern="100" dirty="0">
                <a:latin typeface="Calibri" panose="020F0502020204030204" pitchFamily="34" charset="0"/>
                <a:cs typeface="新細明體" panose="02020500000000000000" pitchFamily="18" charset="-120"/>
              </a:rPr>
              <a:t>三</a:t>
            </a:r>
            <a:r>
              <a:rPr lang="en-US" altLang="zh-TW" b="1" kern="1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zh-TW" b="1" kern="100" dirty="0">
                <a:latin typeface="Calibri" panose="020F0502020204030204" pitchFamily="34" charset="0"/>
                <a:cs typeface="新細明體" panose="02020500000000000000" pitchFamily="18" charset="-120"/>
              </a:rPr>
              <a:t>聊天畫面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8178686" y="1682971"/>
            <a:ext cx="36540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圖</a:t>
            </a:r>
            <a:r>
              <a:rPr lang="en-US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二</a:t>
            </a:r>
            <a:r>
              <a:rPr lang="en-US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為</a:t>
            </a:r>
            <a:r>
              <a:rPr lang="en-US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Client</a:t>
            </a:r>
            <a:r>
              <a:rPr lang="zh-TW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連線後的畫面，最上面為下拉式選單</a:t>
            </a:r>
            <a:r>
              <a:rPr lang="en-US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選擇對戰玩家</a:t>
            </a:r>
            <a:r>
              <a:rPr lang="en-US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，中間黑字部份為聊天資訊窗口如圖</a:t>
            </a:r>
            <a:r>
              <a:rPr lang="en-US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三</a:t>
            </a:r>
            <a:r>
              <a:rPr lang="en-US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，下面為輸入欄和傳送訊息按鈕。</a:t>
            </a:r>
            <a:endParaRPr lang="zh-TW" altLang="en-US" sz="3000" dirty="0"/>
          </a:p>
        </p:txBody>
      </p:sp>
      <p:sp>
        <p:nvSpPr>
          <p:cNvPr id="11" name="快取圖案 13"/>
          <p:cNvSpPr>
            <a:spLocks noChangeArrowheads="1"/>
          </p:cNvSpPr>
          <p:nvPr/>
        </p:nvSpPr>
        <p:spPr bwMode="auto">
          <a:xfrm>
            <a:off x="10909300" y="6535620"/>
            <a:ext cx="1282700" cy="3429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noFill/>
          <a:ln w="9525">
            <a:solidFill>
              <a:srgbClr val="71A0D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17365D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DB4842A4-87A1-45F6-B3B2-85517F027CC5}" type="slidenum"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7</a:t>
            </a:fld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Menu-</a:t>
            </a:r>
            <a:r>
              <a:rPr lang="zh-TW" altLang="zh-TW" b="1" dirty="0"/>
              <a:t>選擇對戰玩家、按鈕功能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695" y="1690688"/>
            <a:ext cx="3371380" cy="465774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315" y="1690688"/>
            <a:ext cx="3371380" cy="465774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161946" y="6483373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kern="1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b="1" kern="100" dirty="0">
                <a:latin typeface="Calibri" panose="020F0502020204030204" pitchFamily="34" charset="0"/>
                <a:cs typeface="Calibri" panose="020F0502020204030204" pitchFamily="34" charset="0"/>
              </a:rPr>
              <a:t>五</a:t>
            </a:r>
            <a:r>
              <a:rPr lang="en-US" altLang="zh-TW" b="1" kern="1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zh-TW" b="1" kern="100" dirty="0">
                <a:latin typeface="Calibri" panose="020F0502020204030204" pitchFamily="34" charset="0"/>
                <a:cs typeface="新細明體" panose="02020500000000000000" pitchFamily="18" charset="-120"/>
              </a:rPr>
              <a:t>邀請訊息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992661" y="6488668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kern="1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b="1" kern="100" dirty="0">
                <a:latin typeface="Calibri" panose="020F0502020204030204" pitchFamily="34" charset="0"/>
                <a:cs typeface="Calibri" panose="020F0502020204030204" pitchFamily="34" charset="0"/>
              </a:rPr>
              <a:t>四</a:t>
            </a:r>
            <a:r>
              <a:rPr lang="en-US" altLang="zh-TW" b="1" kern="1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zh-TW" b="1" kern="100" dirty="0">
                <a:latin typeface="Calibri" panose="020F0502020204030204" pitchFamily="34" charset="0"/>
                <a:cs typeface="新細明體" panose="02020500000000000000" pitchFamily="18" charset="-120"/>
              </a:rPr>
              <a:t>下拉式選單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051075" y="1690688"/>
            <a:ext cx="3868208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5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 圖</a:t>
            </a:r>
            <a:r>
              <a:rPr lang="en-US" altLang="zh-TW" sz="25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en-US" sz="2500" kern="100" dirty="0"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四</a:t>
            </a:r>
            <a:r>
              <a:rPr lang="en-US" altLang="zh-TW" sz="25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zh-TW" sz="25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為下拉式選單，連進伺服器玩家，可更改自己喜好的</a:t>
            </a:r>
            <a:r>
              <a:rPr lang="en-US" altLang="zh-TW" sz="25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ID</a:t>
            </a:r>
            <a:r>
              <a:rPr lang="zh-TW" altLang="zh-TW" sz="25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，伺服器會把玩家名單列到下拉式選單。玩家可以依自己喜好選擇挑戰的玩家進行連線。</a:t>
            </a:r>
            <a:endParaRPr lang="zh-TW" altLang="zh-TW" sz="2500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altLang="zh-TW" sz="2500" kern="100" dirty="0">
                <a:latin typeface="標楷體" panose="03000509000000000000" pitchFamily="65" charset="-120"/>
                <a:cs typeface="標楷體" panose="03000509000000000000" pitchFamily="65" charset="-120"/>
              </a:rPr>
              <a:t>    </a:t>
            </a:r>
            <a:r>
              <a:rPr lang="zh-TW" altLang="zh-TW" sz="25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圖</a:t>
            </a:r>
            <a:r>
              <a:rPr lang="en-US" altLang="zh-TW" sz="25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en-US" sz="2500" kern="100" dirty="0"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五</a:t>
            </a:r>
            <a:r>
              <a:rPr lang="en-US" altLang="zh-TW" sz="25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zh-TW" sz="25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為使用者選擇玩家時，會跳出一個邀請視窗來邀請選擇對象，此時使用者會等待對方接受或者是拒絕的訊息。</a:t>
            </a:r>
            <a:endParaRPr lang="zh-TW" altLang="zh-TW" sz="2500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endParaRPr lang="zh-TW" altLang="zh-TW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快取圖案 13"/>
          <p:cNvSpPr>
            <a:spLocks noChangeArrowheads="1"/>
          </p:cNvSpPr>
          <p:nvPr/>
        </p:nvSpPr>
        <p:spPr bwMode="auto">
          <a:xfrm>
            <a:off x="10909300" y="6520281"/>
            <a:ext cx="1282700" cy="349918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noFill/>
          <a:ln w="9525">
            <a:solidFill>
              <a:srgbClr val="71A0D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17365D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E1A8E90E-1653-4BD9-9462-738F8AF0924B}" type="slidenum"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8</a:t>
            </a:fld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Menu-</a:t>
            </a:r>
            <a:r>
              <a:rPr lang="zh-TW" altLang="zh-TW" b="1" dirty="0"/>
              <a:t>選擇對戰玩家、按鈕</a:t>
            </a:r>
            <a:r>
              <a:rPr lang="zh-TW" altLang="zh-TW" b="1" dirty="0" smtClean="0"/>
              <a:t>功能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87" y="1689984"/>
            <a:ext cx="3371380" cy="469901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411" y="1678953"/>
            <a:ext cx="3371380" cy="470042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123618" y="6388998"/>
            <a:ext cx="1944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(</a:t>
            </a:r>
            <a:r>
              <a:rPr lang="zh-TW" altLang="en-US" b="1" dirty="0"/>
              <a:t>七</a:t>
            </a:r>
            <a:r>
              <a:rPr lang="en-US" altLang="zh-TW" b="1" dirty="0" smtClean="0"/>
              <a:t>)</a:t>
            </a:r>
            <a:r>
              <a:rPr lang="zh-TW" altLang="zh-TW" b="1" dirty="0" smtClean="0"/>
              <a:t>拒絕玩家視窗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700139" y="6388998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kern="100" dirty="0" smtClean="0">
                <a:effectLst/>
                <a:latin typeface="+mn-ea"/>
                <a:cs typeface="標楷體" panose="03000509000000000000" pitchFamily="65" charset="-120"/>
              </a:rPr>
              <a:t>(</a:t>
            </a:r>
            <a:r>
              <a:rPr lang="zh-TW" altLang="en-US" b="1" kern="100" dirty="0">
                <a:latin typeface="+mn-ea"/>
                <a:cs typeface="標楷體" panose="03000509000000000000" pitchFamily="65" charset="-120"/>
              </a:rPr>
              <a:t>六</a:t>
            </a:r>
            <a:r>
              <a:rPr lang="en-US" altLang="zh-TW" b="1" kern="100" dirty="0" smtClean="0">
                <a:effectLst/>
                <a:latin typeface="+mn-ea"/>
                <a:cs typeface="標楷體" panose="03000509000000000000" pitchFamily="65" charset="-120"/>
              </a:rPr>
              <a:t>)</a:t>
            </a:r>
            <a:r>
              <a:rPr lang="zh-TW" altLang="zh-TW" b="1" kern="100" dirty="0" smtClean="0">
                <a:effectLst/>
                <a:latin typeface="+mn-ea"/>
                <a:cs typeface="標楷體" panose="03000509000000000000" pitchFamily="65" charset="-120"/>
              </a:rPr>
              <a:t>被邀請玩家視窗</a:t>
            </a:r>
            <a:endParaRPr lang="zh-TW" altLang="en-US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23312" y="1685353"/>
            <a:ext cx="425883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圖</a:t>
            </a:r>
            <a:r>
              <a:rPr lang="en-US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en-US" sz="3000" kern="100" dirty="0">
                <a:ea typeface="標楷體" panose="03000509000000000000" pitchFamily="65" charset="-120"/>
                <a:cs typeface="標楷體" panose="03000509000000000000" pitchFamily="65" charset="-120"/>
              </a:rPr>
              <a:t>六</a:t>
            </a:r>
            <a:r>
              <a:rPr lang="en-US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為被邀請玩家視窗會顯示出「接受」或「拒絕」的按鈕，如果玩家接受接請，系統會直接進入遊戲。如果選擇拒絕，則在邀請人的視窗會顯示圖</a:t>
            </a:r>
            <a:r>
              <a:rPr lang="en-US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en-US" sz="3000" kern="100" dirty="0">
                <a:ea typeface="標楷體" panose="03000509000000000000" pitchFamily="65" charset="-120"/>
                <a:cs typeface="標楷體" panose="03000509000000000000" pitchFamily="65" charset="-120"/>
              </a:rPr>
              <a:t>七</a:t>
            </a:r>
            <a:r>
              <a:rPr lang="en-US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畫面</a:t>
            </a:r>
            <a:r>
              <a:rPr lang="en-US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被拒絕視窗</a:t>
            </a:r>
            <a:r>
              <a:rPr lang="en-US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zh-TW" sz="3000" kern="100" dirty="0" smtClean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，讓邀請人從新選擇其他玩家。</a:t>
            </a:r>
            <a:endParaRPr lang="zh-TW" altLang="en-US" sz="3000" dirty="0"/>
          </a:p>
        </p:txBody>
      </p:sp>
      <p:sp>
        <p:nvSpPr>
          <p:cNvPr id="10" name="快取圖案 13"/>
          <p:cNvSpPr>
            <a:spLocks noChangeArrowheads="1"/>
          </p:cNvSpPr>
          <p:nvPr/>
        </p:nvSpPr>
        <p:spPr bwMode="auto">
          <a:xfrm>
            <a:off x="10909300" y="6515100"/>
            <a:ext cx="1282700" cy="3429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noFill/>
          <a:ln w="9525">
            <a:solidFill>
              <a:srgbClr val="71A0D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17365D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B5A0B033-1057-472A-BD02-0BE43A6522EB}" type="slidenum"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9</a:t>
            </a:fld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6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996</Words>
  <Application>Microsoft Office PowerPoint</Application>
  <PresentationFormat>自訂</PresentationFormat>
  <Paragraphs>103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蛇我其誰</vt:lpstr>
      <vt:lpstr>目錄</vt:lpstr>
      <vt:lpstr>目錄</vt:lpstr>
      <vt:lpstr>簡介</vt:lpstr>
      <vt:lpstr>系統功能</vt:lpstr>
      <vt:lpstr>Client介面</vt:lpstr>
      <vt:lpstr>Menu介面-連線後首頁及各按鈕的功能</vt:lpstr>
      <vt:lpstr>Menu-選擇對戰玩家、按鈕功能</vt:lpstr>
      <vt:lpstr>Menu-選擇對戰玩家、按鈕功能</vt:lpstr>
      <vt:lpstr>GameSnake介面</vt:lpstr>
      <vt:lpstr>系統架構</vt:lpstr>
      <vt:lpstr>軟體流程(Flow Chart)</vt:lpstr>
      <vt:lpstr>開發環境</vt:lpstr>
      <vt:lpstr>PowerPoint 簡報</vt:lpstr>
      <vt:lpstr>參考文獻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蛇我其誰</dc:title>
  <dc:creator>jack</dc:creator>
  <cp:lastModifiedBy>WIN7</cp:lastModifiedBy>
  <cp:revision>16</cp:revision>
  <dcterms:created xsi:type="dcterms:W3CDTF">2015-08-19T02:22:03Z</dcterms:created>
  <dcterms:modified xsi:type="dcterms:W3CDTF">2015-09-01T12:22:16Z</dcterms:modified>
</cp:coreProperties>
</file>