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5" r:id="rId11"/>
    <p:sldId id="264" r:id="rId12"/>
    <p:sldId id="268" r:id="rId13"/>
    <p:sldId id="266" r:id="rId14"/>
    <p:sldId id="272" r:id="rId15"/>
    <p:sldId id="273" r:id="rId16"/>
    <p:sldId id="271" r:id="rId17"/>
    <p:sldId id="270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4" autoAdjust="0"/>
    <p:restoredTop sz="81712" autoAdjust="0"/>
  </p:normalViewPr>
  <p:slideViewPr>
    <p:cSldViewPr snapToGrid="0">
      <p:cViewPr varScale="1">
        <p:scale>
          <a:sx n="53" d="100"/>
          <a:sy n="53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78E64-B7C5-4FC4-8EC8-4AE44E641781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49408-ADBF-4926-B026-B648EE413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1435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357A3-86D1-4496-9CF2-B65F976A6F91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7DC25-3D6F-4A47-8B2E-C3C60AA932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3649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注意：</a:t>
            </a:r>
            <a:r>
              <a:rPr lang="en-US" altLang="zh-TW" dirty="0" smtClean="0"/>
              <a:t>command</a:t>
            </a:r>
            <a:r>
              <a:rPr lang="zh-TW" altLang="en-US" dirty="0" smtClean="0"/>
              <a:t>只能是一行、若超過一行則要用反斜線繼續打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7DC25-3D6F-4A47-8B2E-C3C60AA9322F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3614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只輸入</a:t>
            </a:r>
            <a:r>
              <a:rPr lang="en-US" altLang="zh-TW" dirty="0" smtClean="0"/>
              <a:t>make</a:t>
            </a:r>
            <a:r>
              <a:rPr lang="zh-TW" altLang="en-US" dirty="0" smtClean="0"/>
              <a:t>的話只會執行第一個</a:t>
            </a:r>
            <a:r>
              <a:rPr lang="en-US" altLang="zh-TW" dirty="0" smtClean="0"/>
              <a:t>target</a:t>
            </a:r>
            <a:r>
              <a:rPr lang="zh-TW" altLang="en-US" dirty="0" smtClean="0"/>
              <a:t>，所以必須輸入</a:t>
            </a:r>
            <a:r>
              <a:rPr lang="en-US" altLang="zh-TW" dirty="0" smtClean="0"/>
              <a:t>make main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7DC25-3D6F-4A47-8B2E-C3C60AA9322F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1207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-L :</a:t>
            </a:r>
            <a:r>
              <a:rPr lang="zh-TW" altLang="en-US" dirty="0" smtClean="0"/>
              <a:t> </a:t>
            </a:r>
            <a:r>
              <a:rPr lang="en-US" altLang="zh-TW" dirty="0" smtClean="0"/>
              <a:t>LINUX</a:t>
            </a:r>
            <a:r>
              <a:rPr lang="zh-TW" altLang="en-US" dirty="0" smtClean="0"/>
              <a:t> </a:t>
            </a:r>
            <a:r>
              <a:rPr lang="en-US" altLang="zh-TW" dirty="0" smtClean="0"/>
              <a:t>Library</a:t>
            </a:r>
            <a:r>
              <a:rPr lang="zh-TW" altLang="en-US" dirty="0" smtClean="0"/>
              <a:t>通常在預設資料夾裡面，所以可以省略，除非在特定資料夾才需要使用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7DC25-3D6F-4A47-8B2E-C3C60AA9322F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572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：是『加入某個函式庫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(library)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』的意思，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：則是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libm.so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這個函式庫，其中，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lib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與副檔名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(.a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.so)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不需要寫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-lm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表示使用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libm.so 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libm.a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這個函式庫的意思～至於那個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-L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後面接的路徑呢？這表示： 『我要的函式庫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libm.so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請到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/lib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usr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/lib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裡面搜尋！』</a:t>
            </a:r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7DC25-3D6F-4A47-8B2E-C3C60AA9322F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5378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In order to make </a:t>
            </a:r>
            <a:r>
              <a:rPr lang="en-US" altLang="zh-TW" dirty="0" err="1" smtClean="0"/>
              <a:t>Makefile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simplier</a:t>
            </a:r>
            <a:r>
              <a:rPr lang="en-US" altLang="zh-TW" dirty="0" smtClean="0"/>
              <a:t>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7DC25-3D6F-4A47-8B2E-C3C60AA9322F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6991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Because the </a:t>
            </a:r>
            <a:r>
              <a:rPr lang="en-US" altLang="zh-TW" dirty="0" err="1" smtClean="0"/>
              <a:t>rm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command does not create a file named </a:t>
            </a:r>
            <a:r>
              <a:rPr lang="en-US" altLang="zh-TW" dirty="0" smtClean="0"/>
              <a:t>clean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probably no such file will ever exist. Therefore, the </a:t>
            </a:r>
            <a:r>
              <a:rPr lang="en-US" altLang="zh-TW" dirty="0" err="1" smtClean="0"/>
              <a:t>rm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command will be executed every time you say ‘</a:t>
            </a:r>
            <a:r>
              <a:rPr lang="en-US" altLang="zh-TW" dirty="0" smtClean="0"/>
              <a:t>make clean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7DC25-3D6F-4A47-8B2E-C3C60AA9322F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8065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B8EF-6CEF-421A-B3CF-6B0410754268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951420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B8EF-6CEF-421A-B3CF-6B0410754268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1F46-E7E6-40BF-BDCA-873630FF30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956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B8EF-6CEF-421A-B3CF-6B0410754268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1F46-E7E6-40BF-BDCA-873630FF30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896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B8EF-6CEF-421A-B3CF-6B0410754268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1F46-E7E6-40BF-BDCA-873630FF30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772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B8EF-6CEF-421A-B3CF-6B0410754268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1F46-E7E6-40BF-BDCA-873630FF30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579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B8EF-6CEF-421A-B3CF-6B0410754268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1F46-E7E6-40BF-BDCA-873630FF30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8865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B8EF-6CEF-421A-B3CF-6B0410754268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1F46-E7E6-40BF-BDCA-873630FF30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060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B8EF-6CEF-421A-B3CF-6B0410754268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1F46-E7E6-40BF-BDCA-873630FF30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6951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B8EF-6CEF-421A-B3CF-6B0410754268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1F46-E7E6-40BF-BDCA-873630FF30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983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B8EF-6CEF-421A-B3CF-6B0410754268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1F46-E7E6-40BF-BDCA-873630FF30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870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B8EF-6CEF-421A-B3CF-6B0410754268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51F46-E7E6-40BF-BDCA-873630FF30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0120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5B8EF-6CEF-421A-B3CF-6B0410754268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51F46-E7E6-40BF-BDCA-873630FF30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784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gcc.gnu.org/onlinedocs/gcc-2.95.3/gcc_2.html" TargetMode="External"/><Relationship Id="rId3" Type="http://schemas.openxmlformats.org/officeDocument/2006/relationships/hyperlink" Target="http://www.linux.org.tw/CLDP/OLD/doc/makefile-ch1.html" TargetMode="External"/><Relationship Id="rId7" Type="http://schemas.openxmlformats.org/officeDocument/2006/relationships/hyperlink" Target="http://www.w-f.url.tw/shark/p_tutorial/2_compiler.htm" TargetMode="External"/><Relationship Id="rId2" Type="http://schemas.openxmlformats.org/officeDocument/2006/relationships/hyperlink" Target="http://www.gnu.org/software/make/manual/make.html#Introduc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etralet.luna.com.tw/?op=ViewArticle&amp;articleId=185" TargetMode="External"/><Relationship Id="rId5" Type="http://schemas.openxmlformats.org/officeDocument/2006/relationships/hyperlink" Target="http://linux.vbird.org/linux_basic/0520source_code_and_tarball.php" TargetMode="External"/><Relationship Id="rId4" Type="http://schemas.openxmlformats.org/officeDocument/2006/relationships/hyperlink" Target="http://www.study-area.org/cyril/opentools/opentools/x1075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6400" dirty="0" err="1" smtClean="0"/>
              <a:t>Makefile</a:t>
            </a:r>
            <a:r>
              <a:rPr lang="en-US" altLang="zh-TW" sz="6400" dirty="0" smtClean="0"/>
              <a:t> Introduction</a:t>
            </a:r>
            <a:endParaRPr lang="zh-TW" altLang="en-US" sz="6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86705"/>
            <a:ext cx="9144000" cy="1655762"/>
          </a:xfrm>
        </p:spPr>
        <p:txBody>
          <a:bodyPr>
            <a:normAutofit/>
          </a:bodyPr>
          <a:lstStyle/>
          <a:p>
            <a:endParaRPr lang="en-US" altLang="zh-TW" sz="3100" dirty="0" smtClean="0"/>
          </a:p>
          <a:p>
            <a:endParaRPr lang="en-US" altLang="zh-TW" sz="3100" dirty="0"/>
          </a:p>
          <a:p>
            <a:r>
              <a:rPr lang="en-US" altLang="zh-TW" sz="3100" dirty="0" err="1" smtClean="0"/>
              <a:t>Jia</a:t>
            </a:r>
            <a:r>
              <a:rPr lang="en-US" altLang="zh-TW" sz="3100" dirty="0" smtClean="0"/>
              <a:t> – Wei Lin</a:t>
            </a:r>
            <a:endParaRPr lang="zh-TW" altLang="en-US" sz="31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1641540" y="6339385"/>
            <a:ext cx="40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5961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</a:t>
            </a:r>
            <a:r>
              <a:rPr lang="en-US" altLang="zh-TW" dirty="0" smtClean="0"/>
              <a:t>mplicit </a:t>
            </a:r>
            <a:r>
              <a:rPr lang="en-US" altLang="zh-TW" dirty="0"/>
              <a:t>rule (Suffix </a:t>
            </a:r>
            <a:r>
              <a:rPr lang="en-US" altLang="zh-TW" dirty="0" smtClean="0"/>
              <a:t>rules)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67083"/>
            <a:ext cx="7425434" cy="2506084"/>
          </a:xfr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85" y="5985340"/>
            <a:ext cx="8600861" cy="610856"/>
          </a:xfrm>
          <a:prstGeom prst="rect">
            <a:avLst/>
          </a:prstGeom>
        </p:spPr>
      </p:pic>
      <p:sp>
        <p:nvSpPr>
          <p:cNvPr id="8" name="向下箭號 7"/>
          <p:cNvSpPr/>
          <p:nvPr/>
        </p:nvSpPr>
        <p:spPr>
          <a:xfrm>
            <a:off x="1524467" y="4388164"/>
            <a:ext cx="646386" cy="1417752"/>
          </a:xfrm>
          <a:prstGeom prst="down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7854718" y="4721971"/>
            <a:ext cx="4196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zh-TW" sz="2400" b="1" dirty="0" smtClean="0">
                <a:solidFill>
                  <a:srgbClr val="FF0000"/>
                </a:solidFill>
              </a:rPr>
              <a:t>More implicit rules : make -p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1641540" y="6339385"/>
            <a:ext cx="550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2170853" y="4721972"/>
            <a:ext cx="3061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Using Implicit rule</a:t>
            </a:r>
            <a:endParaRPr lang="zh-TW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33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Variables(Macros)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/>
              <a:t>Basics of Variable References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smtClean="0"/>
              <a:t>foo = c</a:t>
            </a:r>
          </a:p>
          <a:p>
            <a:pPr marL="457200" lvl="1" indent="0">
              <a:buNone/>
            </a:pPr>
            <a:r>
              <a:rPr lang="en-US" altLang="zh-TW" dirty="0"/>
              <a:t>  </a:t>
            </a:r>
            <a:r>
              <a:rPr lang="en-US" altLang="zh-TW" dirty="0" smtClean="0"/>
              <a:t>  $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en-US" altLang="zh-TW" dirty="0" smtClean="0"/>
              <a:t>foo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en-US" altLang="zh-TW" dirty="0" smtClean="0"/>
              <a:t> or $</a:t>
            </a:r>
            <a:r>
              <a:rPr lang="en-US" altLang="zh-TW" dirty="0" smtClean="0">
                <a:solidFill>
                  <a:srgbClr val="FF0000"/>
                </a:solidFill>
              </a:rPr>
              <a:t>{</a:t>
            </a:r>
            <a:r>
              <a:rPr lang="en-US" altLang="zh-TW" dirty="0" smtClean="0"/>
              <a:t>foo</a:t>
            </a:r>
            <a:r>
              <a:rPr lang="en-US" altLang="zh-TW" dirty="0" smtClean="0">
                <a:solidFill>
                  <a:srgbClr val="FF0000"/>
                </a:solidFill>
              </a:rPr>
              <a:t>}</a:t>
            </a:r>
            <a:r>
              <a:rPr lang="en-US" altLang="zh-TW" dirty="0" smtClean="0"/>
              <a:t> </a:t>
            </a:r>
            <a:r>
              <a:rPr lang="en-US" altLang="zh-TW" dirty="0" smtClean="0">
                <a:sym typeface="Wingdings" panose="05000000000000000000" pitchFamily="2" charset="2"/>
              </a:rPr>
              <a:t> Get the  value ‘c’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/>
              <a:t>	</a:t>
            </a:r>
            <a:r>
              <a:rPr lang="en-US" altLang="zh-TW" dirty="0" smtClean="0"/>
              <a:t>OBJS </a:t>
            </a:r>
            <a:r>
              <a:rPr lang="en-US" altLang="zh-TW" dirty="0"/>
              <a:t>= </a:t>
            </a:r>
            <a:r>
              <a:rPr lang="en-US" altLang="zh-TW" dirty="0" err="1"/>
              <a:t>program.o</a:t>
            </a:r>
            <a:r>
              <a:rPr lang="en-US" altLang="zh-TW" dirty="0"/>
              <a:t> </a:t>
            </a:r>
            <a:r>
              <a:rPr lang="en-US" altLang="zh-TW" dirty="0" err="1"/>
              <a:t>foo.o</a:t>
            </a:r>
            <a:r>
              <a:rPr lang="en-US" altLang="zh-TW" dirty="0"/>
              <a:t> </a:t>
            </a:r>
            <a:r>
              <a:rPr lang="en-US" altLang="zh-TW" dirty="0" err="1"/>
              <a:t>utils.o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 smtClean="0"/>
              <a:t>	program </a:t>
            </a:r>
            <a:r>
              <a:rPr lang="en-US" altLang="zh-TW" dirty="0"/>
              <a:t>: </a:t>
            </a:r>
            <a:r>
              <a:rPr lang="en-US" altLang="zh-TW" dirty="0" smtClean="0"/>
              <a:t>$(OBFS)</a:t>
            </a:r>
          </a:p>
          <a:p>
            <a:pPr marL="457200" lvl="1" indent="0">
              <a:buNone/>
            </a:pPr>
            <a:r>
              <a:rPr lang="en-US" altLang="zh-TW" dirty="0" smtClean="0"/>
              <a:t>   		cc </a:t>
            </a:r>
            <a:r>
              <a:rPr lang="en-US" altLang="zh-TW" dirty="0"/>
              <a:t>-o program </a:t>
            </a:r>
            <a:r>
              <a:rPr lang="en-US" altLang="zh-TW" dirty="0" smtClean="0"/>
              <a:t>$(OBJS)</a:t>
            </a:r>
          </a:p>
          <a:p>
            <a:r>
              <a:rPr lang="en-US" altLang="zh-TW" dirty="0"/>
              <a:t>Simply </a:t>
            </a:r>
            <a:r>
              <a:rPr lang="en-US" altLang="zh-TW" dirty="0" smtClean="0"/>
              <a:t>expanded(using ‘</a:t>
            </a:r>
            <a:r>
              <a:rPr lang="en-US" altLang="zh-TW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:</a:t>
            </a:r>
            <a:r>
              <a:rPr lang="en-US" altLang="zh-TW" dirty="0" smtClean="0">
                <a:sym typeface="Wingdings" panose="05000000000000000000" pitchFamily="2" charset="2"/>
              </a:rPr>
              <a:t>’ )</a:t>
            </a:r>
            <a:r>
              <a:rPr lang="en-US" altLang="zh-TW" dirty="0" smtClean="0"/>
              <a:t> and </a:t>
            </a:r>
            <a:r>
              <a:rPr lang="en-US" altLang="zh-TW" dirty="0"/>
              <a:t>recursively </a:t>
            </a:r>
            <a:r>
              <a:rPr lang="en-US" altLang="zh-TW" dirty="0" smtClean="0"/>
              <a:t>expand variables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smtClean="0"/>
              <a:t> x = foo</a:t>
            </a:r>
          </a:p>
          <a:p>
            <a:pPr marL="457200" lvl="1" indent="0">
              <a:buNone/>
            </a:pPr>
            <a:r>
              <a:rPr lang="en-US" altLang="zh-TW" dirty="0" smtClean="0"/>
              <a:t>      y = $(x) bar			y = later bar     </a:t>
            </a:r>
          </a:p>
          <a:p>
            <a:pPr marL="457200" lvl="1" indent="0">
              <a:buNone/>
            </a:pPr>
            <a:r>
              <a:rPr lang="en-US" altLang="zh-TW" dirty="0" smtClean="0"/>
              <a:t>      x= later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smtClean="0"/>
              <a:t> x </a:t>
            </a:r>
            <a:r>
              <a:rPr lang="en-US" altLang="zh-TW" b="1" dirty="0">
                <a:solidFill>
                  <a:srgbClr val="FF0000"/>
                </a:solidFill>
              </a:rPr>
              <a:t>:</a:t>
            </a:r>
            <a:r>
              <a:rPr lang="en-US" altLang="zh-TW" dirty="0"/>
              <a:t>= foo</a:t>
            </a:r>
          </a:p>
          <a:p>
            <a:pPr marL="45720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y </a:t>
            </a:r>
            <a:r>
              <a:rPr lang="en-US" altLang="zh-TW" b="1" dirty="0">
                <a:solidFill>
                  <a:srgbClr val="FF0000"/>
                </a:solidFill>
              </a:rPr>
              <a:t>:</a:t>
            </a:r>
            <a:r>
              <a:rPr lang="en-US" altLang="zh-TW" dirty="0"/>
              <a:t>= $(x) </a:t>
            </a:r>
            <a:r>
              <a:rPr lang="en-US" altLang="zh-TW" dirty="0" smtClean="0"/>
              <a:t>bar			y = foo bar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 smtClean="0"/>
              <a:t>      x </a:t>
            </a:r>
            <a:r>
              <a:rPr lang="en-US" altLang="zh-TW" b="1" dirty="0">
                <a:solidFill>
                  <a:srgbClr val="FF0000"/>
                </a:solidFill>
              </a:rPr>
              <a:t>:</a:t>
            </a:r>
            <a:r>
              <a:rPr lang="en-US" altLang="zh-TW" dirty="0"/>
              <a:t>= </a:t>
            </a:r>
            <a:r>
              <a:rPr lang="en-US" altLang="zh-TW" dirty="0" smtClean="0"/>
              <a:t>later</a:t>
            </a:r>
            <a:endParaRPr lang="en-US" altLang="zh-TW" dirty="0"/>
          </a:p>
        </p:txBody>
      </p:sp>
      <p:sp>
        <p:nvSpPr>
          <p:cNvPr id="7" name="向右箭號 6"/>
          <p:cNvSpPr/>
          <p:nvPr/>
        </p:nvSpPr>
        <p:spPr>
          <a:xfrm>
            <a:off x="3548417" y="4121624"/>
            <a:ext cx="1269241" cy="579107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右箭號 10"/>
          <p:cNvSpPr/>
          <p:nvPr/>
        </p:nvSpPr>
        <p:spPr>
          <a:xfrm>
            <a:off x="3548418" y="5131500"/>
            <a:ext cx="1269241" cy="46402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向右箭號 12"/>
          <p:cNvSpPr/>
          <p:nvPr/>
        </p:nvSpPr>
        <p:spPr>
          <a:xfrm>
            <a:off x="3548416" y="5081825"/>
            <a:ext cx="1269241" cy="579107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3548416" y="4230806"/>
            <a:ext cx="1269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recursively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3548416" y="5227093"/>
            <a:ext cx="1160062" cy="368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simply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11641540" y="6339385"/>
            <a:ext cx="550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26316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Variables Make </a:t>
            </a:r>
            <a:r>
              <a:rPr lang="en-US" altLang="zh-TW" dirty="0" err="1"/>
              <a:t>Makefiles</a:t>
            </a:r>
            <a:r>
              <a:rPr lang="en-US" altLang="zh-TW" dirty="0"/>
              <a:t> Simpler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603" y="4635138"/>
            <a:ext cx="9314793" cy="172080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50" y="1989809"/>
            <a:ext cx="11011542" cy="782069"/>
          </a:xfrm>
          <a:prstGeom prst="rect">
            <a:avLst/>
          </a:prstGeom>
        </p:spPr>
      </p:pic>
      <p:sp>
        <p:nvSpPr>
          <p:cNvPr id="6" name="向下箭號 5"/>
          <p:cNvSpPr/>
          <p:nvPr/>
        </p:nvSpPr>
        <p:spPr>
          <a:xfrm>
            <a:off x="5286677" y="2996699"/>
            <a:ext cx="830344" cy="1384938"/>
          </a:xfrm>
          <a:prstGeom prst="down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1641540" y="6339385"/>
            <a:ext cx="550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12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6095999" y="3323115"/>
            <a:ext cx="4131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</a:rPr>
              <a:t>Edit the code by variables</a:t>
            </a:r>
            <a:endParaRPr lang="zh-TW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91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Phony </a:t>
            </a:r>
            <a:r>
              <a:rPr lang="en-US" altLang="zh-TW" dirty="0" smtClean="0"/>
              <a:t>Targets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690687"/>
            <a:ext cx="6937531" cy="4764703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It is not really </a:t>
            </a:r>
            <a:r>
              <a:rPr lang="en-US" altLang="zh-TW" dirty="0"/>
              <a:t>the name of a </a:t>
            </a:r>
            <a:r>
              <a:rPr lang="en-US" altLang="zh-TW" dirty="0" smtClean="0"/>
              <a:t>file.</a:t>
            </a:r>
          </a:p>
          <a:p>
            <a:r>
              <a:rPr lang="en-US" altLang="zh-TW" dirty="0" smtClean="0"/>
              <a:t>Just </a:t>
            </a:r>
            <a:r>
              <a:rPr lang="en-US" altLang="zh-TW" dirty="0"/>
              <a:t>a name for a </a:t>
            </a:r>
            <a:r>
              <a:rPr lang="en-US" altLang="zh-TW" dirty="0" smtClean="0"/>
              <a:t>command to </a:t>
            </a:r>
            <a:r>
              <a:rPr lang="en-US" altLang="zh-TW" dirty="0"/>
              <a:t>be executed when you make an explicit request</a:t>
            </a:r>
            <a:r>
              <a:rPr lang="en-US" altLang="zh-TW" dirty="0" smtClean="0"/>
              <a:t>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Special </a:t>
            </a:r>
            <a:r>
              <a:rPr lang="en-US" altLang="zh-TW" dirty="0"/>
              <a:t>Built-in Target </a:t>
            </a:r>
            <a:r>
              <a:rPr lang="en-US" altLang="zh-TW" dirty="0" smtClean="0"/>
              <a:t>Names 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b="1" dirty="0" smtClean="0"/>
              <a:t>all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b="1" dirty="0" smtClean="0"/>
              <a:t>.</a:t>
            </a:r>
            <a:r>
              <a:rPr lang="en-US" altLang="zh-TW" b="1" dirty="0"/>
              <a:t>PHONY</a:t>
            </a:r>
            <a:r>
              <a:rPr lang="en-US" altLang="zh-TW" dirty="0"/>
              <a:t> : </a:t>
            </a:r>
            <a:r>
              <a:rPr lang="en-US" altLang="zh-TW" i="1" dirty="0"/>
              <a:t>make</a:t>
            </a:r>
            <a:r>
              <a:rPr lang="en-US" altLang="zh-TW" dirty="0"/>
              <a:t> will run its </a:t>
            </a:r>
            <a:r>
              <a:rPr lang="en-US" altLang="zh-TW" dirty="0" smtClean="0"/>
              <a:t>command unconditionally.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b="1" dirty="0"/>
              <a:t>.</a:t>
            </a:r>
            <a:r>
              <a:rPr lang="en-US" altLang="zh-TW" b="1" dirty="0" smtClean="0"/>
              <a:t>SILENT </a:t>
            </a:r>
            <a:r>
              <a:rPr lang="en-US" altLang="zh-TW" dirty="0"/>
              <a:t>: </a:t>
            </a:r>
            <a:r>
              <a:rPr lang="en-US" altLang="zh-TW" b="1" dirty="0"/>
              <a:t>make</a:t>
            </a:r>
            <a:r>
              <a:rPr lang="en-US" altLang="zh-TW" dirty="0"/>
              <a:t> will not print the </a:t>
            </a:r>
            <a:r>
              <a:rPr lang="en-US" altLang="zh-TW" dirty="0" smtClean="0"/>
              <a:t>command </a:t>
            </a:r>
            <a:r>
              <a:rPr lang="en-US" altLang="zh-TW" dirty="0"/>
              <a:t>used to remake those particular files before executing </a:t>
            </a:r>
            <a:r>
              <a:rPr lang="en-US" altLang="zh-TW" dirty="0" smtClean="0"/>
              <a:t>them.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/>
              <a:t>M</a:t>
            </a:r>
            <a:r>
              <a:rPr lang="en-US" altLang="zh-TW" dirty="0" smtClean="0"/>
              <a:t>ore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969" y="2246713"/>
            <a:ext cx="3797571" cy="746248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403" y="4073038"/>
            <a:ext cx="3463178" cy="1179932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11641540" y="6339385"/>
            <a:ext cx="550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41835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Phony Targets : all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205" y="1982523"/>
            <a:ext cx="6290657" cy="3331031"/>
          </a:xfr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2639"/>
            <a:ext cx="5932205" cy="2335601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638800" y="1690688"/>
            <a:ext cx="152400" cy="51673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下箭號 7"/>
          <p:cNvSpPr/>
          <p:nvPr/>
        </p:nvSpPr>
        <p:spPr>
          <a:xfrm>
            <a:off x="2591605" y="5267834"/>
            <a:ext cx="390542" cy="57912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向下箭號 8"/>
          <p:cNvSpPr/>
          <p:nvPr/>
        </p:nvSpPr>
        <p:spPr>
          <a:xfrm>
            <a:off x="8686991" y="5313554"/>
            <a:ext cx="390542" cy="57912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1633407" y="6187440"/>
            <a:ext cx="2697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&gt;</a:t>
            </a:r>
            <a:r>
              <a:rPr lang="en-US" altLang="zh-TW" dirty="0" smtClean="0"/>
              <a:t> make prog1 prog2 prog3 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8447853" y="6187440"/>
            <a:ext cx="2697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&gt;</a:t>
            </a:r>
            <a:r>
              <a:rPr lang="en-US" altLang="zh-TW" dirty="0" smtClean="0"/>
              <a:t> make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1641540" y="6339385"/>
            <a:ext cx="436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79818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More about Variables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altLang="zh-TW" dirty="0" smtClean="0"/>
              <a:t>Automatic Variables : </a:t>
            </a:r>
          </a:p>
          <a:p>
            <a:pPr lvl="1">
              <a:lnSpc>
                <a:spcPct val="100000"/>
              </a:lnSpc>
            </a:pPr>
            <a:r>
              <a:rPr lang="en-US" altLang="zh-TW" dirty="0" smtClean="0"/>
              <a:t>$@ : </a:t>
            </a:r>
            <a:r>
              <a:rPr lang="en-US" altLang="zh-TW" dirty="0"/>
              <a:t>The file name of the target of the rule</a:t>
            </a:r>
            <a:r>
              <a:rPr lang="en-US" altLang="zh-TW" dirty="0" smtClean="0"/>
              <a:t>.</a:t>
            </a:r>
          </a:p>
          <a:p>
            <a:pPr lvl="1">
              <a:lnSpc>
                <a:spcPct val="100000"/>
              </a:lnSpc>
            </a:pPr>
            <a:r>
              <a:rPr lang="en-US" altLang="zh-TW" dirty="0" smtClean="0"/>
              <a:t>$&lt; :  </a:t>
            </a:r>
            <a:r>
              <a:rPr lang="en-US" altLang="zh-TW" dirty="0"/>
              <a:t>The name of the first </a:t>
            </a:r>
            <a:r>
              <a:rPr lang="en-US" altLang="zh-TW" dirty="0" smtClean="0"/>
              <a:t>dependency.</a:t>
            </a:r>
          </a:p>
          <a:p>
            <a:pPr lvl="1">
              <a:lnSpc>
                <a:spcPct val="100000"/>
              </a:lnSpc>
            </a:pPr>
            <a:r>
              <a:rPr lang="en-US" altLang="zh-TW" dirty="0" smtClean="0"/>
              <a:t>$? : </a:t>
            </a:r>
            <a:r>
              <a:rPr lang="en-US" altLang="zh-TW" dirty="0"/>
              <a:t>The names of all the prerequisites that are newer than the </a:t>
            </a:r>
            <a:r>
              <a:rPr lang="en-US" altLang="zh-TW" dirty="0" smtClean="0"/>
              <a:t>target.</a:t>
            </a:r>
          </a:p>
          <a:p>
            <a:pPr>
              <a:lnSpc>
                <a:spcPct val="100000"/>
              </a:lnSpc>
            </a:pPr>
            <a:r>
              <a:rPr lang="en-US" altLang="zh-TW" dirty="0"/>
              <a:t>Macro String </a:t>
            </a:r>
            <a:r>
              <a:rPr lang="en-US" altLang="zh-TW" dirty="0" smtClean="0"/>
              <a:t>Substitution</a:t>
            </a:r>
          </a:p>
          <a:p>
            <a:pPr lvl="1">
              <a:lnSpc>
                <a:spcPct val="100000"/>
              </a:lnSpc>
            </a:pPr>
            <a:r>
              <a:rPr lang="en-US" altLang="zh-TW" dirty="0" smtClean="0"/>
              <a:t>TEST = </a:t>
            </a:r>
            <a:r>
              <a:rPr lang="en-US" altLang="zh-TW" dirty="0" err="1" smtClean="0"/>
              <a:t>apple.c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banana.c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orange.c</a:t>
            </a:r>
            <a:endParaRPr lang="en-US" altLang="zh-TW" dirty="0" smtClean="0"/>
          </a:p>
          <a:p>
            <a:pPr lvl="1">
              <a:lnSpc>
                <a:spcPct val="100000"/>
              </a:lnSpc>
            </a:pPr>
            <a:r>
              <a:rPr lang="en-US" altLang="zh-TW" dirty="0" smtClean="0"/>
              <a:t>TEST_SUB = ${ TEST : .c = .o}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altLang="zh-TW" dirty="0" smtClean="0"/>
              <a:t>	</a:t>
            </a:r>
            <a:r>
              <a:rPr lang="en-US" altLang="zh-TW" dirty="0" smtClean="0">
                <a:sym typeface="Wingdings" panose="05000000000000000000" pitchFamily="2" charset="2"/>
              </a:rPr>
              <a:t>TEST_SUB = </a:t>
            </a:r>
            <a:r>
              <a:rPr lang="en-US" altLang="zh-TW" dirty="0" err="1" smtClean="0">
                <a:sym typeface="Wingdings" panose="05000000000000000000" pitchFamily="2" charset="2"/>
              </a:rPr>
              <a:t>apple.o</a:t>
            </a:r>
            <a:r>
              <a:rPr lang="en-US" altLang="zh-TW" dirty="0" smtClean="0">
                <a:sym typeface="Wingdings" panose="05000000000000000000" pitchFamily="2" charset="2"/>
              </a:rPr>
              <a:t> </a:t>
            </a:r>
            <a:r>
              <a:rPr lang="en-US" altLang="zh-TW" dirty="0" err="1" smtClean="0">
                <a:sym typeface="Wingdings" panose="05000000000000000000" pitchFamily="2" charset="2"/>
              </a:rPr>
              <a:t>banana.o</a:t>
            </a:r>
            <a:r>
              <a:rPr lang="en-US" altLang="zh-TW" dirty="0" smtClean="0">
                <a:sym typeface="Wingdings" panose="05000000000000000000" pitchFamily="2" charset="2"/>
              </a:rPr>
              <a:t> </a:t>
            </a:r>
            <a:r>
              <a:rPr lang="en-US" altLang="zh-TW" dirty="0" err="1" smtClean="0">
                <a:sym typeface="Wingdings" panose="05000000000000000000" pitchFamily="2" charset="2"/>
              </a:rPr>
              <a:t>orange.o</a:t>
            </a:r>
            <a:endParaRPr lang="en-US" altLang="zh-TW" dirty="0" smtClean="0"/>
          </a:p>
          <a:p>
            <a:pPr lvl="1">
              <a:lnSpc>
                <a:spcPct val="100000"/>
              </a:lnSpc>
            </a:pPr>
            <a:endParaRPr lang="en-US" altLang="zh-TW" dirty="0" smtClean="0"/>
          </a:p>
          <a:p>
            <a:pPr marL="457200" lvl="1" indent="0">
              <a:lnSpc>
                <a:spcPct val="100000"/>
              </a:lnSpc>
              <a:buNone/>
            </a:pPr>
            <a:r>
              <a:rPr lang="en-US" altLang="zh-TW" dirty="0" smtClean="0"/>
              <a:t>	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11641540" y="6339385"/>
            <a:ext cx="436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11160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b="1" i="1" dirty="0"/>
              <a:t>m</a:t>
            </a:r>
            <a:r>
              <a:rPr lang="en-US" altLang="zh-TW" b="1" i="1" dirty="0" smtClean="0"/>
              <a:t>ake</a:t>
            </a:r>
            <a:r>
              <a:rPr lang="en-US" altLang="zh-TW" i="1" dirty="0" smtClean="0"/>
              <a:t> </a:t>
            </a:r>
            <a:r>
              <a:rPr lang="en-US" altLang="zh-TW" dirty="0" smtClean="0"/>
              <a:t>is a tool to make the compile procedure more simpler and easy to understand.</a:t>
            </a:r>
          </a:p>
          <a:p>
            <a:pPr>
              <a:lnSpc>
                <a:spcPct val="150000"/>
              </a:lnSpc>
            </a:pP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/>
              <a:t>There are still more syntax and rule details about </a:t>
            </a:r>
            <a:r>
              <a:rPr lang="en-US" altLang="zh-TW" b="1" dirty="0" smtClean="0"/>
              <a:t>make</a:t>
            </a:r>
            <a:r>
              <a:rPr lang="en-US" altLang="zh-TW" dirty="0" smtClean="0"/>
              <a:t>.</a:t>
            </a:r>
          </a:p>
          <a:p>
            <a:pPr>
              <a:lnSpc>
                <a:spcPct val="150000"/>
              </a:lnSpc>
            </a:pPr>
            <a:endParaRPr lang="en-US" altLang="zh-TW" dirty="0" smtClean="0"/>
          </a:p>
          <a:p>
            <a:pPr>
              <a:lnSpc>
                <a:spcPct val="150000"/>
              </a:lnSpc>
            </a:pPr>
            <a:endParaRPr lang="zh-TW" altLang="en-US" i="1" dirty="0"/>
          </a:p>
        </p:txBody>
      </p:sp>
      <p:sp>
        <p:nvSpPr>
          <p:cNvPr id="4" name="文字方塊 3"/>
          <p:cNvSpPr txBox="1"/>
          <p:nvPr/>
        </p:nvSpPr>
        <p:spPr>
          <a:xfrm>
            <a:off x="11641540" y="6339385"/>
            <a:ext cx="436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25485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199" y="291973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471232"/>
            <a:ext cx="11235267" cy="5386768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2200" dirty="0" smtClean="0"/>
              <a:t>GNU Make	</a:t>
            </a:r>
          </a:p>
          <a:p>
            <a:pPr marL="0" indent="0">
              <a:buNone/>
            </a:pPr>
            <a:r>
              <a:rPr lang="en-US" altLang="zh-TW" sz="2200" dirty="0" smtClean="0">
                <a:hlinkClick r:id="rId2"/>
              </a:rPr>
              <a:t>http</a:t>
            </a:r>
            <a:r>
              <a:rPr lang="en-US" altLang="zh-TW" sz="2200" dirty="0">
                <a:hlinkClick r:id="rId2"/>
              </a:rPr>
              <a:t>://</a:t>
            </a:r>
            <a:r>
              <a:rPr lang="en-US" altLang="zh-TW" sz="2200" dirty="0" smtClean="0">
                <a:hlinkClick r:id="rId2"/>
              </a:rPr>
              <a:t>www.gnu.org/software/make/manual/make.html#Introduction</a:t>
            </a:r>
            <a:endParaRPr lang="en-US" altLang="zh-TW" sz="2200" dirty="0" smtClean="0"/>
          </a:p>
          <a:p>
            <a:r>
              <a:rPr lang="en-US" altLang="zh-TW" sz="2200" dirty="0"/>
              <a:t>CLDP -- Linux </a:t>
            </a:r>
            <a:r>
              <a:rPr lang="zh-TW" altLang="en-US" sz="2200" dirty="0"/>
              <a:t>中文文件</a:t>
            </a:r>
            <a:r>
              <a:rPr lang="zh-TW" altLang="en-US" sz="2200" dirty="0" smtClean="0"/>
              <a:t>計劃</a:t>
            </a:r>
            <a:r>
              <a:rPr lang="en-US" altLang="zh-TW" sz="2200" dirty="0" smtClean="0"/>
              <a:t>,</a:t>
            </a:r>
            <a:r>
              <a:rPr lang="zh-TW" altLang="en-US" sz="2200" dirty="0" smtClean="0"/>
              <a:t>第一</a:t>
            </a:r>
            <a:r>
              <a:rPr lang="zh-TW" altLang="en-US" sz="2200" dirty="0"/>
              <a:t>章 如何寫一個簡單</a:t>
            </a:r>
            <a:r>
              <a:rPr lang="zh-TW" altLang="en-US" sz="2200" dirty="0" smtClean="0"/>
              <a:t>的 </a:t>
            </a:r>
            <a:r>
              <a:rPr lang="en-US" altLang="zh-TW" sz="2200" dirty="0" err="1" smtClean="0"/>
              <a:t>Makefile</a:t>
            </a:r>
            <a:r>
              <a:rPr lang="en-US" altLang="zh-TW" sz="2200" dirty="0" smtClean="0"/>
              <a:t>.	</a:t>
            </a:r>
            <a:r>
              <a:rPr lang="en-US" altLang="zh-TW" sz="2200" dirty="0" smtClean="0">
                <a:hlinkClick r:id="rId3"/>
              </a:rPr>
              <a:t>http</a:t>
            </a:r>
            <a:r>
              <a:rPr lang="en-US" altLang="zh-TW" sz="2200" dirty="0">
                <a:hlinkClick r:id="rId3"/>
              </a:rPr>
              <a:t>://</a:t>
            </a:r>
            <a:r>
              <a:rPr lang="en-US" altLang="zh-TW" sz="2200" dirty="0" smtClean="0">
                <a:hlinkClick r:id="rId3"/>
              </a:rPr>
              <a:t>www.linux.org.tw/CLDP/OLD/doc/makefile-ch1.html</a:t>
            </a:r>
            <a:endParaRPr lang="en-US" altLang="zh-TW" sz="2200" dirty="0" smtClean="0"/>
          </a:p>
          <a:p>
            <a:r>
              <a:rPr lang="zh-TW" altLang="en-US" sz="2200" dirty="0"/>
              <a:t>用</a:t>
            </a:r>
            <a:r>
              <a:rPr lang="en-US" altLang="zh-TW" sz="2200" dirty="0"/>
              <a:t>Open Source</a:t>
            </a:r>
            <a:r>
              <a:rPr lang="zh-TW" altLang="en-US" sz="2200" dirty="0"/>
              <a:t>工具開發軟體</a:t>
            </a:r>
            <a:r>
              <a:rPr lang="en-US" altLang="zh-TW" sz="2200" dirty="0"/>
              <a:t>: </a:t>
            </a:r>
            <a:r>
              <a:rPr lang="zh-TW" altLang="en-US" sz="2200" dirty="0"/>
              <a:t>新軟體開發關念 </a:t>
            </a:r>
            <a:r>
              <a:rPr lang="en-US" altLang="zh-TW" sz="2200" dirty="0"/>
              <a:t>Chapter 5. </a:t>
            </a:r>
            <a:r>
              <a:rPr lang="en-US" altLang="zh-TW" sz="2200" dirty="0" err="1"/>
              <a:t>Makefile</a:t>
            </a:r>
            <a:r>
              <a:rPr lang="zh-TW" altLang="en-US" sz="2200" dirty="0" smtClean="0"/>
              <a:t>撰寫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 smtClean="0">
                <a:hlinkClick r:id="rId4"/>
              </a:rPr>
              <a:t> http</a:t>
            </a:r>
            <a:r>
              <a:rPr lang="en-US" altLang="zh-TW" sz="2200" dirty="0">
                <a:hlinkClick r:id="rId4"/>
              </a:rPr>
              <a:t>://</a:t>
            </a:r>
            <a:r>
              <a:rPr lang="en-US" altLang="zh-TW" sz="2200" dirty="0" smtClean="0">
                <a:hlinkClick r:id="rId4"/>
              </a:rPr>
              <a:t>www.study-area.org/cyril/opentools/opentools/x1075.html</a:t>
            </a:r>
            <a:endParaRPr lang="en-US" altLang="zh-TW" sz="2200" dirty="0" smtClean="0"/>
          </a:p>
          <a:p>
            <a:r>
              <a:rPr lang="zh-TW" altLang="en-US" sz="2200" dirty="0" smtClean="0"/>
              <a:t>鳥哥的</a:t>
            </a:r>
            <a:r>
              <a:rPr lang="en-US" altLang="zh-TW" sz="2200" dirty="0" smtClean="0"/>
              <a:t>Linux</a:t>
            </a:r>
            <a:r>
              <a:rPr lang="zh-TW" altLang="en-US" sz="2200" dirty="0" smtClean="0"/>
              <a:t>私房菜 </a:t>
            </a:r>
            <a:r>
              <a:rPr lang="en-US" altLang="zh-TW" sz="2200" dirty="0" smtClean="0"/>
              <a:t>:</a:t>
            </a:r>
            <a:r>
              <a:rPr lang="zh-TW" altLang="en-US" sz="2400" dirty="0"/>
              <a:t>第二十一</a:t>
            </a:r>
            <a:r>
              <a:rPr lang="zh-TW" altLang="en-US" sz="2400" dirty="0" smtClean="0"/>
              <a:t>章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200" dirty="0">
                <a:hlinkClick r:id="rId5"/>
              </a:rPr>
              <a:t>http://linux.vbird.org/linux_basic/0520source_code_and_tarball.php</a:t>
            </a:r>
            <a:endParaRPr lang="en-US" altLang="zh-TW" sz="2200" dirty="0" smtClean="0"/>
          </a:p>
          <a:p>
            <a:r>
              <a:rPr lang="en-US" altLang="zh-TW" sz="2200" dirty="0" err="1" smtClean="0"/>
              <a:t>Makefile</a:t>
            </a:r>
            <a:r>
              <a:rPr lang="en-US" altLang="zh-TW" sz="2200" dirty="0" smtClean="0"/>
              <a:t> </a:t>
            </a:r>
            <a:r>
              <a:rPr lang="zh-TW" altLang="en-US" sz="2200" dirty="0"/>
              <a:t>語法</a:t>
            </a:r>
            <a:r>
              <a:rPr lang="zh-TW" altLang="en-US" sz="2200" dirty="0" smtClean="0"/>
              <a:t>簡介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 smtClean="0">
                <a:hlinkClick r:id="rId6"/>
              </a:rPr>
              <a:t>http</a:t>
            </a:r>
            <a:r>
              <a:rPr lang="en-US" altLang="zh-TW" sz="2200" dirty="0">
                <a:hlinkClick r:id="rId6"/>
              </a:rPr>
              <a:t>://tetralet.luna.com.tw/?</a:t>
            </a:r>
            <a:r>
              <a:rPr lang="en-US" altLang="zh-TW" sz="2200" dirty="0" smtClean="0">
                <a:hlinkClick r:id="rId6"/>
              </a:rPr>
              <a:t>op=ViewArticle&amp;articleId=185</a:t>
            </a:r>
            <a:endParaRPr lang="en-US" altLang="zh-TW" sz="2200" dirty="0" smtClean="0"/>
          </a:p>
          <a:p>
            <a:r>
              <a:rPr lang="zh-TW" altLang="en-US" sz="2200" dirty="0"/>
              <a:t>－－基礎</a:t>
            </a:r>
            <a:r>
              <a:rPr lang="en-US" altLang="zh-TW" sz="2200" dirty="0"/>
              <a:t>2.compiler</a:t>
            </a:r>
            <a:r>
              <a:rPr lang="zh-TW" altLang="en-US" sz="2200" dirty="0"/>
              <a:t>、</a:t>
            </a:r>
            <a:r>
              <a:rPr lang="en-US" altLang="zh-TW" sz="2200" dirty="0"/>
              <a:t>linker</a:t>
            </a:r>
            <a:r>
              <a:rPr lang="zh-TW" altLang="en-US" sz="2200" dirty="0"/>
              <a:t>與</a:t>
            </a:r>
            <a:r>
              <a:rPr lang="en-US" altLang="zh-TW" sz="2200" dirty="0"/>
              <a:t>library</a:t>
            </a:r>
            <a:r>
              <a:rPr lang="zh-TW" altLang="en-US" sz="2200" dirty="0" smtClean="0"/>
              <a:t>－－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>
                <a:hlinkClick r:id="rId7"/>
              </a:rPr>
              <a:t>http://</a:t>
            </a:r>
            <a:r>
              <a:rPr lang="en-US" altLang="zh-TW" sz="2200" dirty="0" smtClean="0">
                <a:hlinkClick r:id="rId7"/>
              </a:rPr>
              <a:t>www.w-f.url.tw/shark/p_tutorial/2_compiler.htm</a:t>
            </a:r>
            <a:endParaRPr lang="en-US" altLang="zh-TW" sz="2200" dirty="0" smtClean="0"/>
          </a:p>
          <a:p>
            <a:r>
              <a:rPr lang="en-US" altLang="zh-TW" sz="2400" dirty="0"/>
              <a:t>Options Controlling the Kind of </a:t>
            </a:r>
            <a:r>
              <a:rPr lang="en-US" altLang="zh-TW" sz="2400" dirty="0" smtClean="0"/>
              <a:t>Output</a:t>
            </a:r>
          </a:p>
          <a:p>
            <a:pPr marL="0" indent="0">
              <a:buNone/>
            </a:pPr>
            <a:r>
              <a:rPr lang="en-US" altLang="zh-TW" sz="2400" dirty="0">
                <a:hlinkClick r:id="rId8"/>
              </a:rPr>
              <a:t>https://gcc.gnu.org/onlinedocs/gcc-2.95.3/gcc_2.html</a:t>
            </a:r>
            <a:endParaRPr lang="en-US" altLang="zh-TW" sz="2400" dirty="0"/>
          </a:p>
          <a:p>
            <a:endParaRPr lang="en-US" altLang="zh-TW" sz="2200" dirty="0" smtClean="0"/>
          </a:p>
          <a:p>
            <a:pPr marL="0" indent="0">
              <a:buNone/>
            </a:pPr>
            <a:endParaRPr lang="zh-TW" altLang="en-US" sz="22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1641540" y="6339385"/>
            <a:ext cx="550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27470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42295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4427" y="1431381"/>
            <a:ext cx="10515600" cy="5283318"/>
          </a:xfrm>
        </p:spPr>
        <p:txBody>
          <a:bodyPr>
            <a:normAutofit/>
          </a:bodyPr>
          <a:lstStyle/>
          <a:p>
            <a:r>
              <a:rPr lang="en-US" altLang="zh-TW" dirty="0"/>
              <a:t>Why we use </a:t>
            </a:r>
            <a:r>
              <a:rPr lang="en-US" altLang="zh-TW" b="1" i="1" dirty="0"/>
              <a:t>make</a:t>
            </a:r>
            <a:r>
              <a:rPr lang="en-US" altLang="zh-TW" dirty="0"/>
              <a:t> </a:t>
            </a:r>
            <a:r>
              <a:rPr lang="en-US" altLang="zh-TW" dirty="0" smtClean="0"/>
              <a:t>?</a:t>
            </a:r>
          </a:p>
          <a:p>
            <a:r>
              <a:rPr lang="en-US" altLang="zh-TW" dirty="0"/>
              <a:t>Create a Description </a:t>
            </a:r>
            <a:r>
              <a:rPr lang="en-US" altLang="zh-TW" dirty="0" smtClean="0"/>
              <a:t>File</a:t>
            </a:r>
          </a:p>
          <a:p>
            <a:r>
              <a:rPr lang="en-US" altLang="zh-TW" dirty="0"/>
              <a:t>Rules of </a:t>
            </a:r>
            <a:r>
              <a:rPr lang="en-US" altLang="zh-TW" dirty="0" err="1" smtClean="0"/>
              <a:t>Makefile</a:t>
            </a:r>
            <a:endParaRPr lang="en-US" altLang="zh-TW" dirty="0" smtClean="0"/>
          </a:p>
          <a:p>
            <a:r>
              <a:rPr lang="en-US" altLang="zh-TW" dirty="0"/>
              <a:t>How </a:t>
            </a:r>
            <a:r>
              <a:rPr lang="en-US" altLang="zh-TW" b="1" i="1" dirty="0"/>
              <a:t>make</a:t>
            </a:r>
            <a:r>
              <a:rPr lang="en-US" altLang="zh-TW" dirty="0"/>
              <a:t> Processes a </a:t>
            </a:r>
            <a:r>
              <a:rPr lang="en-US" altLang="zh-TW" dirty="0" err="1"/>
              <a:t>Makefile</a:t>
            </a:r>
            <a:r>
              <a:rPr lang="en-US" altLang="zh-TW" dirty="0" smtClean="0"/>
              <a:t>?</a:t>
            </a:r>
          </a:p>
          <a:p>
            <a:r>
              <a:rPr lang="en-US" altLang="zh-TW" dirty="0"/>
              <a:t>GCC Flags</a:t>
            </a:r>
          </a:p>
          <a:p>
            <a:r>
              <a:rPr lang="en-US" altLang="zh-TW" dirty="0"/>
              <a:t>Implicit rule (Suffix rules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Variables(Macros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Phony Targets</a:t>
            </a:r>
          </a:p>
          <a:p>
            <a:r>
              <a:rPr lang="en-US" altLang="zh-TW" dirty="0" smtClean="0"/>
              <a:t>More </a:t>
            </a:r>
            <a:r>
              <a:rPr lang="en-US" altLang="zh-TW" dirty="0"/>
              <a:t>about Variables</a:t>
            </a:r>
            <a:endParaRPr lang="en-US" altLang="zh-TW" dirty="0" smtClean="0"/>
          </a:p>
          <a:p>
            <a:r>
              <a:rPr lang="en-US" altLang="zh-TW" dirty="0" smtClean="0"/>
              <a:t>Summary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11641540" y="6339385"/>
            <a:ext cx="40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89696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20880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Why we use </a:t>
            </a:r>
            <a:r>
              <a:rPr lang="en-US" altLang="zh-TW" b="1" i="1" dirty="0" smtClean="0"/>
              <a:t>make</a:t>
            </a:r>
            <a:r>
              <a:rPr lang="en-US" altLang="zh-TW" dirty="0" smtClean="0"/>
              <a:t> 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Simplify the commands that we input when we compile.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Automatically determines which pieces of a large program need to be recompiled, and issues commands to recompile them.</a:t>
            </a:r>
          </a:p>
          <a:p>
            <a:r>
              <a:rPr lang="en-US" altLang="zh-TW" dirty="0" smtClean="0"/>
              <a:t>Just need to read “</a:t>
            </a:r>
            <a:r>
              <a:rPr lang="en-US" altLang="zh-TW" dirty="0" err="1" smtClean="0"/>
              <a:t>makefile</a:t>
            </a:r>
            <a:r>
              <a:rPr lang="en-US" altLang="zh-TW" dirty="0" smtClean="0"/>
              <a:t>” file and we will know how this program compile and link the other programs.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1641540" y="6339385"/>
            <a:ext cx="40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7128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42691"/>
            <a:ext cx="11196484" cy="1325563"/>
          </a:xfrm>
        </p:spPr>
        <p:txBody>
          <a:bodyPr/>
          <a:lstStyle/>
          <a:p>
            <a:r>
              <a:rPr lang="en-US" altLang="zh-TW" dirty="0" smtClean="0"/>
              <a:t>Create a Description File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355826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To use “</a:t>
            </a:r>
            <a:r>
              <a:rPr lang="en-US" altLang="zh-TW" dirty="0" err="1" smtClean="0"/>
              <a:t>make”,we</a:t>
            </a:r>
            <a:r>
              <a:rPr lang="en-US" altLang="zh-TW" dirty="0" smtClean="0"/>
              <a:t> have to create a </a:t>
            </a:r>
            <a:r>
              <a:rPr lang="en-US" altLang="zh-TW" b="1" i="1" dirty="0" smtClean="0"/>
              <a:t>Description File </a:t>
            </a:r>
            <a:r>
              <a:rPr lang="en-US" altLang="zh-TW" dirty="0" smtClean="0"/>
              <a:t>at first</a:t>
            </a:r>
            <a:r>
              <a:rPr lang="en-US" altLang="zh-TW" b="1" i="1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en-US" altLang="zh-TW" dirty="0" smtClean="0"/>
              <a:t>Both “</a:t>
            </a:r>
            <a:r>
              <a:rPr lang="en-US" altLang="zh-TW" dirty="0" err="1" smtClean="0"/>
              <a:t>Makefile</a:t>
            </a:r>
            <a:r>
              <a:rPr lang="en-US" altLang="zh-TW" dirty="0" smtClean="0"/>
              <a:t>” or “</a:t>
            </a:r>
            <a:r>
              <a:rPr lang="en-US" altLang="zh-TW" dirty="0" err="1" smtClean="0"/>
              <a:t>makefile</a:t>
            </a:r>
            <a:r>
              <a:rPr lang="en-US" altLang="zh-TW" dirty="0" smtClean="0"/>
              <a:t>” are description files’ name.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Write your instructions in file.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Typing “make &lt;target&gt;” ,and it will read the instructions from description file by default ! </a:t>
            </a:r>
          </a:p>
          <a:p>
            <a:pPr>
              <a:lnSpc>
                <a:spcPct val="150000"/>
              </a:lnSpc>
            </a:pPr>
            <a:endParaRPr lang="en-US" altLang="zh-TW" dirty="0" smtClean="0"/>
          </a:p>
          <a:p>
            <a:pPr>
              <a:lnSpc>
                <a:spcPct val="150000"/>
              </a:lnSpc>
            </a:pP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1641540" y="6339385"/>
            <a:ext cx="40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75565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Rules of </a:t>
            </a:r>
            <a:r>
              <a:rPr lang="en-US" altLang="zh-TW" dirty="0" err="1" smtClean="0"/>
              <a:t>Makefile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549416"/>
            <a:ext cx="10515600" cy="351653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000" dirty="0" smtClean="0"/>
              <a:t>Target  : </a:t>
            </a:r>
            <a:r>
              <a:rPr lang="en-US" altLang="zh-TW" sz="3000" dirty="0" smtClean="0">
                <a:solidFill>
                  <a:srgbClr val="FF0000"/>
                </a:solidFill>
              </a:rPr>
              <a:t>dependencies</a:t>
            </a:r>
            <a:r>
              <a:rPr lang="en-US" altLang="zh-TW" sz="3000" dirty="0" smtClean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000" dirty="0" smtClean="0"/>
              <a:t>&lt;tab&gt;</a:t>
            </a:r>
            <a:r>
              <a:rPr lang="en-US" altLang="zh-TW" sz="3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commands</a:t>
            </a:r>
            <a:r>
              <a:rPr lang="en-US" altLang="zh-TW" sz="3000" dirty="0" smtClean="0"/>
              <a:t> to make target</a:t>
            </a:r>
          </a:p>
          <a:p>
            <a:pPr lvl="1">
              <a:lnSpc>
                <a:spcPct val="150000"/>
              </a:lnSpc>
            </a:pPr>
            <a:r>
              <a:rPr lang="en-US" altLang="zh-TW" sz="2800" dirty="0" smtClean="0"/>
              <a:t>&lt;tab &gt; character </a:t>
            </a:r>
            <a:r>
              <a:rPr lang="en-US" altLang="zh-TW" sz="2800" b="1" u="sng" dirty="0" smtClean="0"/>
              <a:t>MUST NOT </a:t>
            </a:r>
            <a:r>
              <a:rPr lang="en-US" altLang="zh-TW" sz="2800" dirty="0" smtClean="0"/>
              <a:t>be replaced be spaces.</a:t>
            </a:r>
          </a:p>
          <a:p>
            <a:pPr lvl="1">
              <a:lnSpc>
                <a:spcPct val="150000"/>
              </a:lnSpc>
            </a:pPr>
            <a:r>
              <a:rPr lang="en-US" altLang="zh-TW" sz="2800" dirty="0" smtClean="0"/>
              <a:t>target : usually the name of a file.</a:t>
            </a:r>
          </a:p>
          <a:p>
            <a:pPr lvl="1">
              <a:lnSpc>
                <a:spcPct val="150000"/>
              </a:lnSpc>
            </a:pPr>
            <a:r>
              <a:rPr lang="en-US" altLang="zh-TW" sz="2800" dirty="0" smtClean="0"/>
              <a:t>dependencies : files are used as input to create the target. </a:t>
            </a:r>
            <a:endParaRPr lang="zh-TW" altLang="en-US" sz="26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1256959" cy="683226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1641540" y="6339385"/>
            <a:ext cx="40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03637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</a:t>
            </a:r>
            <a:r>
              <a:rPr lang="en-US" altLang="zh-TW" b="1" i="1" dirty="0"/>
              <a:t>make</a:t>
            </a:r>
            <a:r>
              <a:rPr lang="en-US" altLang="zh-TW" dirty="0"/>
              <a:t> Processes a </a:t>
            </a:r>
            <a:r>
              <a:rPr lang="en-US" altLang="zh-TW" dirty="0" err="1" smtClean="0"/>
              <a:t>Makefile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41796" y="1812747"/>
            <a:ext cx="6464121" cy="4351338"/>
          </a:xfrm>
        </p:spPr>
        <p:txBody>
          <a:bodyPr/>
          <a:lstStyle/>
          <a:p>
            <a:r>
              <a:rPr lang="en-US" altLang="zh-TW" dirty="0"/>
              <a:t>By default, make starts with the </a:t>
            </a:r>
            <a:r>
              <a:rPr lang="en-US" altLang="zh-TW" dirty="0">
                <a:solidFill>
                  <a:srgbClr val="FF0000"/>
                </a:solidFill>
              </a:rPr>
              <a:t>first</a:t>
            </a:r>
            <a:r>
              <a:rPr lang="en-US" altLang="zh-TW" dirty="0"/>
              <a:t> target (not targets whose names start with </a:t>
            </a:r>
            <a:r>
              <a:rPr lang="en-US" altLang="zh-TW" dirty="0" smtClean="0"/>
              <a:t>‘.’).</a:t>
            </a:r>
          </a:p>
          <a:p>
            <a:r>
              <a:rPr lang="en-US" altLang="zh-TW" dirty="0" smtClean="0"/>
              <a:t>Recompile : if </a:t>
            </a:r>
            <a:r>
              <a:rPr lang="en-US" altLang="zh-TW" dirty="0"/>
              <a:t>the source file, or any of the header files named as </a:t>
            </a:r>
            <a:r>
              <a:rPr lang="en-US" altLang="zh-TW" i="1" dirty="0" smtClean="0"/>
              <a:t>dependencies</a:t>
            </a:r>
            <a:r>
              <a:rPr lang="en-US" altLang="zh-TW" dirty="0" smtClean="0"/>
              <a:t>, </a:t>
            </a:r>
            <a:r>
              <a:rPr lang="en-US" altLang="zh-TW" dirty="0"/>
              <a:t>is </a:t>
            </a:r>
            <a:r>
              <a:rPr lang="en-US" altLang="zh-TW" dirty="0">
                <a:solidFill>
                  <a:srgbClr val="FF0000"/>
                </a:solidFill>
              </a:rPr>
              <a:t>more recent than the object file</a:t>
            </a:r>
            <a:r>
              <a:rPr lang="en-US" altLang="zh-TW" dirty="0"/>
              <a:t>, or if the object file does not exist.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886" y="2026853"/>
            <a:ext cx="6172201" cy="3073181"/>
          </a:xfrm>
          <a:prstGeom prst="rect">
            <a:avLst/>
          </a:prstGeom>
        </p:spPr>
      </p:pic>
      <p:sp>
        <p:nvSpPr>
          <p:cNvPr id="8" name="橢圓 7"/>
          <p:cNvSpPr/>
          <p:nvPr/>
        </p:nvSpPr>
        <p:spPr>
          <a:xfrm>
            <a:off x="6523149" y="2240924"/>
            <a:ext cx="3284113" cy="68258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2886" y="5751002"/>
            <a:ext cx="5450984" cy="535142"/>
          </a:xfrm>
          <a:prstGeom prst="rect">
            <a:avLst/>
          </a:prstGeom>
        </p:spPr>
      </p:pic>
      <p:sp>
        <p:nvSpPr>
          <p:cNvPr id="11" name="向下箭號 10"/>
          <p:cNvSpPr/>
          <p:nvPr/>
        </p:nvSpPr>
        <p:spPr>
          <a:xfrm>
            <a:off x="8080754" y="5207087"/>
            <a:ext cx="399245" cy="498254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11641540" y="6339385"/>
            <a:ext cx="40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6</a:t>
            </a:r>
            <a:endParaRPr lang="en-US" altLang="zh-TW" dirty="0" smtClean="0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6928" y="6054353"/>
            <a:ext cx="2076221" cy="373421"/>
          </a:xfrm>
          <a:prstGeom prst="rect">
            <a:avLst/>
          </a:prstGeom>
        </p:spPr>
      </p:pic>
      <p:sp>
        <p:nvSpPr>
          <p:cNvPr id="14" name="向下箭號 13"/>
          <p:cNvSpPr/>
          <p:nvPr/>
        </p:nvSpPr>
        <p:spPr>
          <a:xfrm rot="2520000">
            <a:off x="6200150" y="4955532"/>
            <a:ext cx="528034" cy="1001364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接點 15"/>
          <p:cNvCxnSpPr/>
          <p:nvPr/>
        </p:nvCxnSpPr>
        <p:spPr>
          <a:xfrm>
            <a:off x="7704944" y="5207087"/>
            <a:ext cx="1169233" cy="46928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 flipH="1">
            <a:off x="7689954" y="5190875"/>
            <a:ext cx="1184223" cy="50688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9" name="圖片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97" y="4810591"/>
            <a:ext cx="3732533" cy="396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9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GCC Flags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702564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-c : Only compile the </a:t>
            </a:r>
            <a:r>
              <a:rPr lang="en-US" altLang="zh-TW" dirty="0"/>
              <a:t>source files, but do not link</a:t>
            </a:r>
            <a:r>
              <a:rPr lang="en-US" altLang="zh-TW" dirty="0" smtClean="0"/>
              <a:t>.</a:t>
            </a:r>
            <a:r>
              <a:rPr lang="en-US" altLang="zh-TW" dirty="0"/>
              <a:t> </a:t>
            </a:r>
            <a:r>
              <a:rPr lang="en-US" altLang="zh-TW" dirty="0" smtClean="0"/>
              <a:t>Output </a:t>
            </a:r>
            <a:r>
              <a:rPr lang="en-US" altLang="zh-TW" dirty="0"/>
              <a:t>is </a:t>
            </a:r>
            <a:r>
              <a:rPr lang="en-US" altLang="zh-TW" dirty="0" smtClean="0"/>
              <a:t>an </a:t>
            </a:r>
            <a:r>
              <a:rPr lang="en-US" altLang="zh-TW" dirty="0" smtClean="0"/>
              <a:t>object file</a:t>
            </a:r>
            <a:r>
              <a:rPr lang="en-US" altLang="zh-TW" dirty="0" smtClean="0"/>
              <a:t>.  Ex : </a:t>
            </a:r>
            <a:r>
              <a:rPr lang="en-US" altLang="zh-TW" i="1" dirty="0" err="1" smtClean="0"/>
              <a:t>filename</a:t>
            </a:r>
            <a:r>
              <a:rPr lang="en-US" altLang="zh-TW" i="1" dirty="0" err="1" smtClean="0">
                <a:solidFill>
                  <a:srgbClr val="FF0000"/>
                </a:solidFill>
              </a:rPr>
              <a:t>.o</a:t>
            </a:r>
            <a:endParaRPr lang="en-US" altLang="zh-TW" i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TW" dirty="0"/>
              <a:t>-o </a:t>
            </a:r>
            <a:r>
              <a:rPr lang="en-US" altLang="zh-TW" i="1" dirty="0" smtClean="0"/>
              <a:t>file : </a:t>
            </a:r>
            <a:r>
              <a:rPr lang="en-US" altLang="zh-TW" dirty="0" smtClean="0"/>
              <a:t>Link</a:t>
            </a:r>
            <a:r>
              <a:rPr lang="en-US" altLang="zh-TW" i="1" dirty="0" smtClean="0"/>
              <a:t> </a:t>
            </a:r>
            <a:r>
              <a:rPr lang="en-US" altLang="zh-TW" dirty="0" smtClean="0"/>
              <a:t>and place </a:t>
            </a:r>
            <a:r>
              <a:rPr lang="en-US" altLang="zh-TW" dirty="0"/>
              <a:t>output in file </a:t>
            </a:r>
            <a:r>
              <a:rPr lang="en-US" altLang="zh-TW" i="1" dirty="0" err="1" smtClean="0"/>
              <a:t>file</a:t>
            </a:r>
            <a:r>
              <a:rPr lang="en-US" altLang="zh-TW" i="1" dirty="0" smtClean="0"/>
              <a:t>. </a:t>
            </a:r>
            <a:r>
              <a:rPr lang="en-US" altLang="zh-TW" dirty="0"/>
              <a:t>If `-o' is not specified, the </a:t>
            </a:r>
            <a:r>
              <a:rPr lang="en-US" altLang="zh-TW" dirty="0" smtClean="0"/>
              <a:t>default </a:t>
            </a:r>
            <a:r>
              <a:rPr lang="en-US" altLang="zh-TW" dirty="0"/>
              <a:t>is </a:t>
            </a:r>
            <a:r>
              <a:rPr lang="en-US" altLang="zh-TW" dirty="0" smtClean="0"/>
              <a:t>to put </a:t>
            </a:r>
            <a:r>
              <a:rPr lang="en-US" altLang="zh-TW" dirty="0"/>
              <a:t>an executable file in `</a:t>
            </a:r>
            <a:r>
              <a:rPr lang="en-US" altLang="zh-TW" dirty="0" err="1" smtClean="0">
                <a:solidFill>
                  <a:srgbClr val="FF0000"/>
                </a:solidFill>
              </a:rPr>
              <a:t>a.out</a:t>
            </a:r>
            <a:r>
              <a:rPr lang="en-US" altLang="zh-TW" dirty="0" smtClean="0"/>
              <a:t>‘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-l : add </a:t>
            </a:r>
            <a:r>
              <a:rPr lang="en-US" altLang="zh-TW" dirty="0" smtClean="0"/>
              <a:t>a library.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/>
              <a:t>-L/</a:t>
            </a:r>
            <a:r>
              <a:rPr lang="en-US" altLang="zh-TW" i="1" dirty="0" smtClean="0"/>
              <a:t>PATH</a:t>
            </a:r>
            <a:r>
              <a:rPr lang="en-US" altLang="zh-TW" dirty="0" smtClean="0"/>
              <a:t> :  find the  library in </a:t>
            </a:r>
            <a:r>
              <a:rPr lang="en-US" altLang="zh-TW" i="1" dirty="0" smtClean="0"/>
              <a:t>PATH.</a:t>
            </a:r>
            <a:endParaRPr lang="zh-TW" altLang="en-US" i="1" dirty="0"/>
          </a:p>
        </p:txBody>
      </p:sp>
      <p:sp>
        <p:nvSpPr>
          <p:cNvPr id="5" name="文字方塊 4"/>
          <p:cNvSpPr txBox="1"/>
          <p:nvPr/>
        </p:nvSpPr>
        <p:spPr>
          <a:xfrm>
            <a:off x="11641540" y="6339385"/>
            <a:ext cx="40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7</a:t>
            </a:r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6753" y="2446814"/>
            <a:ext cx="4444220" cy="193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3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908" y="1725792"/>
            <a:ext cx="8683348" cy="4613593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386365" y="1609859"/>
            <a:ext cx="2575776" cy="4445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TW" dirty="0" err="1"/>
              <a:t>main.c</a:t>
            </a:r>
            <a:r>
              <a:rPr lang="en-US" altLang="zh-TW" dirty="0"/>
              <a:t> </a:t>
            </a:r>
            <a:r>
              <a:rPr lang="zh-TW" altLang="en-US" dirty="0" smtClean="0"/>
              <a:t>：讓</a:t>
            </a:r>
            <a:r>
              <a:rPr lang="zh-TW" altLang="en-US" dirty="0"/>
              <a:t>使用者</a:t>
            </a:r>
            <a:r>
              <a:rPr lang="zh-TW" altLang="en-US" dirty="0" smtClean="0"/>
              <a:t>輸入資料</a:t>
            </a:r>
            <a:r>
              <a:rPr lang="zh-TW" altLang="en-US" dirty="0"/>
              <a:t>與呼叫其他三支</a:t>
            </a:r>
            <a:r>
              <a:rPr lang="zh-TW" altLang="en-US" dirty="0" smtClean="0"/>
              <a:t>副程式</a:t>
            </a:r>
            <a:endParaRPr lang="en-US" altLang="zh-TW" dirty="0" smtClean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TW" dirty="0" err="1" smtClean="0"/>
              <a:t>haha.c</a:t>
            </a:r>
            <a:r>
              <a:rPr lang="en-US" altLang="zh-TW" dirty="0" smtClean="0"/>
              <a:t> </a:t>
            </a:r>
            <a:r>
              <a:rPr lang="zh-TW" altLang="en-US" dirty="0" smtClean="0"/>
              <a:t>：</a:t>
            </a:r>
            <a:r>
              <a:rPr lang="en-US" altLang="zh-TW" dirty="0" smtClean="0"/>
              <a:t>Print String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TW" dirty="0" err="1" smtClean="0"/>
              <a:t>sin_value.c</a:t>
            </a:r>
            <a:r>
              <a:rPr lang="en-US" altLang="zh-TW" dirty="0" smtClean="0"/>
              <a:t> </a:t>
            </a:r>
            <a:r>
              <a:rPr lang="zh-TW" altLang="en-US" dirty="0"/>
              <a:t>：</a:t>
            </a:r>
            <a:r>
              <a:rPr lang="zh-TW" altLang="en-US" dirty="0" smtClean="0"/>
              <a:t>計算輸入</a:t>
            </a:r>
            <a:r>
              <a:rPr lang="zh-TW" altLang="en-US" dirty="0"/>
              <a:t>的角度</a:t>
            </a:r>
            <a:r>
              <a:rPr lang="en-US" altLang="zh-TW" dirty="0"/>
              <a:t>(360) </a:t>
            </a:r>
            <a:r>
              <a:rPr lang="en-US" altLang="zh-TW" dirty="0" smtClean="0"/>
              <a:t>sin</a:t>
            </a:r>
            <a:r>
              <a:rPr lang="zh-TW" altLang="en-US" dirty="0" smtClean="0"/>
              <a:t>值</a:t>
            </a:r>
            <a:endParaRPr lang="zh-TW" altLang="en-US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TW" dirty="0" err="1"/>
              <a:t>cos_value.c</a:t>
            </a:r>
            <a:r>
              <a:rPr lang="en-US" altLang="zh-TW" dirty="0"/>
              <a:t> </a:t>
            </a:r>
            <a:r>
              <a:rPr lang="zh-TW" altLang="en-US" dirty="0"/>
              <a:t>：</a:t>
            </a:r>
            <a:r>
              <a:rPr lang="zh-TW" altLang="en-US" dirty="0" smtClean="0"/>
              <a:t>計算輸入</a:t>
            </a:r>
            <a:r>
              <a:rPr lang="zh-TW" altLang="en-US" dirty="0"/>
              <a:t>的角度</a:t>
            </a:r>
            <a:r>
              <a:rPr lang="en-US" altLang="zh-TW" dirty="0"/>
              <a:t>(360) cos </a:t>
            </a:r>
            <a:r>
              <a:rPr lang="zh-TW" altLang="en-US" dirty="0" smtClean="0"/>
              <a:t>值</a:t>
            </a:r>
            <a:endParaRPr lang="zh-TW" altLang="en-US" dirty="0"/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900447" y="46460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Example - original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1641540" y="6339385"/>
            <a:ext cx="40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36634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– using make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74" y="1588971"/>
            <a:ext cx="9105721" cy="307318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774" y="5332271"/>
            <a:ext cx="2076221" cy="373421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2746995" y="5332271"/>
            <a:ext cx="92775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Get the executable file “main”, and we can execute the program by </a:t>
            </a:r>
            <a:r>
              <a:rPr lang="en-US" altLang="zh-TW" sz="2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./main </a:t>
            </a:r>
            <a:r>
              <a:rPr lang="en-US" altLang="zh-TW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now!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1641540" y="6339385"/>
            <a:ext cx="40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8146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679</Words>
  <Application>Microsoft Office PowerPoint</Application>
  <PresentationFormat>寬螢幕</PresentationFormat>
  <Paragraphs>139</Paragraphs>
  <Slides>17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3" baseType="lpstr">
      <vt:lpstr>新細明體</vt:lpstr>
      <vt:lpstr>Arial</vt:lpstr>
      <vt:lpstr>Calibri</vt:lpstr>
      <vt:lpstr>Calibri Light</vt:lpstr>
      <vt:lpstr>Wingdings</vt:lpstr>
      <vt:lpstr>Office 佈景主題</vt:lpstr>
      <vt:lpstr>Makefile Introduction</vt:lpstr>
      <vt:lpstr>Outline</vt:lpstr>
      <vt:lpstr>Why we use make ?</vt:lpstr>
      <vt:lpstr>Create a Description File</vt:lpstr>
      <vt:lpstr>Rules of Makefile</vt:lpstr>
      <vt:lpstr>How make Processes a Makefile?</vt:lpstr>
      <vt:lpstr>GCC Flags</vt:lpstr>
      <vt:lpstr>PowerPoint 簡報</vt:lpstr>
      <vt:lpstr>Example – using make</vt:lpstr>
      <vt:lpstr>Implicit rule (Suffix rules)</vt:lpstr>
      <vt:lpstr>Variables(Macros)</vt:lpstr>
      <vt:lpstr>Variables Make Makefiles Simpler</vt:lpstr>
      <vt:lpstr>Phony Targets</vt:lpstr>
      <vt:lpstr>Phony Targets : all</vt:lpstr>
      <vt:lpstr>More about Variables</vt:lpstr>
      <vt:lpstr>Summary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Makefile</dc:title>
  <dc:creator>Yeah</dc:creator>
  <cp:lastModifiedBy>Yeah</cp:lastModifiedBy>
  <cp:revision>85</cp:revision>
  <dcterms:created xsi:type="dcterms:W3CDTF">2015-09-01T02:24:47Z</dcterms:created>
  <dcterms:modified xsi:type="dcterms:W3CDTF">2015-09-15T03:23:23Z</dcterms:modified>
</cp:coreProperties>
</file>