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61" r:id="rId5"/>
    <p:sldId id="270" r:id="rId6"/>
    <p:sldId id="268" r:id="rId7"/>
    <p:sldId id="269" r:id="rId8"/>
    <p:sldId id="260" r:id="rId9"/>
    <p:sldId id="267" r:id="rId10"/>
    <p:sldId id="262" r:id="rId11"/>
    <p:sldId id="263" r:id="rId12"/>
    <p:sldId id="273" r:id="rId13"/>
    <p:sldId id="271" r:id="rId14"/>
    <p:sldId id="272" r:id="rId15"/>
    <p:sldId id="264" r:id="rId16"/>
    <p:sldId id="265" r:id="rId17"/>
    <p:sldId id="266" r:id="rId1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5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13F014-0ED3-4D9F-A272-8BA16264FEB9}" type="datetimeFigureOut">
              <a:rPr lang="zh-TW" altLang="en-US" smtClean="0"/>
              <a:t>2015/10/19</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B1EB1E-0B61-4461-8187-673EF291D2C6}" type="slidenum">
              <a:rPr lang="zh-TW" altLang="en-US" smtClean="0"/>
              <a:t>‹#›</a:t>
            </a:fld>
            <a:endParaRPr lang="zh-TW" altLang="en-US"/>
          </a:p>
        </p:txBody>
      </p:sp>
    </p:spTree>
    <p:extLst>
      <p:ext uri="{BB962C8B-B14F-4D97-AF65-F5344CB8AC3E}">
        <p14:creationId xmlns:p14="http://schemas.microsoft.com/office/powerpoint/2010/main" val="3360909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DEB1EB1E-0B61-4461-8187-673EF291D2C6}" type="slidenum">
              <a:rPr lang="zh-TW" altLang="en-US" smtClean="0"/>
              <a:t>1</a:t>
            </a:fld>
            <a:endParaRPr lang="zh-TW" altLang="en-US"/>
          </a:p>
        </p:txBody>
      </p:sp>
    </p:spTree>
    <p:extLst>
      <p:ext uri="{BB962C8B-B14F-4D97-AF65-F5344CB8AC3E}">
        <p14:creationId xmlns:p14="http://schemas.microsoft.com/office/powerpoint/2010/main" val="1229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25CF0DFD-B795-4092-9518-4C13F2E0ACD2}" type="datetime1">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1810627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CB86C5E-2036-4942-B3A7-38B7941D7EA3}" type="datetime1">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224973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56ABFB1-3787-48E0-8F02-3D8326F2347B}" type="datetime1">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660384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7F0559-8249-4595-B72B-979CF7CBFC37}" type="datetime1">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157862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CD96993E-90DA-4309-97A6-B040B4ECCFFF}" type="datetime1">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210554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6D1A59EB-6AA5-458D-9475-5030C4F56C96}" type="datetime1">
              <a:rPr lang="zh-TW" altLang="en-US" smtClean="0"/>
              <a:t>2015/10/19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186889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1FF08297-69E0-4702-9BDF-7E9CA9448CAA}" type="datetime1">
              <a:rPr lang="zh-TW" altLang="en-US" smtClean="0"/>
              <a:t>2015/10/19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3760448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DCC3DD4B-E38C-4FCB-8C87-2F828DEA50BA}" type="datetime1">
              <a:rPr lang="zh-TW" altLang="en-US" smtClean="0"/>
              <a:t>2015/10/19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2285234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04ECE69-B701-485F-84C3-5CEB76F61F11}" type="datetime1">
              <a:rPr lang="zh-TW" altLang="en-US" smtClean="0"/>
              <a:t>2015/10/19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822565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7019A75E-5B52-4847-8668-D0E6AA2C7242}" type="datetime1">
              <a:rPr lang="zh-TW" altLang="en-US" smtClean="0"/>
              <a:t>2015/10/19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2741100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246427E-9DEA-493A-98F3-7ECEC7E5FBE3}" type="datetime1">
              <a:rPr lang="zh-TW" altLang="en-US" smtClean="0"/>
              <a:t>2015/10/19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2071222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000B16-EA61-466E-99BB-6963EF166C6A}" type="datetime1">
              <a:rPr lang="zh-TW" altLang="en-US" smtClean="0"/>
              <a:t>2015/10/19</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85A8A-B078-4433-A61B-1F16A45ECB4D}" type="slidenum">
              <a:rPr lang="zh-TW" altLang="en-US" smtClean="0"/>
              <a:t>‹#›</a:t>
            </a:fld>
            <a:endParaRPr lang="zh-TW" altLang="en-US"/>
          </a:p>
        </p:txBody>
      </p:sp>
    </p:spTree>
    <p:extLst>
      <p:ext uri="{BB962C8B-B14F-4D97-AF65-F5344CB8AC3E}">
        <p14:creationId xmlns:p14="http://schemas.microsoft.com/office/powerpoint/2010/main" val="380832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er.cisco.com/images/videos/onePK_Datapath/index.htm" TargetMode="External"/><Relationship Id="rId2" Type="http://schemas.openxmlformats.org/officeDocument/2006/relationships/hyperlink" Target="http://www.cisco.com/c/en/us/products/ios-nx-os-software/onepk.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err="1"/>
              <a:t>FirewallPK</a:t>
            </a:r>
            <a:r>
              <a:rPr lang="en-US" altLang="zh-TW" dirty="0"/>
              <a:t> Security tool for centralized Access Control List Management</a:t>
            </a:r>
            <a:endParaRPr lang="zh-TW" altLang="en-US" dirty="0"/>
          </a:p>
        </p:txBody>
      </p:sp>
      <p:sp>
        <p:nvSpPr>
          <p:cNvPr id="3" name="副標題 2"/>
          <p:cNvSpPr>
            <a:spLocks noGrp="1"/>
          </p:cNvSpPr>
          <p:nvPr>
            <p:ph type="subTitle" idx="1"/>
          </p:nvPr>
        </p:nvSpPr>
        <p:spPr>
          <a:xfrm>
            <a:off x="1699846" y="5158336"/>
            <a:ext cx="9144000" cy="1006475"/>
          </a:xfrm>
        </p:spPr>
        <p:txBody>
          <a:bodyPr/>
          <a:lstStyle/>
          <a:p>
            <a:r>
              <a:rPr lang="en-US" altLang="zh-TW" smtClean="0"/>
              <a:t>2014 13th </a:t>
            </a:r>
            <a:r>
              <a:rPr lang="en-US" altLang="zh-TW" dirty="0" err="1"/>
              <a:t>RoEduNet</a:t>
            </a:r>
            <a:r>
              <a:rPr lang="en-US" altLang="zh-TW" dirty="0"/>
              <a:t> International Conference - Networking in Education and Research</a:t>
            </a:r>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1</a:t>
            </a:fld>
            <a:endParaRPr lang="zh-TW" altLang="en-US"/>
          </a:p>
        </p:txBody>
      </p:sp>
      <p:pic>
        <p:nvPicPr>
          <p:cNvPr id="5" name="圖片 4"/>
          <p:cNvPicPr>
            <a:picLocks noChangeAspect="1"/>
          </p:cNvPicPr>
          <p:nvPr/>
        </p:nvPicPr>
        <p:blipFill>
          <a:blip r:embed="rId3"/>
          <a:stretch>
            <a:fillRect/>
          </a:stretch>
        </p:blipFill>
        <p:spPr>
          <a:xfrm>
            <a:off x="2190750" y="3881010"/>
            <a:ext cx="7810500" cy="1238250"/>
          </a:xfrm>
          <a:prstGeom prst="rect">
            <a:avLst/>
          </a:prstGeom>
        </p:spPr>
      </p:pic>
    </p:spTree>
    <p:extLst>
      <p:ext uri="{BB962C8B-B14F-4D97-AF65-F5344CB8AC3E}">
        <p14:creationId xmlns:p14="http://schemas.microsoft.com/office/powerpoint/2010/main" val="372160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FirewallPK</a:t>
            </a:r>
            <a:endParaRPr lang="zh-TW" altLang="en-US" dirty="0"/>
          </a:p>
        </p:txBody>
      </p:sp>
      <p:sp>
        <p:nvSpPr>
          <p:cNvPr id="3" name="內容版面配置區 2"/>
          <p:cNvSpPr>
            <a:spLocks noGrp="1"/>
          </p:cNvSpPr>
          <p:nvPr>
            <p:ph idx="1"/>
          </p:nvPr>
        </p:nvSpPr>
        <p:spPr/>
        <p:txBody>
          <a:bodyPr/>
          <a:lstStyle/>
          <a:p>
            <a:r>
              <a:rPr lang="en-US" altLang="zh-TW" dirty="0"/>
              <a:t>The application was built using the Cisco One Platform Kit framework that is currently being standardized. </a:t>
            </a:r>
            <a:endParaRPr lang="en-US" altLang="zh-TW" dirty="0" smtClean="0"/>
          </a:p>
          <a:p>
            <a:r>
              <a:rPr lang="en-US" altLang="zh-TW" dirty="0" smtClean="0"/>
              <a:t>Functions include</a:t>
            </a:r>
          </a:p>
          <a:p>
            <a:pPr marL="914400" lvl="1" indent="-457200">
              <a:buFont typeface="+mj-lt"/>
              <a:buAutoNum type="arabicPeriod"/>
            </a:pPr>
            <a:r>
              <a:rPr lang="en-US" altLang="zh-TW" dirty="0" err="1" smtClean="0"/>
              <a:t>CloudWatcher</a:t>
            </a:r>
            <a:endParaRPr lang="en-US" altLang="zh-TW" dirty="0" smtClean="0"/>
          </a:p>
          <a:p>
            <a:pPr marL="914400" lvl="1" indent="-457200">
              <a:buFont typeface="+mj-lt"/>
              <a:buAutoNum type="arabicPeriod"/>
            </a:pPr>
            <a:r>
              <a:rPr lang="en-US" altLang="zh-TW" dirty="0" err="1" smtClean="0"/>
              <a:t>FlowChecker</a:t>
            </a:r>
            <a:endParaRPr lang="en-US" altLang="zh-TW" dirty="0"/>
          </a:p>
          <a:p>
            <a:r>
              <a:rPr lang="en-US" altLang="zh-TW" dirty="0"/>
              <a:t>DataPath Service Set(DPSS</a:t>
            </a:r>
            <a:r>
              <a:rPr lang="en-US" altLang="zh-TW" dirty="0" smtClean="0"/>
              <a:t>)</a:t>
            </a:r>
          </a:p>
          <a:p>
            <a:pPr lvl="1"/>
            <a:r>
              <a:rPr lang="en-US" altLang="zh-TW" dirty="0"/>
              <a:t>The DataPath Service Set enables applications to classify traffic and then either get copies or create new forwarding paths for packets or flows.</a:t>
            </a:r>
          </a:p>
          <a:p>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10</a:t>
            </a:fld>
            <a:endParaRPr lang="zh-TW" altLang="en-US"/>
          </a:p>
        </p:txBody>
      </p:sp>
    </p:spTree>
    <p:extLst>
      <p:ext uri="{BB962C8B-B14F-4D97-AF65-F5344CB8AC3E}">
        <p14:creationId xmlns:p14="http://schemas.microsoft.com/office/powerpoint/2010/main" val="188071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 Network Infrastructure</a:t>
            </a:r>
            <a:endParaRPr lang="zh-TW" altLang="en-US" dirty="0"/>
          </a:p>
        </p:txBody>
      </p:sp>
      <p:sp>
        <p:nvSpPr>
          <p:cNvPr id="3" name="內容版面配置區 2"/>
          <p:cNvSpPr>
            <a:spLocks noGrp="1"/>
          </p:cNvSpPr>
          <p:nvPr>
            <p:ph idx="1"/>
          </p:nvPr>
        </p:nvSpPr>
        <p:spPr/>
        <p:txBody>
          <a:bodyPr/>
          <a:lstStyle/>
          <a:p>
            <a:endParaRPr lang="zh-TW" altLang="en-US"/>
          </a:p>
        </p:txBody>
      </p:sp>
      <p:pic>
        <p:nvPicPr>
          <p:cNvPr id="5" name="圖片 4"/>
          <p:cNvPicPr>
            <a:picLocks noChangeAspect="1"/>
          </p:cNvPicPr>
          <p:nvPr/>
        </p:nvPicPr>
        <p:blipFill>
          <a:blip r:embed="rId2"/>
          <a:stretch>
            <a:fillRect/>
          </a:stretch>
        </p:blipFill>
        <p:spPr>
          <a:xfrm>
            <a:off x="2919412" y="1652588"/>
            <a:ext cx="6353175" cy="4524375"/>
          </a:xfrm>
          <a:prstGeom prst="rect">
            <a:avLst/>
          </a:prstGeom>
        </p:spPr>
      </p:pic>
      <p:sp>
        <p:nvSpPr>
          <p:cNvPr id="6" name="投影片編號版面配置區 5"/>
          <p:cNvSpPr>
            <a:spLocks noGrp="1"/>
          </p:cNvSpPr>
          <p:nvPr>
            <p:ph type="sldNum" sz="quarter" idx="12"/>
          </p:nvPr>
        </p:nvSpPr>
        <p:spPr/>
        <p:txBody>
          <a:bodyPr/>
          <a:lstStyle/>
          <a:p>
            <a:fld id="{9AC85A8A-B078-4433-A61B-1F16A45ECB4D}" type="slidenum">
              <a:rPr lang="zh-TW" altLang="en-US" smtClean="0"/>
              <a:t>11</a:t>
            </a:fld>
            <a:endParaRPr lang="zh-TW" altLang="en-US"/>
          </a:p>
        </p:txBody>
      </p:sp>
    </p:spTree>
    <p:extLst>
      <p:ext uri="{BB962C8B-B14F-4D97-AF65-F5344CB8AC3E}">
        <p14:creationId xmlns:p14="http://schemas.microsoft.com/office/powerpoint/2010/main" val="3144506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Experimental Evaluation</a:t>
            </a:r>
            <a:endParaRPr lang="zh-TW" altLang="en-US" dirty="0"/>
          </a:p>
        </p:txBody>
      </p:sp>
      <p:sp>
        <p:nvSpPr>
          <p:cNvPr id="3" name="內容版面配置區 2"/>
          <p:cNvSpPr>
            <a:spLocks noGrp="1"/>
          </p:cNvSpPr>
          <p:nvPr>
            <p:ph idx="1"/>
          </p:nvPr>
        </p:nvSpPr>
        <p:spPr/>
        <p:txBody>
          <a:bodyPr/>
          <a:lstStyle/>
          <a:p>
            <a:r>
              <a:rPr lang="en-US" altLang="zh-TW" dirty="0"/>
              <a:t>Cisco </a:t>
            </a:r>
            <a:r>
              <a:rPr lang="en-US" altLang="zh-TW" dirty="0" err="1"/>
              <a:t>onePK</a:t>
            </a:r>
            <a:r>
              <a:rPr lang="en-US" altLang="zh-TW" dirty="0"/>
              <a:t> API allows the developer to obtain static properties of the network element that he connects to, as well as dynamic properties, such as the CPU usage. </a:t>
            </a:r>
          </a:p>
          <a:p>
            <a:r>
              <a:rPr lang="en-US" altLang="zh-TW" dirty="0"/>
              <a:t>In order to see if there is an increase in the CPU usage, we sent 10000 Internet Control Message Protocol (ICMP) packets and we observed that the CPU utilization raised to a value of 12%. </a:t>
            </a:r>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12</a:t>
            </a:fld>
            <a:endParaRPr lang="zh-TW" altLang="en-US"/>
          </a:p>
        </p:txBody>
      </p:sp>
    </p:spTree>
    <p:extLst>
      <p:ext uri="{BB962C8B-B14F-4D97-AF65-F5344CB8AC3E}">
        <p14:creationId xmlns:p14="http://schemas.microsoft.com/office/powerpoint/2010/main" val="2959397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Experimental </a:t>
            </a:r>
            <a:r>
              <a:rPr lang="en-US" altLang="zh-TW" dirty="0" smtClean="0"/>
              <a:t>Evaluation</a:t>
            </a:r>
            <a:endParaRPr lang="zh-TW" altLang="en-US" dirty="0"/>
          </a:p>
        </p:txBody>
      </p:sp>
      <p:sp>
        <p:nvSpPr>
          <p:cNvPr id="3" name="內容版面配置區 2"/>
          <p:cNvSpPr>
            <a:spLocks noGrp="1"/>
          </p:cNvSpPr>
          <p:nvPr>
            <p:ph idx="1"/>
          </p:nvPr>
        </p:nvSpPr>
        <p:spPr/>
        <p:txBody>
          <a:bodyPr/>
          <a:lstStyle/>
          <a:p>
            <a:r>
              <a:rPr lang="en-US" altLang="zh-TW" dirty="0"/>
              <a:t>Filtering different types of network traffic using Access Control Lists</a:t>
            </a:r>
            <a:endParaRPr lang="zh-TW" altLang="en-US" dirty="0"/>
          </a:p>
        </p:txBody>
      </p:sp>
      <p:pic>
        <p:nvPicPr>
          <p:cNvPr id="4" name="圖片 3"/>
          <p:cNvPicPr>
            <a:picLocks noChangeAspect="1"/>
          </p:cNvPicPr>
          <p:nvPr/>
        </p:nvPicPr>
        <p:blipFill>
          <a:blip r:embed="rId2"/>
          <a:stretch>
            <a:fillRect/>
          </a:stretch>
        </p:blipFill>
        <p:spPr>
          <a:xfrm>
            <a:off x="2800350" y="2235200"/>
            <a:ext cx="6591300" cy="4076700"/>
          </a:xfrm>
          <a:prstGeom prst="rect">
            <a:avLst/>
          </a:prstGeom>
        </p:spPr>
      </p:pic>
      <p:sp>
        <p:nvSpPr>
          <p:cNvPr id="5" name="投影片編號版面配置區 4"/>
          <p:cNvSpPr>
            <a:spLocks noGrp="1"/>
          </p:cNvSpPr>
          <p:nvPr>
            <p:ph type="sldNum" sz="quarter" idx="12"/>
          </p:nvPr>
        </p:nvSpPr>
        <p:spPr/>
        <p:txBody>
          <a:bodyPr/>
          <a:lstStyle/>
          <a:p>
            <a:fld id="{9AC85A8A-B078-4433-A61B-1F16A45ECB4D}" type="slidenum">
              <a:rPr lang="zh-TW" altLang="en-US" smtClean="0"/>
              <a:t>13</a:t>
            </a:fld>
            <a:endParaRPr lang="zh-TW" altLang="en-US"/>
          </a:p>
        </p:txBody>
      </p:sp>
    </p:spTree>
    <p:extLst>
      <p:ext uri="{BB962C8B-B14F-4D97-AF65-F5344CB8AC3E}">
        <p14:creationId xmlns:p14="http://schemas.microsoft.com/office/powerpoint/2010/main" val="1632802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Experimental Evaluation</a:t>
            </a:r>
            <a:endParaRPr lang="zh-TW" altLang="en-US" dirty="0"/>
          </a:p>
        </p:txBody>
      </p:sp>
      <p:sp>
        <p:nvSpPr>
          <p:cNvPr id="3" name="內容版面配置區 2"/>
          <p:cNvSpPr>
            <a:spLocks noGrp="1"/>
          </p:cNvSpPr>
          <p:nvPr>
            <p:ph idx="1"/>
          </p:nvPr>
        </p:nvSpPr>
        <p:spPr/>
        <p:txBody>
          <a:bodyPr/>
          <a:lstStyle/>
          <a:p>
            <a:r>
              <a:rPr lang="en-US" altLang="zh-TW" dirty="0"/>
              <a:t>Real-time monitoring of the network traffic </a:t>
            </a:r>
            <a:endParaRPr lang="zh-TW" altLang="en-US" dirty="0"/>
          </a:p>
        </p:txBody>
      </p:sp>
      <p:pic>
        <p:nvPicPr>
          <p:cNvPr id="4" name="圖片 3"/>
          <p:cNvPicPr>
            <a:picLocks noChangeAspect="1"/>
          </p:cNvPicPr>
          <p:nvPr/>
        </p:nvPicPr>
        <p:blipFill>
          <a:blip r:embed="rId2"/>
          <a:stretch>
            <a:fillRect/>
          </a:stretch>
        </p:blipFill>
        <p:spPr>
          <a:xfrm>
            <a:off x="3106249" y="2234406"/>
            <a:ext cx="6296025" cy="4448175"/>
          </a:xfrm>
          <a:prstGeom prst="rect">
            <a:avLst/>
          </a:prstGeom>
        </p:spPr>
      </p:pic>
      <p:sp>
        <p:nvSpPr>
          <p:cNvPr id="5" name="投影片編號版面配置區 4"/>
          <p:cNvSpPr>
            <a:spLocks noGrp="1"/>
          </p:cNvSpPr>
          <p:nvPr>
            <p:ph type="sldNum" sz="quarter" idx="12"/>
          </p:nvPr>
        </p:nvSpPr>
        <p:spPr/>
        <p:txBody>
          <a:bodyPr/>
          <a:lstStyle/>
          <a:p>
            <a:fld id="{9AC85A8A-B078-4433-A61B-1F16A45ECB4D}" type="slidenum">
              <a:rPr lang="zh-TW" altLang="en-US" smtClean="0"/>
              <a:t>14</a:t>
            </a:fld>
            <a:endParaRPr lang="zh-TW" altLang="en-US"/>
          </a:p>
        </p:txBody>
      </p:sp>
    </p:spTree>
    <p:extLst>
      <p:ext uri="{BB962C8B-B14F-4D97-AF65-F5344CB8AC3E}">
        <p14:creationId xmlns:p14="http://schemas.microsoft.com/office/powerpoint/2010/main" val="3635243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err="1"/>
              <a:t>FirewallPK</a:t>
            </a:r>
            <a:r>
              <a:rPr lang="en-US" altLang="zh-TW" dirty="0"/>
              <a:t> has been deployed for a framework in course of standardization that implied several limitations, but also provided advantages for a centralized approach of the network topology.</a:t>
            </a:r>
          </a:p>
          <a:p>
            <a:endParaRPr lang="en-US" altLang="zh-TW" dirty="0"/>
          </a:p>
          <a:p>
            <a:r>
              <a:rPr lang="en-US" altLang="zh-TW" dirty="0" err="1"/>
              <a:t>FirewallPK</a:t>
            </a:r>
            <a:r>
              <a:rPr lang="en-US" altLang="zh-TW" dirty="0"/>
              <a:t> develops a mechanism for collecting different information from the controlled network in real-time and protecting it from the possible security attacks. </a:t>
            </a:r>
            <a:endParaRPr lang="en-US" altLang="zh-TW" dirty="0" smtClean="0"/>
          </a:p>
          <a:p>
            <a:endParaRPr lang="en-US" altLang="zh-TW" dirty="0"/>
          </a:p>
          <a:p>
            <a:r>
              <a:rPr lang="en-US" altLang="zh-TW" dirty="0"/>
              <a:t> </a:t>
            </a:r>
            <a:r>
              <a:rPr lang="en-US" altLang="zh-TW" dirty="0" smtClean="0"/>
              <a:t>Is </a:t>
            </a:r>
            <a:r>
              <a:rPr lang="en-US" altLang="zh-TW" dirty="0"/>
              <a:t>a new approach to prevent human errors due to manual configuration of hundreds of devices. </a:t>
            </a:r>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15</a:t>
            </a:fld>
            <a:endParaRPr lang="zh-TW" altLang="en-US"/>
          </a:p>
        </p:txBody>
      </p:sp>
    </p:spTree>
    <p:extLst>
      <p:ext uri="{BB962C8B-B14F-4D97-AF65-F5344CB8AC3E}">
        <p14:creationId xmlns:p14="http://schemas.microsoft.com/office/powerpoint/2010/main" val="2762443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Comment</a:t>
            </a:r>
            <a:endParaRPr lang="zh-TW" altLang="en-US" dirty="0"/>
          </a:p>
        </p:txBody>
      </p:sp>
      <p:sp>
        <p:nvSpPr>
          <p:cNvPr id="3" name="內容版面配置區 2"/>
          <p:cNvSpPr>
            <a:spLocks noGrp="1"/>
          </p:cNvSpPr>
          <p:nvPr>
            <p:ph idx="1"/>
          </p:nvPr>
        </p:nvSpPr>
        <p:spPr/>
        <p:txBody>
          <a:bodyPr/>
          <a:lstStyle/>
          <a:p>
            <a:r>
              <a:rPr lang="zh-TW" altLang="en-US" dirty="0" smtClean="0"/>
              <a:t>可以增加統計設定時間的比較表</a:t>
            </a:r>
            <a:endParaRPr lang="en-US" altLang="zh-TW" dirty="0" smtClean="0"/>
          </a:p>
          <a:p>
            <a:r>
              <a:rPr lang="en-US" altLang="zh-TW" dirty="0" smtClean="0"/>
              <a:t>CPU</a:t>
            </a:r>
            <a:r>
              <a:rPr lang="zh-TW" altLang="en-US" dirty="0" smtClean="0"/>
              <a:t>效能視覺化</a:t>
            </a:r>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16</a:t>
            </a:fld>
            <a:endParaRPr lang="zh-TW" altLang="en-US"/>
          </a:p>
        </p:txBody>
      </p:sp>
    </p:spTree>
    <p:extLst>
      <p:ext uri="{BB962C8B-B14F-4D97-AF65-F5344CB8AC3E}">
        <p14:creationId xmlns:p14="http://schemas.microsoft.com/office/powerpoint/2010/main" val="1947771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Reference</a:t>
            </a:r>
            <a:endParaRPr lang="zh-TW" altLang="en-US" dirty="0"/>
          </a:p>
        </p:txBody>
      </p:sp>
      <p:sp>
        <p:nvSpPr>
          <p:cNvPr id="3" name="內容版面配置區 2"/>
          <p:cNvSpPr>
            <a:spLocks noGrp="1"/>
          </p:cNvSpPr>
          <p:nvPr>
            <p:ph idx="1"/>
          </p:nvPr>
        </p:nvSpPr>
        <p:spPr/>
        <p:txBody>
          <a:bodyPr/>
          <a:lstStyle/>
          <a:p>
            <a:r>
              <a:rPr lang="en-US" altLang="zh-TW" dirty="0">
                <a:hlinkClick r:id="rId2"/>
              </a:rPr>
              <a:t>Cisco's One Platform Kit (</a:t>
            </a:r>
            <a:r>
              <a:rPr lang="en-US" altLang="zh-TW" dirty="0" err="1">
                <a:hlinkClick r:id="rId2"/>
              </a:rPr>
              <a:t>onePK</a:t>
            </a:r>
            <a:r>
              <a:rPr lang="en-US" altLang="zh-TW" dirty="0" smtClean="0">
                <a:hlinkClick r:id="rId2"/>
              </a:rPr>
              <a:t>)</a:t>
            </a:r>
            <a:endParaRPr lang="en-US" altLang="zh-TW" dirty="0" smtClean="0"/>
          </a:p>
          <a:p>
            <a:r>
              <a:rPr lang="en-US" altLang="zh-TW" dirty="0">
                <a:hlinkClick r:id="rId3"/>
              </a:rPr>
              <a:t>DataPath Service Set</a:t>
            </a:r>
            <a:endParaRPr lang="en-US" altLang="zh-TW" dirty="0" smtClean="0"/>
          </a:p>
          <a:p>
            <a:endParaRPr lang="en-US" altLang="zh-TW" dirty="0"/>
          </a:p>
          <a:p>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17</a:t>
            </a:fld>
            <a:endParaRPr lang="zh-TW" altLang="en-US"/>
          </a:p>
        </p:txBody>
      </p:sp>
    </p:spTree>
    <p:extLst>
      <p:ext uri="{BB962C8B-B14F-4D97-AF65-F5344CB8AC3E}">
        <p14:creationId xmlns:p14="http://schemas.microsoft.com/office/powerpoint/2010/main" val="1493708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lstStyle/>
          <a:p>
            <a:r>
              <a:rPr lang="en-US" altLang="zh-TW" dirty="0" smtClean="0"/>
              <a:t>Introduction</a:t>
            </a:r>
          </a:p>
          <a:p>
            <a:r>
              <a:rPr lang="en-US" altLang="zh-TW" dirty="0" smtClean="0"/>
              <a:t>Background</a:t>
            </a:r>
          </a:p>
          <a:p>
            <a:pPr lvl="1"/>
            <a:r>
              <a:rPr lang="en-US" altLang="zh-TW" dirty="0"/>
              <a:t>Access Control Entries(ACE)</a:t>
            </a:r>
          </a:p>
          <a:p>
            <a:pPr lvl="1"/>
            <a:r>
              <a:rPr lang="en-US" altLang="zh-TW" dirty="0"/>
              <a:t>SDN</a:t>
            </a:r>
          </a:p>
          <a:p>
            <a:pPr lvl="1"/>
            <a:r>
              <a:rPr lang="en-US" altLang="zh-TW" dirty="0"/>
              <a:t>Open Network Environment (ONE) Platform Kit (</a:t>
            </a:r>
            <a:r>
              <a:rPr lang="en-US" altLang="zh-TW" dirty="0" err="1"/>
              <a:t>onePK</a:t>
            </a:r>
            <a:r>
              <a:rPr lang="en-US" altLang="zh-TW" dirty="0"/>
              <a:t>)</a:t>
            </a:r>
          </a:p>
          <a:p>
            <a:pPr lvl="1"/>
            <a:r>
              <a:rPr lang="en-US" altLang="zh-TW" dirty="0" err="1" smtClean="0"/>
              <a:t>FirewallPK</a:t>
            </a:r>
            <a:endParaRPr lang="en-US" altLang="zh-TW" dirty="0" smtClean="0"/>
          </a:p>
          <a:p>
            <a:r>
              <a:rPr lang="en-US" altLang="zh-TW" dirty="0"/>
              <a:t>Network </a:t>
            </a:r>
            <a:r>
              <a:rPr lang="en-US" altLang="zh-TW" dirty="0" smtClean="0"/>
              <a:t>Infrastructure</a:t>
            </a:r>
          </a:p>
          <a:p>
            <a:r>
              <a:rPr lang="en-US" altLang="zh-TW" dirty="0"/>
              <a:t>Experimental </a:t>
            </a:r>
            <a:r>
              <a:rPr lang="en-US" altLang="zh-TW" dirty="0" smtClean="0"/>
              <a:t>Evaluation</a:t>
            </a:r>
          </a:p>
          <a:p>
            <a:r>
              <a:rPr lang="en-US" altLang="zh-TW" dirty="0"/>
              <a:t>Reference</a:t>
            </a:r>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2</a:t>
            </a:fld>
            <a:endParaRPr lang="zh-TW" altLang="en-US"/>
          </a:p>
        </p:txBody>
      </p:sp>
    </p:spTree>
    <p:extLst>
      <p:ext uri="{BB962C8B-B14F-4D97-AF65-F5344CB8AC3E}">
        <p14:creationId xmlns:p14="http://schemas.microsoft.com/office/powerpoint/2010/main" val="2067500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a:bodyPr>
          <a:lstStyle/>
          <a:p>
            <a:r>
              <a:rPr lang="en-US" altLang="zh-TW" dirty="0"/>
              <a:t>This paper presents a centralized Access Control List (ACL) management tool over the Cisco Open Network Environment (ONE) Platform Kit (</a:t>
            </a:r>
            <a:r>
              <a:rPr lang="en-US" altLang="zh-TW" dirty="0" err="1" smtClean="0"/>
              <a:t>onePK</a:t>
            </a:r>
            <a:r>
              <a:rPr lang="en-US" altLang="zh-TW" dirty="0" smtClean="0"/>
              <a:t>) framework.</a:t>
            </a:r>
          </a:p>
          <a:p>
            <a:r>
              <a:rPr lang="en-US" altLang="zh-TW" dirty="0" smtClean="0"/>
              <a:t>Access </a:t>
            </a:r>
            <a:r>
              <a:rPr lang="en-US" altLang="zh-TW" dirty="0"/>
              <a:t>Control Lists represent a basic security mechanism which allows the implementation of specific rules by permitting or denying all or just a part of the traffic inside or outside your network and can be configured along with all routed </a:t>
            </a:r>
            <a:r>
              <a:rPr lang="en-US" altLang="zh-TW" dirty="0" smtClean="0"/>
              <a:t>protocols.</a:t>
            </a:r>
          </a:p>
          <a:p>
            <a:r>
              <a:rPr lang="en-US" altLang="zh-TW" dirty="0"/>
              <a:t>Usually, the ACLs are manually installed by the network administrator on the edge devices, a process that is not scalable if we are talking about hundreds of </a:t>
            </a:r>
            <a:r>
              <a:rPr lang="en-US" altLang="zh-TW" dirty="0" smtClean="0"/>
              <a:t>devices.</a:t>
            </a:r>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3</a:t>
            </a:fld>
            <a:endParaRPr lang="zh-TW" altLang="en-US"/>
          </a:p>
        </p:txBody>
      </p:sp>
    </p:spTree>
    <p:extLst>
      <p:ext uri="{BB962C8B-B14F-4D97-AF65-F5344CB8AC3E}">
        <p14:creationId xmlns:p14="http://schemas.microsoft.com/office/powerpoint/2010/main" val="1068202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Background</a:t>
            </a:r>
            <a:endParaRPr lang="zh-TW" altLang="en-US" dirty="0"/>
          </a:p>
        </p:txBody>
      </p:sp>
      <p:sp>
        <p:nvSpPr>
          <p:cNvPr id="3" name="內容版面配置區 2"/>
          <p:cNvSpPr>
            <a:spLocks noGrp="1"/>
          </p:cNvSpPr>
          <p:nvPr>
            <p:ph idx="1"/>
          </p:nvPr>
        </p:nvSpPr>
        <p:spPr/>
        <p:txBody>
          <a:bodyPr/>
          <a:lstStyle/>
          <a:p>
            <a:r>
              <a:rPr lang="en-US" altLang="zh-TW" dirty="0"/>
              <a:t>Access Control Entries(ACE)</a:t>
            </a:r>
            <a:endParaRPr lang="en-US" altLang="zh-TW" dirty="0" smtClean="0"/>
          </a:p>
          <a:p>
            <a:r>
              <a:rPr lang="en-US" altLang="zh-TW" dirty="0" smtClean="0"/>
              <a:t>SDN</a:t>
            </a:r>
          </a:p>
          <a:p>
            <a:r>
              <a:rPr lang="en-US" altLang="zh-TW" dirty="0" smtClean="0"/>
              <a:t>Open </a:t>
            </a:r>
            <a:r>
              <a:rPr lang="en-US" altLang="zh-TW" dirty="0"/>
              <a:t>Network Environment (ONE) Platform Kit (</a:t>
            </a:r>
            <a:r>
              <a:rPr lang="en-US" altLang="zh-TW" dirty="0" err="1" smtClean="0"/>
              <a:t>onePK</a:t>
            </a:r>
            <a:r>
              <a:rPr lang="en-US" altLang="zh-TW" dirty="0" smtClean="0"/>
              <a:t>)</a:t>
            </a:r>
          </a:p>
          <a:p>
            <a:r>
              <a:rPr lang="en-US" altLang="zh-TW" dirty="0" err="1" smtClean="0"/>
              <a:t>FirewallPK</a:t>
            </a:r>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4</a:t>
            </a:fld>
            <a:endParaRPr lang="zh-TW" altLang="en-US"/>
          </a:p>
        </p:txBody>
      </p:sp>
    </p:spTree>
    <p:extLst>
      <p:ext uri="{BB962C8B-B14F-4D97-AF65-F5344CB8AC3E}">
        <p14:creationId xmlns:p14="http://schemas.microsoft.com/office/powerpoint/2010/main" val="4162951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Access Control </a:t>
            </a:r>
            <a:r>
              <a:rPr lang="en-US" altLang="zh-TW" dirty="0" smtClean="0"/>
              <a:t>Entries</a:t>
            </a:r>
            <a:endParaRPr lang="zh-TW" altLang="en-US" dirty="0"/>
          </a:p>
        </p:txBody>
      </p:sp>
      <p:sp>
        <p:nvSpPr>
          <p:cNvPr id="3" name="內容版面配置區 2"/>
          <p:cNvSpPr>
            <a:spLocks noGrp="1"/>
          </p:cNvSpPr>
          <p:nvPr>
            <p:ph idx="1"/>
          </p:nvPr>
        </p:nvSpPr>
        <p:spPr/>
        <p:txBody>
          <a:bodyPr/>
          <a:lstStyle/>
          <a:p>
            <a:r>
              <a:rPr lang="en-US" altLang="zh-TW" dirty="0"/>
              <a:t>An access control entry (ACE) is an element in an access control list (ACL). An ACL can have zero or more ACEs. Each ACE controls or monitors access to an object by a specified trustee</a:t>
            </a:r>
            <a:r>
              <a:rPr lang="en-US" altLang="zh-TW" dirty="0" smtClean="0"/>
              <a:t>.</a:t>
            </a:r>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5</a:t>
            </a:fld>
            <a:endParaRPr lang="zh-TW" altLang="en-US"/>
          </a:p>
        </p:txBody>
      </p:sp>
    </p:spTree>
    <p:extLst>
      <p:ext uri="{BB962C8B-B14F-4D97-AF65-F5344CB8AC3E}">
        <p14:creationId xmlns:p14="http://schemas.microsoft.com/office/powerpoint/2010/main" val="2285085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SDN</a:t>
            </a:r>
            <a:endParaRPr lang="zh-TW" altLang="en-US" dirty="0"/>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41740" y="1825625"/>
            <a:ext cx="7708520" cy="4351338"/>
          </a:xfrm>
        </p:spPr>
      </p:pic>
      <p:sp>
        <p:nvSpPr>
          <p:cNvPr id="4" name="投影片編號版面配置區 3"/>
          <p:cNvSpPr>
            <a:spLocks noGrp="1"/>
          </p:cNvSpPr>
          <p:nvPr>
            <p:ph type="sldNum" sz="quarter" idx="12"/>
          </p:nvPr>
        </p:nvSpPr>
        <p:spPr/>
        <p:txBody>
          <a:bodyPr/>
          <a:lstStyle/>
          <a:p>
            <a:fld id="{B2FD9A29-87B8-4FD1-9390-A3D0E79DEA5B}" type="slidenum">
              <a:rPr lang="zh-TW" altLang="en-US" smtClean="0"/>
              <a:t>6</a:t>
            </a:fld>
            <a:endParaRPr lang="zh-TW" altLang="en-US"/>
          </a:p>
        </p:txBody>
      </p:sp>
    </p:spTree>
    <p:extLst>
      <p:ext uri="{BB962C8B-B14F-4D97-AF65-F5344CB8AC3E}">
        <p14:creationId xmlns:p14="http://schemas.microsoft.com/office/powerpoint/2010/main" val="1972252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SDN</a:t>
            </a:r>
            <a:endParaRPr lang="zh-TW" altLang="en-US" dirty="0"/>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3436" y="1847850"/>
            <a:ext cx="7601735" cy="4351338"/>
          </a:xfrm>
        </p:spPr>
      </p:pic>
      <p:sp>
        <p:nvSpPr>
          <p:cNvPr id="4" name="投影片編號版面配置區 3"/>
          <p:cNvSpPr>
            <a:spLocks noGrp="1"/>
          </p:cNvSpPr>
          <p:nvPr>
            <p:ph type="sldNum" sz="quarter" idx="12"/>
          </p:nvPr>
        </p:nvSpPr>
        <p:spPr/>
        <p:txBody>
          <a:bodyPr/>
          <a:lstStyle/>
          <a:p>
            <a:fld id="{B2FD9A29-87B8-4FD1-9390-A3D0E79DEA5B}" type="slidenum">
              <a:rPr lang="zh-TW" altLang="en-US" smtClean="0"/>
              <a:t>7</a:t>
            </a:fld>
            <a:endParaRPr lang="zh-TW" altLang="en-US"/>
          </a:p>
        </p:txBody>
      </p:sp>
    </p:spTree>
    <p:extLst>
      <p:ext uri="{BB962C8B-B14F-4D97-AF65-F5344CB8AC3E}">
        <p14:creationId xmlns:p14="http://schemas.microsoft.com/office/powerpoint/2010/main" val="2340143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SDN</a:t>
            </a:r>
            <a:endParaRPr lang="zh-TW" altLang="en-US" dirty="0"/>
          </a:p>
        </p:txBody>
      </p:sp>
      <p:sp>
        <p:nvSpPr>
          <p:cNvPr id="3" name="內容版面配置區 2"/>
          <p:cNvSpPr>
            <a:spLocks noGrp="1"/>
          </p:cNvSpPr>
          <p:nvPr>
            <p:ph idx="1"/>
          </p:nvPr>
        </p:nvSpPr>
        <p:spPr/>
        <p:txBody>
          <a:bodyPr/>
          <a:lstStyle/>
          <a:p>
            <a:r>
              <a:rPr lang="en-US" altLang="zh-TW" dirty="0" smtClean="0"/>
              <a:t>All </a:t>
            </a:r>
            <a:r>
              <a:rPr lang="en-US" altLang="zh-TW" dirty="0"/>
              <a:t>the network activity will be monitored in </a:t>
            </a:r>
            <a:r>
              <a:rPr lang="en-US" altLang="zh-TW" dirty="0" err="1"/>
              <a:t>realtime</a:t>
            </a:r>
            <a:r>
              <a:rPr lang="en-US" altLang="zh-TW" dirty="0"/>
              <a:t> and any potential security attack will be immediately blocked by the proper access control list that will be automatically installed by the application on each device. </a:t>
            </a:r>
            <a:endParaRPr lang="en-US" altLang="zh-TW" dirty="0" smtClean="0"/>
          </a:p>
          <a:p>
            <a:r>
              <a:rPr lang="en-US" altLang="zh-TW" dirty="0" smtClean="0"/>
              <a:t>A </a:t>
            </a:r>
            <a:r>
              <a:rPr lang="en-US" altLang="zh-TW" dirty="0"/>
              <a:t>disadvantage of the classic SDN is the fact that all the functionalities of the networking operating system must be migrated to the controller, thus the native functions will not be taken into consideration.</a:t>
            </a:r>
          </a:p>
          <a:p>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8</a:t>
            </a:fld>
            <a:endParaRPr lang="zh-TW" altLang="en-US"/>
          </a:p>
        </p:txBody>
      </p:sp>
    </p:spTree>
    <p:extLst>
      <p:ext uri="{BB962C8B-B14F-4D97-AF65-F5344CB8AC3E}">
        <p14:creationId xmlns:p14="http://schemas.microsoft.com/office/powerpoint/2010/main" val="201466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a:t>Open Network Environment </a:t>
            </a:r>
            <a:r>
              <a:rPr lang="en-US" altLang="zh-TW" dirty="0" smtClean="0"/>
              <a:t>Platform Kit (</a:t>
            </a:r>
            <a:r>
              <a:rPr lang="en-US" altLang="zh-TW" dirty="0" err="1" smtClean="0"/>
              <a:t>onePK</a:t>
            </a:r>
            <a:r>
              <a:rPr lang="en-US" altLang="zh-TW" dirty="0" smtClean="0"/>
              <a:t>)</a:t>
            </a:r>
            <a:endParaRPr lang="zh-TW" altLang="en-US" dirty="0"/>
          </a:p>
        </p:txBody>
      </p:sp>
      <p:sp>
        <p:nvSpPr>
          <p:cNvPr id="3" name="內容版面配置區 2"/>
          <p:cNvSpPr>
            <a:spLocks noGrp="1"/>
          </p:cNvSpPr>
          <p:nvPr>
            <p:ph idx="1"/>
          </p:nvPr>
        </p:nvSpPr>
        <p:spPr/>
        <p:txBody>
          <a:bodyPr/>
          <a:lstStyle/>
          <a:p>
            <a:r>
              <a:rPr lang="en-US" altLang="zh-TW" dirty="0" err="1" smtClean="0"/>
              <a:t>onePK</a:t>
            </a:r>
            <a:r>
              <a:rPr lang="en-US" altLang="zh-TW" dirty="0" smtClean="0"/>
              <a:t> </a:t>
            </a:r>
            <a:r>
              <a:rPr lang="en-US" altLang="zh-TW" dirty="0"/>
              <a:t>is a toolkit that enables programmers to develop applications that can easily integrate with a Cisco environment</a:t>
            </a:r>
            <a:r>
              <a:rPr lang="en-US" altLang="zh-TW" dirty="0" smtClean="0"/>
              <a:t>.</a:t>
            </a:r>
          </a:p>
          <a:p>
            <a:r>
              <a:rPr lang="en-US" altLang="zh-TW" dirty="0" err="1"/>
              <a:t>onePK</a:t>
            </a:r>
            <a:r>
              <a:rPr lang="en-US" altLang="zh-TW" dirty="0"/>
              <a:t> is a flexible and straightforward development toolkit that allows to dynamically adapt your network to the permanent changing business requirements</a:t>
            </a:r>
            <a:r>
              <a:rPr lang="en-US" altLang="zh-TW" dirty="0" smtClean="0"/>
              <a:t>.</a:t>
            </a:r>
          </a:p>
          <a:p>
            <a:r>
              <a:rPr lang="en-US" altLang="zh-TW" dirty="0"/>
              <a:t>Its aim is to provide a broad set of APIs that help users:</a:t>
            </a:r>
            <a:endParaRPr lang="en-US" altLang="zh-TW" dirty="0" smtClean="0"/>
          </a:p>
          <a:p>
            <a:pPr marL="914400" lvl="1" indent="-457200">
              <a:buFont typeface="+mj-lt"/>
              <a:buAutoNum type="arabicPeriod"/>
            </a:pPr>
            <a:r>
              <a:rPr lang="en-US" altLang="zh-TW" dirty="0" smtClean="0"/>
              <a:t>Extend </a:t>
            </a:r>
            <a:r>
              <a:rPr lang="en-US" altLang="zh-TW" dirty="0"/>
              <a:t>capabilities of the network and </a:t>
            </a:r>
            <a:r>
              <a:rPr lang="en-US" altLang="zh-TW" dirty="0" smtClean="0"/>
              <a:t>devices</a:t>
            </a:r>
          </a:p>
          <a:p>
            <a:pPr marL="914400" lvl="1" indent="-457200">
              <a:buFont typeface="+mj-lt"/>
              <a:buAutoNum type="arabicPeriod"/>
            </a:pPr>
            <a:r>
              <a:rPr lang="en-US" altLang="zh-TW" dirty="0"/>
              <a:t>Automate tasks</a:t>
            </a:r>
            <a:endParaRPr lang="zh-TW" altLang="en-US" dirty="0"/>
          </a:p>
        </p:txBody>
      </p:sp>
      <p:sp>
        <p:nvSpPr>
          <p:cNvPr id="4" name="投影片編號版面配置區 3"/>
          <p:cNvSpPr>
            <a:spLocks noGrp="1"/>
          </p:cNvSpPr>
          <p:nvPr>
            <p:ph type="sldNum" sz="quarter" idx="12"/>
          </p:nvPr>
        </p:nvSpPr>
        <p:spPr/>
        <p:txBody>
          <a:bodyPr/>
          <a:lstStyle/>
          <a:p>
            <a:fld id="{9AC85A8A-B078-4433-A61B-1F16A45ECB4D}" type="slidenum">
              <a:rPr lang="zh-TW" altLang="en-US" smtClean="0"/>
              <a:t>9</a:t>
            </a:fld>
            <a:endParaRPr lang="zh-TW" altLang="en-US"/>
          </a:p>
        </p:txBody>
      </p:sp>
    </p:spTree>
    <p:extLst>
      <p:ext uri="{BB962C8B-B14F-4D97-AF65-F5344CB8AC3E}">
        <p14:creationId xmlns:p14="http://schemas.microsoft.com/office/powerpoint/2010/main" val="273158956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614</Words>
  <Application>Microsoft Office PowerPoint</Application>
  <PresentationFormat>寬螢幕</PresentationFormat>
  <Paragraphs>79</Paragraphs>
  <Slides>17</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17</vt:i4>
      </vt:variant>
    </vt:vector>
  </HeadingPairs>
  <TitlesOfParts>
    <vt:vector size="22" baseType="lpstr">
      <vt:lpstr>新細明體</vt:lpstr>
      <vt:lpstr>Arial</vt:lpstr>
      <vt:lpstr>Calibri</vt:lpstr>
      <vt:lpstr>Calibri Light</vt:lpstr>
      <vt:lpstr>Office 佈景主題</vt:lpstr>
      <vt:lpstr>FirewallPK Security tool for centralized Access Control List Management</vt:lpstr>
      <vt:lpstr>Outline</vt:lpstr>
      <vt:lpstr>Introduction</vt:lpstr>
      <vt:lpstr>Background</vt:lpstr>
      <vt:lpstr>Access Control Entries</vt:lpstr>
      <vt:lpstr>SDN</vt:lpstr>
      <vt:lpstr>SDN</vt:lpstr>
      <vt:lpstr>SDN</vt:lpstr>
      <vt:lpstr>Open Network Environment Platform Kit (onePK)</vt:lpstr>
      <vt:lpstr>FirewallPK</vt:lpstr>
      <vt:lpstr> Network Infrastructure</vt:lpstr>
      <vt:lpstr>Experimental Evaluation</vt:lpstr>
      <vt:lpstr>Experimental Evaluation</vt:lpstr>
      <vt:lpstr>Experimental Evaluation</vt:lpstr>
      <vt:lpstr>Conclusion</vt:lpstr>
      <vt:lpstr>Comment</vt:lpstr>
      <vt:lpstr>Reference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FirewallPK Security tool for centralized Access</dc:title>
  <dc:creator>楊國呈</dc:creator>
  <cp:lastModifiedBy>楊國呈</cp:lastModifiedBy>
  <cp:revision>16</cp:revision>
  <dcterms:created xsi:type="dcterms:W3CDTF">2015-10-19T11:17:41Z</dcterms:created>
  <dcterms:modified xsi:type="dcterms:W3CDTF">2015-10-19T14:48:59Z</dcterms:modified>
</cp:coreProperties>
</file>