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83" r:id="rId5"/>
    <p:sldId id="258" r:id="rId6"/>
    <p:sldId id="265" r:id="rId7"/>
    <p:sldId id="277" r:id="rId8"/>
    <p:sldId id="269" r:id="rId9"/>
    <p:sldId id="260" r:id="rId10"/>
    <p:sldId id="278" r:id="rId11"/>
    <p:sldId id="266" r:id="rId12"/>
    <p:sldId id="279" r:id="rId13"/>
    <p:sldId id="284" r:id="rId14"/>
    <p:sldId id="271" r:id="rId15"/>
    <p:sldId id="281" r:id="rId16"/>
    <p:sldId id="275" r:id="rId17"/>
    <p:sldId id="282" r:id="rId18"/>
    <p:sldId id="285" r:id="rId19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547" autoAdjust="0"/>
    <p:restoredTop sz="86408" autoAdjust="0"/>
  </p:normalViewPr>
  <p:slideViewPr>
    <p:cSldViewPr snapToGrid="0">
      <p:cViewPr varScale="1">
        <p:scale>
          <a:sx n="68" d="100"/>
          <a:sy n="68" d="100"/>
        </p:scale>
        <p:origin x="66" y="3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3ABA2-A7AE-4D21-90F0-0CB6DF27C59E}" type="datetimeFigureOut">
              <a:rPr lang="zh-TW" altLang="en-US" smtClean="0"/>
              <a:t>2015/11/3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231DC-85F9-4C1D-962A-11988E8D4C6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40033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3ABA2-A7AE-4D21-90F0-0CB6DF27C59E}" type="datetimeFigureOut">
              <a:rPr lang="zh-TW" altLang="en-US" smtClean="0"/>
              <a:t>2015/11/3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231DC-85F9-4C1D-962A-11988E8D4C6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675965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3ABA2-A7AE-4D21-90F0-0CB6DF27C59E}" type="datetimeFigureOut">
              <a:rPr lang="zh-TW" altLang="en-US" smtClean="0"/>
              <a:t>2015/11/3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231DC-85F9-4C1D-962A-11988E8D4C6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82260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3ABA2-A7AE-4D21-90F0-0CB6DF27C59E}" type="datetimeFigureOut">
              <a:rPr lang="zh-TW" altLang="en-US" smtClean="0"/>
              <a:t>2015/11/3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231DC-85F9-4C1D-962A-11988E8D4C6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88453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3ABA2-A7AE-4D21-90F0-0CB6DF27C59E}" type="datetimeFigureOut">
              <a:rPr lang="zh-TW" altLang="en-US" smtClean="0"/>
              <a:t>2015/11/3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231DC-85F9-4C1D-962A-11988E8D4C6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03488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3ABA2-A7AE-4D21-90F0-0CB6DF27C59E}" type="datetimeFigureOut">
              <a:rPr lang="zh-TW" altLang="en-US" smtClean="0"/>
              <a:t>2015/11/3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231DC-85F9-4C1D-962A-11988E8D4C6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35730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3ABA2-A7AE-4D21-90F0-0CB6DF27C59E}" type="datetimeFigureOut">
              <a:rPr lang="zh-TW" altLang="en-US" smtClean="0"/>
              <a:t>2015/11/3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231DC-85F9-4C1D-962A-11988E8D4C6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655341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3ABA2-A7AE-4D21-90F0-0CB6DF27C59E}" type="datetimeFigureOut">
              <a:rPr lang="zh-TW" altLang="en-US" smtClean="0"/>
              <a:t>2015/11/3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231DC-85F9-4C1D-962A-11988E8D4C6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8460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3ABA2-A7AE-4D21-90F0-0CB6DF27C59E}" type="datetimeFigureOut">
              <a:rPr lang="zh-TW" altLang="en-US" smtClean="0"/>
              <a:t>2015/11/3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231DC-85F9-4C1D-962A-11988E8D4C6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06209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3ABA2-A7AE-4D21-90F0-0CB6DF27C59E}" type="datetimeFigureOut">
              <a:rPr lang="zh-TW" altLang="en-US" smtClean="0"/>
              <a:t>2015/11/3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231DC-85F9-4C1D-962A-11988E8D4C6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8556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3ABA2-A7AE-4D21-90F0-0CB6DF27C59E}" type="datetimeFigureOut">
              <a:rPr lang="zh-TW" altLang="en-US" smtClean="0"/>
              <a:t>2015/11/3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231DC-85F9-4C1D-962A-11988E8D4C6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89083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E3ABA2-A7AE-4D21-90F0-0CB6DF27C59E}" type="datetimeFigureOut">
              <a:rPr lang="zh-TW" altLang="en-US" smtClean="0"/>
              <a:t>2015/11/3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231DC-85F9-4C1D-962A-11988E8D4C6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09902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/>
              <a:t>Mint: A Cost-effective Network-address Translation</a:t>
            </a:r>
            <a:br>
              <a:rPr lang="en-US" altLang="zh-TW" dirty="0"/>
            </a:br>
            <a:r>
              <a:rPr lang="en-US" altLang="zh-TW" dirty="0"/>
              <a:t>Architecture with Multiple Inexpensive NAT Servers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zh-TW" dirty="0"/>
              <a:t>Chun-Chao </a:t>
            </a:r>
            <a:r>
              <a:rPr lang="en-US" altLang="zh-TW" dirty="0" err="1"/>
              <a:t>Yeh</a:t>
            </a:r>
            <a:r>
              <a:rPr lang="en-US" altLang="zh-TW" dirty="0"/>
              <a:t> and Chun-Wei Chiu</a:t>
            </a:r>
          </a:p>
          <a:p>
            <a:r>
              <a:rPr lang="en-US" altLang="zh-TW" dirty="0"/>
              <a:t>Department of Computer Sciences</a:t>
            </a:r>
          </a:p>
          <a:p>
            <a:r>
              <a:rPr lang="en-US" altLang="zh-TW" dirty="0"/>
              <a:t>National Taiwan Ocean University</a:t>
            </a:r>
          </a:p>
          <a:p>
            <a:r>
              <a:rPr lang="en-US" altLang="zh-TW" dirty="0"/>
              <a:t>Keelung, </a:t>
            </a:r>
            <a:r>
              <a:rPr lang="en-US" altLang="zh-TW" dirty="0" smtClean="0"/>
              <a:t>Taiwan</a:t>
            </a:r>
          </a:p>
          <a:p>
            <a:r>
              <a:rPr lang="en-US" altLang="zh-TW" b="1" dirty="0"/>
              <a:t>2015 Seventh International Conference on Ubiquitous and Future Networks (ICUFN)</a:t>
            </a:r>
          </a:p>
          <a:p>
            <a:endParaRPr lang="en-US" altLang="zh-TW" dirty="0"/>
          </a:p>
        </p:txBody>
      </p:sp>
      <p:sp>
        <p:nvSpPr>
          <p:cNvPr id="4" name="矩形 3"/>
          <p:cNvSpPr/>
          <p:nvPr/>
        </p:nvSpPr>
        <p:spPr>
          <a:xfrm>
            <a:off x="11656276" y="5973610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</a:t>
            </a:r>
            <a:endParaRPr lang="zh-TW" alt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11776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 Packet Handling</a:t>
            </a:r>
            <a:endParaRPr lang="zh-TW" altLang="en-US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9400" y="1817225"/>
            <a:ext cx="7175652" cy="3731339"/>
          </a:xfrm>
        </p:spPr>
      </p:pic>
      <p:sp>
        <p:nvSpPr>
          <p:cNvPr id="5" name="矩形 4"/>
          <p:cNvSpPr/>
          <p:nvPr/>
        </p:nvSpPr>
        <p:spPr>
          <a:xfrm>
            <a:off x="11305219" y="5939960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10</a:t>
            </a:r>
            <a:endParaRPr lang="zh-TW" alt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43126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Experiment results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b="1" dirty="0"/>
              <a:t>A</a:t>
            </a:r>
            <a:r>
              <a:rPr lang="en-US" altLang="zh-TW" b="1" dirty="0" smtClean="0"/>
              <a:t>.</a:t>
            </a:r>
            <a:r>
              <a:rPr lang="en-US" altLang="zh-TW" dirty="0"/>
              <a:t> System Prototype Implementation and Experiment Setup</a:t>
            </a:r>
            <a:endParaRPr lang="zh-TW" altLang="en-US" b="1" dirty="0"/>
          </a:p>
          <a:p>
            <a:r>
              <a:rPr lang="en-US" altLang="zh-TW" dirty="0"/>
              <a:t>three Asus RT-N10+ and one </a:t>
            </a:r>
            <a:r>
              <a:rPr lang="en-US" altLang="zh-TW" dirty="0" err="1"/>
              <a:t>TotoLink</a:t>
            </a:r>
            <a:r>
              <a:rPr lang="en-US" altLang="zh-TW" dirty="0"/>
              <a:t> </a:t>
            </a:r>
            <a:r>
              <a:rPr lang="en-US" altLang="zh-TW" dirty="0" smtClean="0"/>
              <a:t>N300RT</a:t>
            </a:r>
          </a:p>
        </p:txBody>
      </p:sp>
      <p:pic>
        <p:nvPicPr>
          <p:cNvPr id="1026" name="Picture 2" descr="C:\Users\WIN7\Desktop\P_5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691" y="3198237"/>
            <a:ext cx="3400465" cy="2835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WIN7\Desktop\539603141_07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1348" y="3198237"/>
            <a:ext cx="5420636" cy="2835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矩形 5"/>
          <p:cNvSpPr/>
          <p:nvPr/>
        </p:nvSpPr>
        <p:spPr>
          <a:xfrm>
            <a:off x="11311984" y="5912594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11</a:t>
            </a:r>
            <a:endParaRPr lang="zh-TW" alt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97494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two </a:t>
            </a:r>
            <a:r>
              <a:rPr lang="en-US" altLang="zh-TW" dirty="0" smtClean="0"/>
              <a:t>networks </a:t>
            </a:r>
            <a:r>
              <a:rPr lang="en-US" altLang="zh-TW" dirty="0"/>
              <a:t>were created, one for the (internal) NAT network (network address 10.0.1.0/24), the other for external network (network address 10.0.2.0/24</a:t>
            </a:r>
            <a:r>
              <a:rPr lang="en-US" altLang="zh-TW" dirty="0" smtClean="0"/>
              <a:t>).Both </a:t>
            </a:r>
            <a:r>
              <a:rPr lang="en-US" altLang="zh-TW" dirty="0"/>
              <a:t>of the switches are </a:t>
            </a:r>
            <a:r>
              <a:rPr lang="en-US" altLang="zh-TW" dirty="0">
                <a:solidFill>
                  <a:srgbClr val="FF0000"/>
                </a:solidFill>
              </a:rPr>
              <a:t>gigabit</a:t>
            </a:r>
            <a:r>
              <a:rPr lang="en-US" altLang="zh-TW" dirty="0"/>
              <a:t> Ethernet switches (SMC GS801 for SW-l and Asus GX-D1051 for SW-2</a:t>
            </a:r>
            <a:r>
              <a:rPr lang="en-US" altLang="zh-TW" dirty="0" smtClean="0"/>
              <a:t>).</a:t>
            </a:r>
            <a:r>
              <a:rPr lang="zh-TW" altLang="en-US" dirty="0" smtClean="0"/>
              <a:t> </a:t>
            </a:r>
            <a:endParaRPr lang="en-US" altLang="zh-TW" dirty="0" smtClean="0"/>
          </a:p>
          <a:p>
            <a:r>
              <a:rPr lang="en-US" altLang="zh-TW" dirty="0" smtClean="0"/>
              <a:t>We </a:t>
            </a:r>
            <a:r>
              <a:rPr lang="en-US" altLang="zh-TW" dirty="0"/>
              <a:t>setup a simple http page with plain text of </a:t>
            </a:r>
            <a:r>
              <a:rPr lang="en-US" altLang="zh-TW" dirty="0">
                <a:solidFill>
                  <a:srgbClr val="FF0000"/>
                </a:solidFill>
              </a:rPr>
              <a:t>644 bytes</a:t>
            </a:r>
            <a:r>
              <a:rPr lang="en-US" altLang="zh-TW" dirty="0"/>
              <a:t>, which can be transmitted in single Ethernet frame and thus eliminate possible packet partition overhead.</a:t>
            </a:r>
            <a:endParaRPr lang="zh-TW" altLang="en-US" dirty="0"/>
          </a:p>
        </p:txBody>
      </p:sp>
      <p:sp>
        <p:nvSpPr>
          <p:cNvPr id="4" name="矩形 3"/>
          <p:cNvSpPr/>
          <p:nvPr/>
        </p:nvSpPr>
        <p:spPr>
          <a:xfrm>
            <a:off x="11305219" y="5958893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12</a:t>
            </a:r>
            <a:endParaRPr lang="zh-TW" alt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73093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P.S Why use 644bytes?</a:t>
            </a:r>
            <a:endParaRPr lang="zh-TW" alt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0638" y="1655180"/>
            <a:ext cx="7062458" cy="39906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矩形 4"/>
          <p:cNvSpPr/>
          <p:nvPr/>
        </p:nvSpPr>
        <p:spPr>
          <a:xfrm>
            <a:off x="11305219" y="5934670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13</a:t>
            </a:r>
            <a:endParaRPr lang="zh-TW" alt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68248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0283" y="1146495"/>
            <a:ext cx="6734740" cy="4861258"/>
          </a:xfrm>
        </p:spPr>
      </p:pic>
      <p:sp>
        <p:nvSpPr>
          <p:cNvPr id="3" name="矩形 2"/>
          <p:cNvSpPr/>
          <p:nvPr/>
        </p:nvSpPr>
        <p:spPr>
          <a:xfrm>
            <a:off x="11305219" y="5934670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14</a:t>
            </a:r>
            <a:endParaRPr lang="zh-TW" alt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81764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b="1" dirty="0"/>
              <a:t>B</a:t>
            </a:r>
            <a:r>
              <a:rPr lang="en-US" altLang="zh-TW" b="1" dirty="0" smtClean="0"/>
              <a:t>.</a:t>
            </a:r>
            <a:r>
              <a:rPr lang="en-US" altLang="zh-TW" dirty="0"/>
              <a:t> Experiment Results </a:t>
            </a:r>
            <a:endParaRPr lang="en-US" altLang="zh-TW" dirty="0" smtClean="0"/>
          </a:p>
          <a:p>
            <a:r>
              <a:rPr lang="en-US" altLang="zh-TW" dirty="0" smtClean="0"/>
              <a:t>(</a:t>
            </a:r>
            <a:r>
              <a:rPr lang="en-US" altLang="zh-TW" dirty="0"/>
              <a:t>with one, two, and three NAT devices (Asus RTN10</a:t>
            </a:r>
            <a:r>
              <a:rPr lang="en-US" altLang="zh-TW" dirty="0" smtClean="0"/>
              <a:t>+) respectively</a:t>
            </a:r>
            <a:r>
              <a:rPr lang="en-US" altLang="zh-TW" dirty="0"/>
              <a:t>) are 90, 180, and 270 connections </a:t>
            </a:r>
            <a:r>
              <a:rPr lang="en-US" altLang="zh-TW" dirty="0" smtClean="0"/>
              <a:t>per second</a:t>
            </a:r>
            <a:r>
              <a:rPr lang="en-US" altLang="zh-TW" dirty="0" smtClean="0"/>
              <a:t>.</a:t>
            </a:r>
            <a:r>
              <a:rPr lang="en-US" altLang="zh-TW" dirty="0"/>
              <a:t> The case for four NAT devices (4-nat) resulted in </a:t>
            </a:r>
            <a:r>
              <a:rPr lang="en-US" altLang="zh-TW" dirty="0" smtClean="0"/>
              <a:t>a rate </a:t>
            </a:r>
            <a:r>
              <a:rPr lang="en-US" altLang="zh-TW" dirty="0"/>
              <a:t>of 320 connections per </a:t>
            </a:r>
            <a:r>
              <a:rPr lang="en-US" altLang="zh-TW" dirty="0" smtClean="0"/>
              <a:t>second</a:t>
            </a:r>
            <a:r>
              <a:rPr lang="en-US" altLang="zh-TW" dirty="0" smtClean="0"/>
              <a:t>.</a:t>
            </a:r>
          </a:p>
          <a:p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4" name="矩形 3"/>
          <p:cNvSpPr/>
          <p:nvPr/>
        </p:nvSpPr>
        <p:spPr>
          <a:xfrm>
            <a:off x="11305219" y="5934670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15</a:t>
            </a:r>
            <a:endParaRPr lang="zh-TW" alt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87785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6625" y="2072481"/>
            <a:ext cx="5238750" cy="3857625"/>
          </a:xfrm>
        </p:spPr>
      </p:pic>
      <p:sp>
        <p:nvSpPr>
          <p:cNvPr id="3" name="矩形 2"/>
          <p:cNvSpPr/>
          <p:nvPr/>
        </p:nvSpPr>
        <p:spPr>
          <a:xfrm>
            <a:off x="11305219" y="5934670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16</a:t>
            </a:r>
            <a:endParaRPr lang="zh-TW" alt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19713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Concluding </a:t>
            </a:r>
            <a:r>
              <a:rPr lang="en-US" altLang="zh-TW" dirty="0" smtClean="0"/>
              <a:t>remarks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dirty="0"/>
              <a:t>In this paper, we present a cost-effective NAT </a:t>
            </a:r>
            <a:r>
              <a:rPr lang="en-US" altLang="zh-TW" dirty="0" smtClean="0"/>
              <a:t> </a:t>
            </a:r>
            <a:r>
              <a:rPr lang="en-US" altLang="zh-TW" dirty="0"/>
              <a:t>service architecture based on multiple NAT servers</a:t>
            </a:r>
            <a:r>
              <a:rPr lang="en-US" altLang="zh-TW" dirty="0" smtClean="0"/>
              <a:t>.</a:t>
            </a:r>
          </a:p>
          <a:p>
            <a:r>
              <a:rPr lang="en-US" altLang="zh-TW" dirty="0"/>
              <a:t>The proposed system architecture, named Mint, utilizes MAC-rewrite techniques and integrates a set of (inexpensive) NAT servers to share the NAT operation loads for each network packets passing between the NAT networks</a:t>
            </a:r>
            <a:r>
              <a:rPr lang="en-US" altLang="zh-TW" dirty="0" smtClean="0"/>
              <a:t>.</a:t>
            </a:r>
          </a:p>
          <a:p>
            <a:r>
              <a:rPr lang="en-US" altLang="zh-TW" dirty="0"/>
              <a:t>We demonstrated the design concept with a prototype system, which includes four NAT devices and a NAT gateway</a:t>
            </a:r>
            <a:r>
              <a:rPr lang="en-US" altLang="zh-TW" dirty="0" smtClean="0"/>
              <a:t>.</a:t>
            </a:r>
          </a:p>
          <a:p>
            <a:r>
              <a:rPr lang="en-US" altLang="zh-TW" dirty="0"/>
              <a:t>Experiments on the prototype system show that the sustained http connection rate can grow linearly whenever more NAT devices being added to the system.</a:t>
            </a:r>
            <a:endParaRPr lang="zh-TW" altLang="en-US" dirty="0"/>
          </a:p>
        </p:txBody>
      </p:sp>
      <p:sp>
        <p:nvSpPr>
          <p:cNvPr id="4" name="矩形 3"/>
          <p:cNvSpPr/>
          <p:nvPr/>
        </p:nvSpPr>
        <p:spPr>
          <a:xfrm>
            <a:off x="11305219" y="5927311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17</a:t>
            </a:r>
          </a:p>
        </p:txBody>
      </p:sp>
    </p:spTree>
    <p:extLst>
      <p:ext uri="{BB962C8B-B14F-4D97-AF65-F5344CB8AC3E}">
        <p14:creationId xmlns:p14="http://schemas.microsoft.com/office/powerpoint/2010/main" val="1027736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49774" y="2936794"/>
            <a:ext cx="10515600" cy="1137494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US" altLang="zh-TW" sz="7200" dirty="0" smtClean="0"/>
              <a:t>Thank you for listening Q&amp;A</a:t>
            </a:r>
            <a:endParaRPr lang="zh-TW" altLang="en-US" sz="7200" dirty="0"/>
          </a:p>
        </p:txBody>
      </p:sp>
      <p:sp>
        <p:nvSpPr>
          <p:cNvPr id="4" name="矩形 3"/>
          <p:cNvSpPr/>
          <p:nvPr/>
        </p:nvSpPr>
        <p:spPr>
          <a:xfrm>
            <a:off x="11305219" y="5934670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18</a:t>
            </a:r>
          </a:p>
        </p:txBody>
      </p:sp>
    </p:spTree>
    <p:extLst>
      <p:ext uri="{BB962C8B-B14F-4D97-AF65-F5344CB8AC3E}">
        <p14:creationId xmlns:p14="http://schemas.microsoft.com/office/powerpoint/2010/main" val="99671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TW" sz="5400" dirty="0" smtClean="0"/>
              <a:t>Outline</a:t>
            </a:r>
            <a:endParaRPr lang="zh-TW" altLang="en-US" sz="54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dirty="0" smtClean="0"/>
              <a:t>Introduction</a:t>
            </a:r>
          </a:p>
          <a:p>
            <a:pPr marL="0" indent="0">
              <a:buNone/>
            </a:pPr>
            <a:r>
              <a:rPr lang="en-US" altLang="zh-TW" dirty="0" smtClean="0"/>
              <a:t>   What is NAT?</a:t>
            </a:r>
            <a:endParaRPr lang="en-US" altLang="zh-TW" dirty="0"/>
          </a:p>
          <a:p>
            <a:pPr marL="0" indent="0">
              <a:buNone/>
            </a:pPr>
            <a:r>
              <a:rPr lang="en-US" altLang="zh-TW" dirty="0" smtClean="0"/>
              <a:t>   What is MAC-rewrite?</a:t>
            </a:r>
          </a:p>
          <a:p>
            <a:pPr marL="0" indent="0">
              <a:buNone/>
            </a:pPr>
            <a:r>
              <a:rPr lang="en-US" altLang="zh-TW" dirty="0" smtClean="0"/>
              <a:t>   What </a:t>
            </a:r>
            <a:r>
              <a:rPr lang="en-US" altLang="zh-TW" dirty="0"/>
              <a:t>is </a:t>
            </a:r>
            <a:r>
              <a:rPr lang="en-US" altLang="zh-TW" dirty="0" smtClean="0"/>
              <a:t>Multiple</a:t>
            </a:r>
            <a:r>
              <a:rPr lang="zh-TW" altLang="en-US" dirty="0" smtClean="0"/>
              <a:t> </a:t>
            </a:r>
            <a:r>
              <a:rPr lang="en-US" altLang="zh-TW" dirty="0" smtClean="0"/>
              <a:t>NAT?</a:t>
            </a:r>
          </a:p>
          <a:p>
            <a:r>
              <a:rPr lang="en-US" altLang="zh-TW" dirty="0" smtClean="0"/>
              <a:t>System design</a:t>
            </a:r>
          </a:p>
          <a:p>
            <a:pPr marL="0" indent="0">
              <a:buNone/>
            </a:pPr>
            <a:r>
              <a:rPr lang="en-US" altLang="zh-TW" dirty="0" smtClean="0"/>
              <a:t>   A</a:t>
            </a:r>
            <a:r>
              <a:rPr lang="en-US" altLang="zh-TW" dirty="0" smtClean="0"/>
              <a:t>. System </a:t>
            </a:r>
            <a:r>
              <a:rPr lang="en-US" altLang="zh-TW" dirty="0"/>
              <a:t>Architecture and Assumptions</a:t>
            </a:r>
          </a:p>
          <a:p>
            <a:pPr marL="0" indent="0">
              <a:buNone/>
            </a:pPr>
            <a:r>
              <a:rPr lang="en-US" altLang="zh-TW" dirty="0" smtClean="0"/>
              <a:t>   B</a:t>
            </a:r>
            <a:r>
              <a:rPr lang="en-US" altLang="zh-TW" dirty="0"/>
              <a:t>. Packet Handling</a:t>
            </a:r>
            <a:endParaRPr lang="en-US" altLang="zh-TW" dirty="0" smtClean="0"/>
          </a:p>
          <a:p>
            <a:r>
              <a:rPr lang="en-US" altLang="zh-TW" dirty="0" smtClean="0"/>
              <a:t>Experiment results</a:t>
            </a:r>
          </a:p>
          <a:p>
            <a:r>
              <a:rPr lang="en-US" altLang="zh-TW" dirty="0" smtClean="0"/>
              <a:t>Concluding remarks</a:t>
            </a:r>
            <a:endParaRPr lang="zh-TW" altLang="en-US" dirty="0"/>
          </a:p>
        </p:txBody>
      </p:sp>
      <p:sp>
        <p:nvSpPr>
          <p:cNvPr id="4" name="矩形 3"/>
          <p:cNvSpPr/>
          <p:nvPr/>
        </p:nvSpPr>
        <p:spPr>
          <a:xfrm>
            <a:off x="11656277" y="5934670"/>
            <a:ext cx="5357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05154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Introduction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b="1" dirty="0"/>
              <a:t>Mint (</a:t>
            </a:r>
            <a:r>
              <a:rPr lang="en-US" altLang="zh-TW" b="1" i="1" dirty="0"/>
              <a:t>Multiple Inexpensive Network-address Translation</a:t>
            </a:r>
            <a:r>
              <a:rPr lang="en-US" altLang="zh-TW" b="1" dirty="0" smtClean="0"/>
              <a:t>)</a:t>
            </a:r>
          </a:p>
          <a:p>
            <a:r>
              <a:rPr lang="en-US" altLang="zh-TW" dirty="0"/>
              <a:t>All devices require </a:t>
            </a:r>
            <a:r>
              <a:rPr lang="en-US" altLang="zh-TW" dirty="0" smtClean="0"/>
              <a:t>IP addresses </a:t>
            </a:r>
            <a:r>
              <a:rPr lang="en-US" altLang="zh-TW" dirty="0" smtClean="0"/>
              <a:t>in </a:t>
            </a:r>
            <a:r>
              <a:rPr lang="en-US" altLang="zh-TW" dirty="0" err="1"/>
              <a:t>IoT</a:t>
            </a:r>
            <a:r>
              <a:rPr lang="en-US" altLang="zh-TW" dirty="0"/>
              <a:t>, </a:t>
            </a:r>
            <a:r>
              <a:rPr lang="en-US" altLang="zh-TW" dirty="0" smtClean="0"/>
              <a:t>it </a:t>
            </a:r>
            <a:r>
              <a:rPr lang="en-US" altLang="zh-TW" dirty="0"/>
              <a:t>is believed that IPv4 (IP address version 4) addresses are going to be exhausted in the near future</a:t>
            </a:r>
            <a:r>
              <a:rPr lang="en-US" altLang="zh-TW" dirty="0" smtClean="0"/>
              <a:t>, </a:t>
            </a:r>
            <a:r>
              <a:rPr lang="en-US" altLang="zh-TW" dirty="0" smtClean="0">
                <a:solidFill>
                  <a:srgbClr val="FF0000"/>
                </a:solidFill>
              </a:rPr>
              <a:t>wide </a:t>
            </a:r>
            <a:r>
              <a:rPr lang="en-US" altLang="zh-TW" dirty="0">
                <a:solidFill>
                  <a:srgbClr val="FF0000"/>
                </a:solidFill>
              </a:rPr>
              <a:t>deployment of IPv6 is unsure</a:t>
            </a:r>
            <a:r>
              <a:rPr lang="en-US" altLang="zh-TW" dirty="0"/>
              <a:t>.</a:t>
            </a:r>
          </a:p>
          <a:p>
            <a:r>
              <a:rPr lang="en-US" altLang="zh-TW" dirty="0">
                <a:solidFill>
                  <a:srgbClr val="FF0000"/>
                </a:solidFill>
              </a:rPr>
              <a:t>Cost-effective</a:t>
            </a:r>
            <a:r>
              <a:rPr lang="en-US" altLang="zh-TW" dirty="0"/>
              <a:t>: provide similar packet-processing  power with less cost.</a:t>
            </a:r>
          </a:p>
          <a:p>
            <a:r>
              <a:rPr lang="en-US" altLang="zh-TW" dirty="0">
                <a:solidFill>
                  <a:srgbClr val="FF0000"/>
                </a:solidFill>
              </a:rPr>
              <a:t>Scalable</a:t>
            </a:r>
            <a:r>
              <a:rPr lang="en-US" altLang="zh-TW" dirty="0"/>
              <a:t>: allow NAT servers </a:t>
            </a:r>
            <a:r>
              <a:rPr lang="en-US" altLang="zh-TW" dirty="0" smtClean="0"/>
              <a:t>to </a:t>
            </a:r>
            <a:r>
              <a:rPr lang="en-US" altLang="zh-TW" dirty="0"/>
              <a:t>be added/removed  on-demand.</a:t>
            </a:r>
          </a:p>
          <a:p>
            <a:r>
              <a:rPr lang="en-US" altLang="zh-TW" dirty="0">
                <a:solidFill>
                  <a:srgbClr val="FF0000"/>
                </a:solidFill>
              </a:rPr>
              <a:t>Fault-tolerant</a:t>
            </a:r>
            <a:r>
              <a:rPr lang="en-US" altLang="zh-TW" dirty="0"/>
              <a:t>: prevent single-point of failure via  multiple NAT servers.</a:t>
            </a:r>
          </a:p>
          <a:p>
            <a:r>
              <a:rPr lang="en-US" altLang="zh-TW" dirty="0">
                <a:solidFill>
                  <a:srgbClr val="FF0000"/>
                </a:solidFill>
              </a:rPr>
              <a:t>Flexible</a:t>
            </a:r>
            <a:r>
              <a:rPr lang="en-US" altLang="zh-TW" dirty="0"/>
              <a:t>: for example, the approach can effectively  support multi-homing connections (multiple connections provided by different ISPs).</a:t>
            </a:r>
            <a:endParaRPr lang="zh-TW" altLang="en-US" dirty="0"/>
          </a:p>
          <a:p>
            <a:endParaRPr lang="zh-TW" altLang="en-US" dirty="0"/>
          </a:p>
          <a:p>
            <a:endParaRPr lang="zh-TW" altLang="en-US" dirty="0"/>
          </a:p>
        </p:txBody>
      </p:sp>
      <p:sp>
        <p:nvSpPr>
          <p:cNvPr id="4" name="矩形 3"/>
          <p:cNvSpPr/>
          <p:nvPr/>
        </p:nvSpPr>
        <p:spPr>
          <a:xfrm>
            <a:off x="11656276" y="5934670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3</a:t>
            </a:r>
            <a:endParaRPr lang="zh-TW" alt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50302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4088" y="328613"/>
            <a:ext cx="7743825" cy="620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矩形 4"/>
          <p:cNvSpPr/>
          <p:nvPr/>
        </p:nvSpPr>
        <p:spPr>
          <a:xfrm>
            <a:off x="11656276" y="5934670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4</a:t>
            </a:r>
            <a:endParaRPr lang="zh-TW" alt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80150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2825" y="2110153"/>
            <a:ext cx="6328031" cy="3173997"/>
          </a:xfrm>
        </p:spPr>
      </p:pic>
      <p:sp>
        <p:nvSpPr>
          <p:cNvPr id="3" name="標題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altLang="zh-TW" dirty="0" smtClean="0"/>
              <a:t>NAT:</a:t>
            </a:r>
            <a:r>
              <a:rPr lang="en-US" altLang="zh-TW" dirty="0"/>
              <a:t> </a:t>
            </a:r>
            <a:r>
              <a:rPr lang="en-US" altLang="zh-TW" sz="3600" dirty="0"/>
              <a:t>NAT mechanisms enable a group of hosts to share one (external) IP address, while each of the hosts inside the NAT owns their (internal) IP addresses.</a:t>
            </a:r>
            <a:endParaRPr lang="zh-TW" altLang="en-US" sz="3600" dirty="0"/>
          </a:p>
        </p:txBody>
      </p:sp>
      <p:sp>
        <p:nvSpPr>
          <p:cNvPr id="5" name="矩形 4"/>
          <p:cNvSpPr/>
          <p:nvPr/>
        </p:nvSpPr>
        <p:spPr>
          <a:xfrm>
            <a:off x="11656276" y="5934670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5</a:t>
            </a:r>
            <a:endParaRPr lang="zh-TW" alt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02109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MAC-rewrite</a:t>
            </a:r>
            <a:endParaRPr lang="zh-TW" altLang="en-US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8732" y="2062379"/>
            <a:ext cx="5894536" cy="3829484"/>
          </a:xfrm>
        </p:spPr>
      </p:pic>
      <p:sp>
        <p:nvSpPr>
          <p:cNvPr id="5" name="矩形 4"/>
          <p:cNvSpPr/>
          <p:nvPr/>
        </p:nvSpPr>
        <p:spPr>
          <a:xfrm>
            <a:off x="11656276" y="5938886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6</a:t>
            </a:r>
            <a:endParaRPr lang="zh-TW" alt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93321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Multiple</a:t>
            </a:r>
            <a:r>
              <a:rPr lang="zh-TW" altLang="en-US" dirty="0" smtClean="0"/>
              <a:t> </a:t>
            </a:r>
            <a:r>
              <a:rPr lang="en-US" altLang="zh-TW" dirty="0"/>
              <a:t>NAT</a:t>
            </a:r>
            <a:endParaRPr lang="zh-TW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7703" y="1794076"/>
            <a:ext cx="6465613" cy="4488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矩形 5"/>
          <p:cNvSpPr/>
          <p:nvPr/>
        </p:nvSpPr>
        <p:spPr>
          <a:xfrm>
            <a:off x="11656276" y="5934670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7</a:t>
            </a:r>
            <a:endParaRPr lang="zh-TW" alt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70493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System design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 err="1" smtClean="0"/>
              <a:t>A.System</a:t>
            </a:r>
            <a:r>
              <a:rPr lang="en-US" altLang="zh-TW" dirty="0" smtClean="0"/>
              <a:t> </a:t>
            </a:r>
            <a:r>
              <a:rPr lang="en-US" altLang="zh-TW" dirty="0"/>
              <a:t>Architecture and Assumptions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/>
              <a:t>There are two major components in the proposed parallel NAT architecture (Mint-NAT): </a:t>
            </a:r>
            <a:r>
              <a:rPr lang="en-US" altLang="zh-TW" dirty="0">
                <a:solidFill>
                  <a:srgbClr val="FF0000"/>
                </a:solidFill>
              </a:rPr>
              <a:t>NAT servers </a:t>
            </a:r>
            <a:r>
              <a:rPr lang="en-US" altLang="zh-TW" dirty="0"/>
              <a:t>and</a:t>
            </a:r>
            <a:r>
              <a:rPr lang="en-US" altLang="zh-TW" dirty="0">
                <a:solidFill>
                  <a:srgbClr val="FF0000"/>
                </a:solidFill>
              </a:rPr>
              <a:t> Mint-NAT gateway.</a:t>
            </a:r>
            <a:r>
              <a:rPr lang="zh-TW" altLang="en-US" dirty="0">
                <a:solidFill>
                  <a:srgbClr val="FF0000"/>
                </a:solidFill>
              </a:rPr>
              <a:t/>
            </a:r>
            <a:br>
              <a:rPr lang="zh-TW" altLang="en-US" dirty="0">
                <a:solidFill>
                  <a:srgbClr val="FF0000"/>
                </a:solidFill>
              </a:rPr>
            </a:br>
            <a:r>
              <a:rPr lang="zh-TW" altLang="en-US" dirty="0"/>
              <a:t> </a:t>
            </a:r>
            <a:r>
              <a:rPr lang="en-US" altLang="zh-TW" dirty="0">
                <a:solidFill>
                  <a:srgbClr val="FF0000"/>
                </a:solidFill>
              </a:rPr>
              <a:t>NAT </a:t>
            </a:r>
            <a:r>
              <a:rPr lang="en-US" altLang="zh-TW" dirty="0" err="1" smtClean="0">
                <a:solidFill>
                  <a:srgbClr val="FF0000"/>
                </a:solidFill>
              </a:rPr>
              <a:t>servers</a:t>
            </a:r>
            <a:r>
              <a:rPr lang="en-US" altLang="zh-TW" dirty="0" err="1" smtClean="0"/>
              <a:t>:</a:t>
            </a:r>
            <a:r>
              <a:rPr lang="en-US" altLang="zh-TW" dirty="0" err="1"/>
              <a:t>A</a:t>
            </a:r>
            <a:r>
              <a:rPr lang="en-US" altLang="zh-TW" dirty="0" err="1" smtClean="0"/>
              <a:t>ddress</a:t>
            </a:r>
            <a:r>
              <a:rPr lang="en-US" altLang="zh-TW" dirty="0" smtClean="0">
                <a:solidFill>
                  <a:srgbClr val="FF0000"/>
                </a:solidFill>
              </a:rPr>
              <a:t> </a:t>
            </a:r>
            <a:r>
              <a:rPr lang="en-US" altLang="zh-TW" dirty="0"/>
              <a:t>translation for each incoming/outgoing packets</a:t>
            </a:r>
            <a:r>
              <a:rPr lang="en-US" altLang="zh-TW" dirty="0" smtClean="0"/>
              <a:t>.</a:t>
            </a:r>
            <a:r>
              <a:rPr lang="zh-TW" altLang="en-US" dirty="0" smtClean="0"/>
              <a:t> 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>
                <a:solidFill>
                  <a:srgbClr val="FF0000"/>
                </a:solidFill>
              </a:rPr>
              <a:t> Mint-NAT gateway</a:t>
            </a:r>
            <a:r>
              <a:rPr lang="en-US" altLang="zh-TW" dirty="0" smtClean="0"/>
              <a:t>:</a:t>
            </a:r>
            <a:r>
              <a:rPr lang="en-US" altLang="zh-TW" dirty="0"/>
              <a:t> </a:t>
            </a:r>
            <a:r>
              <a:rPr lang="en-US" altLang="zh-TW" dirty="0" smtClean="0"/>
              <a:t>As </a:t>
            </a:r>
            <a:r>
              <a:rPr lang="en-US" altLang="zh-TW" dirty="0"/>
              <a:t>a proxy for all the NAT servers </a:t>
            </a:r>
            <a:r>
              <a:rPr lang="en-US" altLang="zh-TW" dirty="0" smtClean="0"/>
              <a:t>included.</a:t>
            </a:r>
            <a:r>
              <a:rPr lang="en-US" altLang="zh-TW" dirty="0"/>
              <a:t> </a:t>
            </a:r>
            <a:r>
              <a:rPr lang="en-US" altLang="zh-TW" dirty="0" smtClean="0"/>
              <a:t>Can </a:t>
            </a:r>
            <a:r>
              <a:rPr lang="en-US" altLang="zh-TW" dirty="0"/>
              <a:t>select a proper NAT server and forward the client packet to the server for NAT services.</a:t>
            </a:r>
            <a:endParaRPr lang="en-US" altLang="zh-TW" dirty="0" smtClean="0"/>
          </a:p>
        </p:txBody>
      </p:sp>
      <p:sp>
        <p:nvSpPr>
          <p:cNvPr id="4" name="矩形 3"/>
          <p:cNvSpPr/>
          <p:nvPr/>
        </p:nvSpPr>
        <p:spPr>
          <a:xfrm>
            <a:off x="11656276" y="5934670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8</a:t>
            </a:r>
            <a:endParaRPr lang="zh-TW" alt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8918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7231" y="1350819"/>
            <a:ext cx="6721598" cy="4240717"/>
          </a:xfrm>
        </p:spPr>
      </p:pic>
      <p:sp>
        <p:nvSpPr>
          <p:cNvPr id="3" name="矩形 2"/>
          <p:cNvSpPr/>
          <p:nvPr/>
        </p:nvSpPr>
        <p:spPr>
          <a:xfrm>
            <a:off x="11656276" y="5934670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9</a:t>
            </a:r>
            <a:endParaRPr lang="zh-TW" alt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01813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5308</TotalTime>
  <Words>502</Words>
  <Application>Microsoft Office PowerPoint</Application>
  <PresentationFormat>寬螢幕</PresentationFormat>
  <Paragraphs>63</Paragraphs>
  <Slides>18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18</vt:i4>
      </vt:variant>
    </vt:vector>
  </HeadingPairs>
  <TitlesOfParts>
    <vt:vector size="23" baseType="lpstr">
      <vt:lpstr>新細明體</vt:lpstr>
      <vt:lpstr>Arial</vt:lpstr>
      <vt:lpstr>Calibri</vt:lpstr>
      <vt:lpstr>Calibri Light</vt:lpstr>
      <vt:lpstr>Office 佈景主題</vt:lpstr>
      <vt:lpstr>Mint: A Cost-effective Network-address Translation Architecture with Multiple Inexpensive NAT Servers</vt:lpstr>
      <vt:lpstr>Outline</vt:lpstr>
      <vt:lpstr>Introduction</vt:lpstr>
      <vt:lpstr>PowerPoint 簡報</vt:lpstr>
      <vt:lpstr>NAT: NAT mechanisms enable a group of hosts to share one (external) IP address, while each of the hosts inside the NAT owns their (internal) IP addresses.</vt:lpstr>
      <vt:lpstr>MAC-rewrite</vt:lpstr>
      <vt:lpstr>Multiple NAT</vt:lpstr>
      <vt:lpstr>System design</vt:lpstr>
      <vt:lpstr>PowerPoint 簡報</vt:lpstr>
      <vt:lpstr> Packet Handling</vt:lpstr>
      <vt:lpstr>Experiment results</vt:lpstr>
      <vt:lpstr>PowerPoint 簡報</vt:lpstr>
      <vt:lpstr>P.S Why use 644bytes?</vt:lpstr>
      <vt:lpstr>PowerPoint 簡報</vt:lpstr>
      <vt:lpstr>PowerPoint 簡報</vt:lpstr>
      <vt:lpstr>PowerPoint 簡報</vt:lpstr>
      <vt:lpstr>Concluding remarks</vt:lpstr>
      <vt:lpstr>PowerPoint 簡報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Mint: A Cost-effective Network-address Translation Architecture with Multiple Inexpensive NAT Servers</dc:title>
  <dc:creator>jack</dc:creator>
  <cp:lastModifiedBy>jack</cp:lastModifiedBy>
  <cp:revision>64</cp:revision>
  <dcterms:created xsi:type="dcterms:W3CDTF">2015-10-28T03:03:13Z</dcterms:created>
  <dcterms:modified xsi:type="dcterms:W3CDTF">2015-11-03T10:38:26Z</dcterms:modified>
</cp:coreProperties>
</file>