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1" r:id="rId6"/>
    <p:sldId id="265" r:id="rId7"/>
    <p:sldId id="260" r:id="rId8"/>
    <p:sldId id="264" r:id="rId9"/>
    <p:sldId id="262" r:id="rId10"/>
    <p:sldId id="266" r:id="rId11"/>
    <p:sldId id="267" r:id="rId12"/>
    <p:sldId id="268" r:id="rId13"/>
    <p:sldId id="269" r:id="rId14"/>
    <p:sldId id="270" r:id="rId15"/>
    <p:sldId id="259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2227-8451-48C3-8299-C79A843CBF12}" type="datetimeFigureOut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97D79-6CA2-4E20-A891-8668305823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67B0-F6CC-4090-9F80-2DBDBCCB0785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067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A64-AB6F-4161-A29A-368BC5DC5B5E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035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81C-D935-44C3-AE43-A62EA4DCE3BA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90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368-8AE1-403D-8C53-7654E842C983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1259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35D3-6C91-4F1F-BF74-E3B2031C0A33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221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CA92-853D-4A02-BDA8-D08EE633EC96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328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88BC-B892-411F-AB49-E1298DB45DC5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1504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186B-12B1-447C-9674-285EFF5B12D7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3027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0EA-61F4-4DD4-ACCA-029E478645ED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096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782-2959-400D-9449-C0C4ED0721AE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240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D3AC-58AA-4AA2-B752-7F68011D6A21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124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77227-1E2E-44F3-8290-43A6FB2B9329}" type="datetime1">
              <a:rPr lang="zh-TW" altLang="en-US" smtClean="0"/>
              <a:t>2015/11/24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1A67-1AC6-4B72-8509-92990C10F2C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745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pebudget.tonyq.org/view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pebudget.tonyq.org/budget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imemap.inf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dirty="0"/>
              <a:t>Introduction</a:t>
            </a:r>
            <a:r>
              <a:rPr lang="en-US" altLang="zh-TW" dirty="0" smtClean="0"/>
              <a:t> to D3.js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Kai – Po</a:t>
            </a:r>
          </a:p>
          <a:p>
            <a:r>
              <a:rPr lang="en-US" altLang="zh-TW" dirty="0" smtClean="0"/>
              <a:t>20151124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59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evin\Downloads\2015-11-22_1732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332265"/>
            <a:ext cx="38957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78671" y="200030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	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78671" y="2000307"/>
            <a:ext cx="387798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SVG Setup:</a:t>
            </a:r>
          </a:p>
          <a:p>
            <a:endParaRPr lang="en-US" altLang="zh-TW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Add element to &lt;body&gt;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Add element “</a:t>
            </a:r>
            <a:r>
              <a:rPr lang="en-US" altLang="zh-TW" sz="2400" dirty="0" err="1" smtClean="0"/>
              <a:t>svg</a:t>
            </a:r>
            <a:r>
              <a:rPr lang="en-US" altLang="zh-TW" sz="2400" dirty="0" smtClean="0"/>
              <a:t>”</a:t>
            </a:r>
            <a:r>
              <a:rPr lang="en-US" altLang="zh-TW" sz="2400" dirty="0"/>
              <a:t>	</a:t>
            </a:r>
            <a:endParaRPr lang="en-US" altLang="zh-TW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Attribute        “width”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Attribute        </a:t>
            </a:r>
            <a:r>
              <a:rPr lang="en-US" altLang="zh-TW" sz="2400" dirty="0" smtClean="0"/>
              <a:t>“height”</a:t>
            </a:r>
            <a:endParaRPr lang="zh-TW" altLang="en-US" sz="2400" dirty="0"/>
          </a:p>
        </p:txBody>
      </p:sp>
      <p:pic>
        <p:nvPicPr>
          <p:cNvPr id="4099" name="Picture 3" descr="C:\Users\Kevin\Downloads\2015-11-22_1747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03" y="5229200"/>
            <a:ext cx="37242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evin\Downloads\2015-11-22_17235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74"/>
          <a:stretch/>
        </p:blipFill>
        <p:spPr bwMode="auto">
          <a:xfrm>
            <a:off x="4276725" y="4252292"/>
            <a:ext cx="4867275" cy="26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6000" dirty="0" smtClean="0"/>
              <a:t>Demo-1-2</a:t>
            </a:r>
            <a:endParaRPr lang="zh-TW" altLang="en-US" sz="6000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753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Demo-1-3</a:t>
            </a:r>
            <a:endParaRPr lang="zh-TW" altLang="en-US" sz="6000" dirty="0"/>
          </a:p>
        </p:txBody>
      </p:sp>
      <p:pic>
        <p:nvPicPr>
          <p:cNvPr id="5122" name="Picture 2" descr="C:\Users\Kevin\Downloads\2015-11-22_17485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162"/>
          <a:stretch/>
        </p:blipFill>
        <p:spPr bwMode="auto">
          <a:xfrm>
            <a:off x="4276725" y="3502396"/>
            <a:ext cx="4867275" cy="7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60168" y="1412776"/>
            <a:ext cx="84048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Rectangle setup:</a:t>
            </a:r>
          </a:p>
          <a:p>
            <a:endParaRPr lang="en-US" altLang="zh-TW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Choose “</a:t>
            </a:r>
            <a:r>
              <a:rPr lang="en-US" altLang="zh-TW" sz="2400" dirty="0" err="1"/>
              <a:t>rect</a:t>
            </a:r>
            <a:r>
              <a:rPr lang="en-US" altLang="zh-TW" sz="2400" dirty="0"/>
              <a:t>” add to &lt;</a:t>
            </a:r>
            <a:r>
              <a:rPr lang="en-US" altLang="zh-TW" sz="2400" dirty="0" err="1"/>
              <a:t>svg</a:t>
            </a:r>
            <a:r>
              <a:rPr lang="en-US" altLang="zh-TW" sz="2400" dirty="0"/>
              <a:t>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Data from dataset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Filter data   which represent “</a:t>
            </a:r>
            <a:r>
              <a:rPr lang="en-US" altLang="zh-TW" sz="2400" dirty="0" err="1" smtClean="0"/>
              <a:t>rect</a:t>
            </a:r>
            <a:r>
              <a:rPr lang="en-US" altLang="zh-TW" sz="2400" dirty="0" smtClean="0"/>
              <a:t>”   		*(run 9 times)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Bind </a:t>
            </a:r>
            <a:r>
              <a:rPr lang="en-US" altLang="zh-TW" sz="2400" dirty="0"/>
              <a:t>all </a:t>
            </a:r>
            <a:r>
              <a:rPr lang="en-US" altLang="zh-TW" sz="2400" dirty="0" smtClean="0"/>
              <a:t>data to “</a:t>
            </a:r>
            <a:r>
              <a:rPr lang="en-US" altLang="zh-TW" sz="2400" dirty="0" err="1" smtClean="0"/>
              <a:t>rect</a:t>
            </a:r>
            <a:r>
              <a:rPr lang="en-US" altLang="zh-TW" sz="2400" dirty="0" smtClean="0"/>
              <a:t>”</a:t>
            </a:r>
            <a:endParaRPr lang="zh-TW" altLang="en-US" sz="2400" dirty="0"/>
          </a:p>
        </p:txBody>
      </p:sp>
      <p:pic>
        <p:nvPicPr>
          <p:cNvPr id="5123" name="Picture 3" descr="C:\Users\Kevin\Downloads\2015-11-22_1805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047997"/>
            <a:ext cx="47720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evin\Downloads\2015-11-22_17235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74"/>
          <a:stretch/>
        </p:blipFill>
        <p:spPr bwMode="auto">
          <a:xfrm>
            <a:off x="4276725" y="4252292"/>
            <a:ext cx="4867275" cy="26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甜甜圈 9"/>
          <p:cNvSpPr/>
          <p:nvPr/>
        </p:nvSpPr>
        <p:spPr>
          <a:xfrm>
            <a:off x="17494" y="5384232"/>
            <a:ext cx="1026114" cy="282524"/>
          </a:xfrm>
          <a:prstGeom prst="donut">
            <a:avLst>
              <a:gd name="adj" fmla="val 270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>
            <a:off x="17494" y="5738764"/>
            <a:ext cx="1026114" cy="282524"/>
          </a:xfrm>
          <a:prstGeom prst="donut">
            <a:avLst>
              <a:gd name="adj" fmla="val 270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甜甜圈 11"/>
          <p:cNvSpPr/>
          <p:nvPr/>
        </p:nvSpPr>
        <p:spPr>
          <a:xfrm>
            <a:off x="35496" y="6237312"/>
            <a:ext cx="1026114" cy="282524"/>
          </a:xfrm>
          <a:prstGeom prst="donut">
            <a:avLst>
              <a:gd name="adj" fmla="val 270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107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Demo-1-4</a:t>
            </a:r>
            <a:endParaRPr lang="zh-TW" altLang="en-US" sz="6000" dirty="0"/>
          </a:p>
        </p:txBody>
      </p:sp>
      <p:pic>
        <p:nvPicPr>
          <p:cNvPr id="5" name="Picture 2" descr="C:\Users\Kevin\Downloads\2015-11-22_17235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74"/>
          <a:stretch/>
        </p:blipFill>
        <p:spPr bwMode="auto">
          <a:xfrm>
            <a:off x="4276724" y="1773508"/>
            <a:ext cx="4867275" cy="26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evin\Downloads\2015-11-22_1807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382" y="4379216"/>
            <a:ext cx="4867275" cy="248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79512" y="1916832"/>
            <a:ext cx="48013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Draw rectangle </a:t>
            </a:r>
            <a:r>
              <a:rPr lang="en-US" altLang="zh-TW" sz="2400" dirty="0" smtClean="0"/>
              <a:t>:</a:t>
            </a:r>
          </a:p>
          <a:p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Coordinate setup (</a:t>
            </a:r>
            <a:r>
              <a:rPr lang="en-US" altLang="zh-TW" sz="2400" dirty="0" err="1" smtClean="0"/>
              <a:t>x,y</a:t>
            </a:r>
            <a:r>
              <a:rPr lang="en-US" altLang="zh-TW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Rectangle size (</a:t>
            </a:r>
            <a:r>
              <a:rPr lang="en-US" altLang="zh-TW" sz="2400" dirty="0" err="1" smtClean="0"/>
              <a:t>height,width</a:t>
            </a:r>
            <a:r>
              <a:rPr lang="en-US" altLang="zh-TW" sz="2400" dirty="0" smtClean="0"/>
              <a:t>)	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Fill color (RGB)</a:t>
            </a:r>
            <a:endParaRPr lang="en-US" altLang="zh-TW" sz="2400" dirty="0"/>
          </a:p>
          <a:p>
            <a:endParaRPr lang="en-US" altLang="zh-TW" sz="2400" dirty="0" smtClean="0"/>
          </a:p>
        </p:txBody>
      </p:sp>
      <p:pic>
        <p:nvPicPr>
          <p:cNvPr id="6147" name="Picture 3" descr="C:\Users\Kevin\Downloads\2015-11-22_18225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47"/>
          <a:stretch/>
        </p:blipFill>
        <p:spPr bwMode="auto">
          <a:xfrm>
            <a:off x="-1" y="4379216"/>
            <a:ext cx="4287383" cy="192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645" y="6381328"/>
            <a:ext cx="1705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i="1" dirty="0" smtClean="0"/>
              <a:t>First case “30”</a:t>
            </a:r>
            <a:endParaRPr lang="zh-TW" altLang="en-US" sz="2000" b="1" i="1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63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Demo-1-5</a:t>
            </a:r>
            <a:endParaRPr lang="zh-TW" altLang="en-US" sz="6000" dirty="0"/>
          </a:p>
        </p:txBody>
      </p:sp>
      <p:pic>
        <p:nvPicPr>
          <p:cNvPr id="5" name="Picture 2" descr="C:\Users\Kevin\Downloads\2015-11-22_17235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74"/>
          <a:stretch/>
        </p:blipFill>
        <p:spPr bwMode="auto">
          <a:xfrm>
            <a:off x="4276725" y="4252292"/>
            <a:ext cx="4867275" cy="26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22932" y="1916832"/>
            <a:ext cx="340099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Draw </a:t>
            </a:r>
            <a:r>
              <a:rPr lang="en-US" altLang="zh-TW" sz="2400" dirty="0" smtClean="0"/>
              <a:t>text:</a:t>
            </a:r>
          </a:p>
          <a:p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endParaRPr lang="en-US" altLang="zh-TW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Text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Coordinate setup (</a:t>
            </a:r>
            <a:r>
              <a:rPr lang="en-US" altLang="zh-TW" sz="2400" dirty="0" err="1"/>
              <a:t>x,y</a:t>
            </a:r>
            <a:r>
              <a:rPr lang="en-US" altLang="zh-TW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Text attribute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Fill color</a:t>
            </a:r>
            <a:endParaRPr lang="en-US" altLang="zh-TW" sz="2400" dirty="0"/>
          </a:p>
          <a:p>
            <a:endParaRPr lang="en-US" altLang="zh-TW" sz="2400" dirty="0" smtClean="0"/>
          </a:p>
        </p:txBody>
      </p:sp>
      <p:pic>
        <p:nvPicPr>
          <p:cNvPr id="7171" name="Picture 3" descr="C:\Users\Kevin\Downloads\2015-11-22_1829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332" y="1407340"/>
            <a:ext cx="4867275" cy="355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908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Demo-2</a:t>
            </a:r>
            <a:endParaRPr lang="zh-TW" altLang="en-US" sz="6000" dirty="0"/>
          </a:p>
        </p:txBody>
      </p:sp>
      <p:pic>
        <p:nvPicPr>
          <p:cNvPr id="8196" name="Picture 4" descr="C:\Users\Kevin\Downloads\2015-11-22_1948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89" y="1400175"/>
            <a:ext cx="5800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Kevin\Downloads\2015-11-22_1950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619375"/>
            <a:ext cx="623887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477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Conclusion</a:t>
            </a:r>
            <a:endParaRPr lang="zh-TW" altLang="en-US" sz="6000" dirty="0"/>
          </a:p>
        </p:txBody>
      </p:sp>
      <p:sp>
        <p:nvSpPr>
          <p:cNvPr id="3" name="Shape 160"/>
          <p:cNvSpPr>
            <a:spLocks noGrp="1"/>
          </p:cNvSpPr>
          <p:nvPr/>
        </p:nvSpPr>
        <p:spPr>
          <a:xfrm>
            <a:off x="323528" y="476672"/>
            <a:ext cx="8280920" cy="6095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2800" dirty="0" smtClean="0"/>
              <a:t>I want to know the operation of the D3.js. </a:t>
            </a:r>
            <a:r>
              <a:rPr lang="en-US" sz="2800" dirty="0"/>
              <a:t>Apply </a:t>
            </a:r>
            <a:r>
              <a:rPr lang="en-US" sz="2800" dirty="0" smtClean="0"/>
              <a:t>it to  complex </a:t>
            </a:r>
            <a:r>
              <a:rPr lang="en-US" sz="2800" dirty="0"/>
              <a:t>things  </a:t>
            </a:r>
            <a:r>
              <a:rPr lang="en-US" sz="2800" dirty="0" smtClean="0"/>
              <a:t>, for instance , Tai-</a:t>
            </a:r>
            <a:r>
              <a:rPr lang="en-US" sz="2800" dirty="0" err="1" smtClean="0"/>
              <a:t>i</a:t>
            </a:r>
            <a:r>
              <a:rPr lang="en-US" sz="2800" dirty="0" smtClean="0"/>
              <a:t> cost analysis.</a:t>
            </a:r>
            <a:endParaRPr sz="2800" dirty="0"/>
          </a:p>
          <a:p>
            <a:r>
              <a:rPr sz="2800" dirty="0" smtClean="0"/>
              <a:t>S</a:t>
            </a:r>
            <a:r>
              <a:rPr lang="en-US" sz="2800" dirty="0" smtClean="0"/>
              <a:t>ee the data relationship that I can’t see before.</a:t>
            </a:r>
            <a:endParaRPr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678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/>
              <a:t>Outline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Motivation</a:t>
            </a:r>
          </a:p>
          <a:p>
            <a:r>
              <a:rPr lang="en-US" altLang="zh-TW" dirty="0" smtClean="0"/>
              <a:t>Content</a:t>
            </a:r>
          </a:p>
          <a:p>
            <a:pPr lvl="1"/>
            <a:r>
              <a:rPr lang="en-US" altLang="zh-TW" dirty="0" smtClean="0"/>
              <a:t>concept</a:t>
            </a:r>
            <a:endParaRPr lang="en-US" altLang="zh-TW" dirty="0"/>
          </a:p>
          <a:p>
            <a:pPr lvl="1"/>
            <a:r>
              <a:rPr lang="en-US" altLang="zh-TW" dirty="0" smtClean="0"/>
              <a:t>condition</a:t>
            </a:r>
          </a:p>
          <a:p>
            <a:r>
              <a:rPr lang="en-US" altLang="zh-TW" dirty="0" smtClean="0"/>
              <a:t>Application</a:t>
            </a:r>
          </a:p>
          <a:p>
            <a:r>
              <a:rPr lang="en-US" altLang="zh-TW" dirty="0" smtClean="0"/>
              <a:t>Demo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411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Motivation-grand</a:t>
            </a:r>
            <a:r>
              <a:rPr lang="en-US" altLang="zh-TW" dirty="0" smtClean="0"/>
              <a:t> view</a:t>
            </a:r>
            <a:endParaRPr lang="zh-TW" altLang="en-US" dirty="0"/>
          </a:p>
        </p:txBody>
      </p:sp>
      <p:pic>
        <p:nvPicPr>
          <p:cNvPr id="1026" name="Picture 2" descr="C:\Users\Kevin\Downloads\2015-11-15_1243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6" r="6882" b="2080"/>
          <a:stretch/>
        </p:blipFill>
        <p:spPr bwMode="auto">
          <a:xfrm>
            <a:off x="1665524" y="1412776"/>
            <a:ext cx="7514988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圖說文字 1"/>
          <p:cNvSpPr/>
          <p:nvPr/>
        </p:nvSpPr>
        <p:spPr>
          <a:xfrm rot="10800000">
            <a:off x="15795" y="5273824"/>
            <a:ext cx="1656184" cy="1584176"/>
          </a:xfrm>
          <a:prstGeom prst="wedgeRectCallout">
            <a:avLst>
              <a:gd name="adj1" fmla="val -77391"/>
              <a:gd name="adj2" fmla="val 139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 descr="C:\Users\Kevin\Downloads\2015-11-15_1301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275353"/>
            <a:ext cx="167197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671979" y="6237312"/>
            <a:ext cx="747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hlinkClick r:id="rId4"/>
              </a:rPr>
              <a:t>Hyperlink</a:t>
            </a:r>
            <a:endParaRPr lang="en-US" altLang="zh-TW" sz="2800" dirty="0" smtClean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24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1744" y="188640"/>
            <a:ext cx="6926520" cy="1143000"/>
          </a:xfrm>
        </p:spPr>
        <p:txBody>
          <a:bodyPr/>
          <a:lstStyle/>
          <a:p>
            <a:r>
              <a:rPr lang="en-US" altLang="zh-TW" dirty="0" smtClean="0"/>
              <a:t>Motivation-literal detail</a:t>
            </a:r>
            <a:endParaRPr lang="zh-TW" altLang="en-US" dirty="0"/>
          </a:p>
        </p:txBody>
      </p:sp>
      <p:pic>
        <p:nvPicPr>
          <p:cNvPr id="2050" name="Picture 2" descr="C:\Users\Kevin\Downloads\2015-11-15_12444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1" r="15397" b="2278"/>
          <a:stretch/>
        </p:blipFill>
        <p:spPr bwMode="auto">
          <a:xfrm>
            <a:off x="13298" y="3500364"/>
            <a:ext cx="4144301" cy="27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vin\Downloads\2015-11-15_12445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1" r="7268"/>
          <a:stretch/>
        </p:blipFill>
        <p:spPr bwMode="auto">
          <a:xfrm>
            <a:off x="4569148" y="3442406"/>
            <a:ext cx="4507338" cy="280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vin\Downloads\2015-11-15_1256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8792" y="620688"/>
            <a:ext cx="1656184" cy="21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甜甜圈 6"/>
          <p:cNvSpPr/>
          <p:nvPr/>
        </p:nvSpPr>
        <p:spPr>
          <a:xfrm>
            <a:off x="4463988" y="4448114"/>
            <a:ext cx="2484276" cy="1584176"/>
          </a:xfrm>
          <a:prstGeom prst="donut">
            <a:avLst>
              <a:gd name="adj" fmla="val 270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2908" y="235988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When I choose the biggest circle .</a:t>
            </a:r>
          </a:p>
          <a:p>
            <a:r>
              <a:rPr lang="en-US" altLang="zh-TW" sz="2400" dirty="0" smtClean="0"/>
              <a:t>Website will show up some information which concern of this circle.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" y="6309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hlinkClick r:id="rId5"/>
              </a:rPr>
              <a:t>Hyperlink</a:t>
            </a:r>
            <a:r>
              <a:rPr lang="en-US" altLang="zh-TW" sz="2800" dirty="0" smtClean="0"/>
              <a:t>	</a:t>
            </a:r>
            <a:r>
              <a:rPr lang="en-US" altLang="zh-TW" sz="2400" b="1" i="1" dirty="0" smtClean="0"/>
              <a:t>choose “Default” at the upper left corner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0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sz="6000" dirty="0" smtClean="0"/>
              <a:t>Content-concept</a:t>
            </a:r>
            <a:endParaRPr lang="zh-TW" altLang="en-US" sz="6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95536" y="2348880"/>
            <a:ext cx="81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D3 = </a:t>
            </a:r>
            <a:r>
              <a:rPr lang="en-US" altLang="zh-TW" sz="2400" dirty="0"/>
              <a:t>Data-Driven </a:t>
            </a:r>
            <a:r>
              <a:rPr lang="en-US" altLang="zh-TW" sz="2400" dirty="0" smtClean="0"/>
              <a:t>Documents.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D3.js is a </a:t>
            </a:r>
            <a:r>
              <a:rPr lang="en-US" altLang="zh-TW" sz="2400" b="1" dirty="0" err="1" smtClean="0"/>
              <a:t>js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library</a:t>
            </a:r>
            <a:r>
              <a:rPr lang="en-US" altLang="zh-TW" sz="2400" dirty="0" smtClean="0"/>
              <a:t> which is used to </a:t>
            </a:r>
            <a:r>
              <a:rPr lang="en-US" altLang="zh-TW" sz="2400" dirty="0"/>
              <a:t>dynamically </a:t>
            </a:r>
            <a:r>
              <a:rPr lang="en-US" altLang="zh-TW" sz="2400" dirty="0" smtClean="0"/>
              <a:t>display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Bind </a:t>
            </a:r>
            <a:r>
              <a:rPr lang="en-US" altLang="zh-TW" sz="2400" dirty="0"/>
              <a:t>arbitrary data to a Document Object Model (DOM).</a:t>
            </a:r>
            <a:endParaRPr lang="zh-TW" altLang="en-US" sz="24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527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sz="6000" dirty="0" smtClean="0"/>
              <a:t>Content-condition</a:t>
            </a:r>
            <a:endParaRPr lang="zh-TW" altLang="en-US" sz="6000" dirty="0"/>
          </a:p>
        </p:txBody>
      </p:sp>
      <p:sp>
        <p:nvSpPr>
          <p:cNvPr id="6" name="矩形 5"/>
          <p:cNvSpPr/>
          <p:nvPr/>
        </p:nvSpPr>
        <p:spPr>
          <a:xfrm>
            <a:off x="0" y="2401724"/>
            <a:ext cx="5436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 </a:t>
            </a:r>
            <a:r>
              <a:rPr lang="en-US" altLang="zh-TW" sz="2800" dirty="0" smtClean="0"/>
              <a:t>Link </a:t>
            </a:r>
            <a:r>
              <a:rPr lang="en-US" altLang="zh-TW" sz="2800" dirty="0"/>
              <a:t>directly to the latest </a:t>
            </a:r>
            <a:r>
              <a:rPr lang="en-US" altLang="zh-TW" sz="2800" dirty="0" smtClean="0"/>
              <a:t>version.</a:t>
            </a:r>
            <a:endParaRPr lang="zh-TW" altLang="en-US" sz="2800" dirty="0"/>
          </a:p>
        </p:txBody>
      </p:sp>
      <p:pic>
        <p:nvPicPr>
          <p:cNvPr id="2051" name="Picture 3" descr="C:\Users\Kevin\Downloads\2015-11-22_170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3868" y="2132856"/>
            <a:ext cx="395013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框架 6"/>
          <p:cNvSpPr/>
          <p:nvPr/>
        </p:nvSpPr>
        <p:spPr>
          <a:xfrm>
            <a:off x="5193868" y="2420888"/>
            <a:ext cx="3950132" cy="451212"/>
          </a:xfrm>
          <a:prstGeom prst="frame">
            <a:avLst>
              <a:gd name="adj1" fmla="val 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293096"/>
            <a:ext cx="543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Write </a:t>
            </a:r>
          </a:p>
          <a:p>
            <a:r>
              <a:rPr lang="en-US" altLang="zh-TW" sz="2800" dirty="0" smtClean="0"/>
              <a:t>    </a:t>
            </a:r>
            <a:r>
              <a:rPr lang="en-US" altLang="zh-TW" sz="2800" dirty="0" err="1" smtClean="0"/>
              <a:t>Javascript</a:t>
            </a:r>
            <a:r>
              <a:rPr lang="en-US" altLang="zh-TW" sz="2800" dirty="0" smtClean="0"/>
              <a:t> code in the &lt;script&gt;.</a:t>
            </a:r>
            <a:endParaRPr lang="zh-TW" altLang="en-US" sz="28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228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sz="6000" dirty="0"/>
              <a:t>Application-crime</a:t>
            </a:r>
            <a:endParaRPr lang="zh-TW" altLang="en-US" sz="6000" dirty="0"/>
          </a:p>
        </p:txBody>
      </p:sp>
      <p:pic>
        <p:nvPicPr>
          <p:cNvPr id="3074" name="Picture 2" descr="C:\Users\Kevin\Downloads\2015-11-15_13275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77"/>
          <a:stretch/>
        </p:blipFill>
        <p:spPr bwMode="auto">
          <a:xfrm>
            <a:off x="3024336" y="2495138"/>
            <a:ext cx="6156176" cy="31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evin\Downloads\2015-11-15_13491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" b="50000"/>
          <a:stretch/>
        </p:blipFill>
        <p:spPr bwMode="auto">
          <a:xfrm>
            <a:off x="188620" y="3284984"/>
            <a:ext cx="2582863" cy="5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27718" y="3861594"/>
            <a:ext cx="3015541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使用之開放資料</a:t>
            </a:r>
          </a:p>
          <a:p>
            <a:r>
              <a:rPr lang="en-US" altLang="zh-TW" dirty="0"/>
              <a:t>1. Queensland Open Data </a:t>
            </a:r>
            <a:r>
              <a:rPr lang="en-US" altLang="zh-TW" dirty="0" smtClean="0"/>
              <a:t>site</a:t>
            </a:r>
            <a:endParaRPr lang="en-US" altLang="zh-TW" dirty="0"/>
          </a:p>
        </p:txBody>
      </p:sp>
      <p:sp>
        <p:nvSpPr>
          <p:cNvPr id="8" name="文字方塊 7"/>
          <p:cNvSpPr txBox="1"/>
          <p:nvPr/>
        </p:nvSpPr>
        <p:spPr>
          <a:xfrm>
            <a:off x="0" y="589566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hlinkClick r:id="rId4"/>
              </a:rPr>
              <a:t>Hyperlink</a:t>
            </a:r>
            <a:endParaRPr lang="en-US" altLang="zh-TW" sz="2800" dirty="0" smtClean="0"/>
          </a:p>
          <a:p>
            <a:pPr algn="ctr"/>
            <a:r>
              <a:rPr lang="en-US" altLang="zh-TW" sz="2400" b="1" i="1" dirty="0" smtClean="0"/>
              <a:t>choose</a:t>
            </a:r>
            <a:r>
              <a:rPr lang="en-US" altLang="zh-TW" sz="2400" b="1" i="1" dirty="0"/>
              <a:t> </a:t>
            </a:r>
            <a:r>
              <a:rPr lang="en-US" altLang="zh-TW" sz="2400" b="1" i="1" dirty="0" smtClean="0"/>
              <a:t>”Brisbane CBD” at the bottom of the page</a:t>
            </a:r>
            <a:endParaRPr lang="zh-TW" altLang="en-US" sz="2400" b="1" i="1" dirty="0"/>
          </a:p>
        </p:txBody>
      </p:sp>
      <p:pic>
        <p:nvPicPr>
          <p:cNvPr id="9" name="Picture 2" descr="C:\Users\Kevin\Downloads\2015-11-15_13275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857"/>
          <a:stretch/>
        </p:blipFill>
        <p:spPr bwMode="auto">
          <a:xfrm>
            <a:off x="3024336" y="1703050"/>
            <a:ext cx="615617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92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sz="6000" dirty="0"/>
              <a:t>Application-</a:t>
            </a:r>
            <a:r>
              <a:rPr lang="en-US" altLang="zh-TW" sz="6000" dirty="0" err="1"/>
              <a:t>YouBike</a:t>
            </a:r>
            <a:endParaRPr lang="zh-TW" altLang="en-US" sz="6000" dirty="0"/>
          </a:p>
        </p:txBody>
      </p:sp>
      <p:pic>
        <p:nvPicPr>
          <p:cNvPr id="4099" name="Picture 3" descr="C:\Users\Kevin\Downloads\_____2015-01-12___3.54.4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5"/>
          <a:stretch/>
        </p:blipFill>
        <p:spPr bwMode="auto">
          <a:xfrm>
            <a:off x="0" y="1772816"/>
            <a:ext cx="906594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796136" y="5613047"/>
            <a:ext cx="3312368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使用之開放資料</a:t>
            </a:r>
          </a:p>
          <a:p>
            <a:r>
              <a:rPr lang="en-US" altLang="zh-TW" dirty="0"/>
              <a:t>1. </a:t>
            </a:r>
            <a:r>
              <a:rPr lang="en-US" altLang="zh-TW" dirty="0" err="1"/>
              <a:t>YouBike</a:t>
            </a:r>
            <a:r>
              <a:rPr lang="en-US" altLang="zh-TW" dirty="0"/>
              <a:t> </a:t>
            </a:r>
            <a:r>
              <a:rPr lang="zh-TW" altLang="en-US" dirty="0"/>
              <a:t>微笑單車（</a:t>
            </a:r>
            <a:r>
              <a:rPr lang="en-US" altLang="zh-TW" dirty="0"/>
              <a:t>JSON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en-US" altLang="zh-TW" dirty="0"/>
              <a:t>. </a:t>
            </a:r>
            <a:r>
              <a:rPr lang="zh-TW" altLang="en-US" dirty="0"/>
              <a:t>臺北市臺北旅遊網</a:t>
            </a:r>
            <a:r>
              <a:rPr lang="en-US" altLang="zh-TW" dirty="0"/>
              <a:t>-</a:t>
            </a:r>
            <a:r>
              <a:rPr lang="zh-TW" altLang="en-US" dirty="0"/>
              <a:t>景點</a:t>
            </a:r>
            <a:r>
              <a:rPr lang="zh-TW" altLang="en-US" dirty="0" smtClean="0"/>
              <a:t>資料</a:t>
            </a:r>
            <a:endParaRPr lang="en-US" altLang="zh-TW" dirty="0"/>
          </a:p>
          <a:p>
            <a:r>
              <a:rPr lang="en-US" altLang="zh-TW" dirty="0" smtClean="0"/>
              <a:t>3</a:t>
            </a:r>
            <a:r>
              <a:rPr lang="en-US" altLang="zh-TW" dirty="0"/>
              <a:t>. </a:t>
            </a:r>
            <a:r>
              <a:rPr lang="zh-TW" altLang="en-US" dirty="0"/>
              <a:t>空氣品質即時污染</a:t>
            </a:r>
            <a:r>
              <a:rPr lang="zh-TW" altLang="en-US" dirty="0" smtClean="0"/>
              <a:t>指標</a:t>
            </a:r>
            <a:endParaRPr lang="en-US" altLang="zh-TW" dirty="0"/>
          </a:p>
        </p:txBody>
      </p:sp>
      <p:sp>
        <p:nvSpPr>
          <p:cNvPr id="10" name="甜甜圈 9"/>
          <p:cNvSpPr/>
          <p:nvPr/>
        </p:nvSpPr>
        <p:spPr>
          <a:xfrm>
            <a:off x="5940152" y="3789040"/>
            <a:ext cx="1746194" cy="1824006"/>
          </a:xfrm>
          <a:prstGeom prst="donut">
            <a:avLst>
              <a:gd name="adj" fmla="val 270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80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evin\Downloads\2015-11-22_1723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387" y="2564904"/>
            <a:ext cx="55721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328285" y="170080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78671" y="2000307"/>
            <a:ext cx="356354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Environment </a:t>
            </a:r>
            <a:r>
              <a:rPr lang="en-US" altLang="zh-TW" sz="2400" dirty="0" smtClean="0"/>
              <a:t>Setup:</a:t>
            </a:r>
          </a:p>
          <a:p>
            <a:endParaRPr lang="en-US" altLang="zh-TW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	SVG size </a:t>
            </a:r>
            <a:r>
              <a:rPr lang="en-US" altLang="zh-TW" sz="2400" dirty="0"/>
              <a:t>	</a:t>
            </a:r>
            <a:endParaRPr lang="zh-TW" alt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	</a:t>
            </a:r>
            <a:r>
              <a:rPr lang="en-US" altLang="zh-TW" sz="2400" dirty="0" err="1" smtClean="0"/>
              <a:t>bar_padding</a:t>
            </a:r>
            <a:endParaRPr lang="en-US" altLang="zh-TW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data (</a:t>
            </a:r>
            <a:r>
              <a:rPr lang="en-US" altLang="zh-TW" sz="2400" dirty="0" err="1" smtClean="0"/>
              <a:t>array,csv,json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/>
              <a:t>	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59569" y="5661248"/>
            <a:ext cx="3712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i="1" dirty="0"/>
              <a:t>SVG (Scalable Vector Graphics</a:t>
            </a:r>
            <a:r>
              <a:rPr lang="en-US" altLang="zh-TW" sz="2000" b="1" i="1" dirty="0" smtClean="0"/>
              <a:t>)</a:t>
            </a:r>
          </a:p>
          <a:p>
            <a:r>
              <a:rPr lang="en-US" altLang="zh-TW" sz="2000" b="1" i="1" dirty="0" smtClean="0"/>
              <a:t>JSON(JavaScript </a:t>
            </a:r>
            <a:r>
              <a:rPr lang="en-US" altLang="zh-TW" sz="2000" b="1" i="1" dirty="0"/>
              <a:t>Object </a:t>
            </a:r>
            <a:r>
              <a:rPr lang="en-US" altLang="zh-TW" sz="2000" b="1" i="1" dirty="0" smtClean="0"/>
              <a:t>Notation)</a:t>
            </a:r>
            <a:endParaRPr lang="zh-TW" altLang="en-US" sz="2000" b="1" i="1" dirty="0"/>
          </a:p>
          <a:p>
            <a:endParaRPr lang="zh-TW" altLang="en-US" sz="2000" b="1" i="1" dirty="0"/>
          </a:p>
        </p:txBody>
      </p:sp>
      <p:pic>
        <p:nvPicPr>
          <p:cNvPr id="10" name="Picture 2" descr="C:\Users\Kevin\Downloads\2015-11-22_17235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74"/>
          <a:stretch/>
        </p:blipFill>
        <p:spPr bwMode="auto">
          <a:xfrm>
            <a:off x="4276725" y="4252292"/>
            <a:ext cx="4867275" cy="26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Demo-1-1</a:t>
            </a:r>
            <a:endParaRPr lang="zh-TW" altLang="en-US" sz="60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1A67-1AC6-4B72-8509-92990C10F2C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69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232</Words>
  <Application>Microsoft Office PowerPoint</Application>
  <PresentationFormat>如螢幕大小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Introduction to D3.js</vt:lpstr>
      <vt:lpstr>Outline</vt:lpstr>
      <vt:lpstr>Motivation-grand view</vt:lpstr>
      <vt:lpstr>Motivation-literal detail</vt:lpstr>
      <vt:lpstr>Content-concept</vt:lpstr>
      <vt:lpstr>Content-condition</vt:lpstr>
      <vt:lpstr>Application-crime</vt:lpstr>
      <vt:lpstr>Application-YouBike</vt:lpstr>
      <vt:lpstr>Demo-1-1</vt:lpstr>
      <vt:lpstr>投影片 10</vt:lpstr>
      <vt:lpstr>Demo-1-3</vt:lpstr>
      <vt:lpstr>Demo-1-4</vt:lpstr>
      <vt:lpstr>Demo-1-5</vt:lpstr>
      <vt:lpstr>Demo-2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D3.js</dc:title>
  <dc:creator>Kevin</dc:creator>
  <cp:lastModifiedBy>USER</cp:lastModifiedBy>
  <cp:revision>63</cp:revision>
  <dcterms:created xsi:type="dcterms:W3CDTF">2015-11-14T15:13:08Z</dcterms:created>
  <dcterms:modified xsi:type="dcterms:W3CDTF">2015-11-24T11:01:44Z</dcterms:modified>
</cp:coreProperties>
</file>