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8" r:id="rId7"/>
    <p:sldId id="261" r:id="rId8"/>
    <p:sldId id="262" r:id="rId9"/>
    <p:sldId id="269" r:id="rId10"/>
    <p:sldId id="263" r:id="rId11"/>
    <p:sldId id="270" r:id="rId12"/>
    <p:sldId id="266" r:id="rId13"/>
    <p:sldId id="267" r:id="rId14"/>
    <p:sldId id="271" r:id="rId15"/>
    <p:sldId id="273" r:id="rId16"/>
    <p:sldId id="274" r:id="rId1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BCA11F-3F4E-4ADF-9E14-DA3DE1DCF2F5}" type="datetimeFigureOut">
              <a:rPr lang="zh-TW" altLang="en-US" smtClean="0"/>
              <a:t>2015/12/14</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4D0A1F-2A0C-46A6-BD5E-FA0DE5AECCD5}" type="slidenum">
              <a:rPr lang="zh-TW" altLang="en-US" smtClean="0"/>
              <a:t>‹#›</a:t>
            </a:fld>
            <a:endParaRPr lang="zh-TW" altLang="en-US"/>
          </a:p>
        </p:txBody>
      </p:sp>
    </p:spTree>
    <p:extLst>
      <p:ext uri="{BB962C8B-B14F-4D97-AF65-F5344CB8AC3E}">
        <p14:creationId xmlns:p14="http://schemas.microsoft.com/office/powerpoint/2010/main" val="1939873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4D0A1F-2A0C-46A6-BD5E-FA0DE5AECCD5}" type="slidenum">
              <a:rPr lang="zh-TW" altLang="en-US" smtClean="0"/>
              <a:t>1</a:t>
            </a:fld>
            <a:endParaRPr lang="zh-TW" altLang="en-US"/>
          </a:p>
        </p:txBody>
      </p:sp>
    </p:spTree>
    <p:extLst>
      <p:ext uri="{BB962C8B-B14F-4D97-AF65-F5344CB8AC3E}">
        <p14:creationId xmlns:p14="http://schemas.microsoft.com/office/powerpoint/2010/main" val="3835443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48B7C211-E47E-431C-8350-767F979163DD}" type="datetime1">
              <a:rPr lang="zh-TW" altLang="en-US" smtClean="0"/>
              <a:t>2015/12/14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1808205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7D94A901-0B32-4D11-9C2F-E8A956386FAA}" type="datetime1">
              <a:rPr lang="zh-TW" altLang="en-US" smtClean="0"/>
              <a:t>2015/12/14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248454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C030494-271D-44AB-99E3-E1E9B4526D08}" type="datetime1">
              <a:rPr lang="zh-TW" altLang="en-US" smtClean="0"/>
              <a:t>2015/12/14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366821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6E54EA4-7B95-4D8E-B0D3-6BB3748EC54D}" type="datetime1">
              <a:rPr lang="zh-TW" altLang="en-US" smtClean="0"/>
              <a:t>2015/12/14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1540140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87700F1F-6C05-455B-A3B1-312EDDFE0234}" type="datetime1">
              <a:rPr lang="zh-TW" altLang="en-US" smtClean="0"/>
              <a:t>2015/12/14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3721341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CC6F879-67A6-4BA8-B275-B7846C6B883B}" type="datetime1">
              <a:rPr lang="zh-TW" altLang="en-US" smtClean="0"/>
              <a:t>2015/12/14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340426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DB547511-01AD-409E-A5A6-BEADE3E98657}" type="datetime1">
              <a:rPr lang="zh-TW" altLang="en-US" smtClean="0"/>
              <a:t>2015/12/14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73396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292A845E-89B0-40CD-AE5A-8A5A606EDE57}" type="datetime1">
              <a:rPr lang="zh-TW" altLang="en-US" smtClean="0"/>
              <a:t>2015/12/14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1734599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F0828C38-56F0-4131-9D05-DD25AF913D50}" type="datetime1">
              <a:rPr lang="zh-TW" altLang="en-US" smtClean="0"/>
              <a:t>2015/12/14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2522967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55FAD00-816C-4500-ABAE-383DD992EC5B}" type="datetime1">
              <a:rPr lang="zh-TW" altLang="en-US" smtClean="0"/>
              <a:t>2015/12/14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1684532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D77A44E-D156-43DC-8917-CA4B3830DA7C}" type="datetime1">
              <a:rPr lang="zh-TW" altLang="en-US" smtClean="0"/>
              <a:t>2015/12/14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1190996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73F427-25E5-4CFA-AF04-5EA9D2BC3E0D}" type="datetime1">
              <a:rPr lang="zh-TW" altLang="en-US" smtClean="0"/>
              <a:t>2015/12/14</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39D22-E147-4CB6-A54D-18981C52FD88}" type="slidenum">
              <a:rPr lang="zh-TW" altLang="en-US" smtClean="0"/>
              <a:t>‹#›</a:t>
            </a:fld>
            <a:endParaRPr lang="zh-TW" altLang="en-US"/>
          </a:p>
        </p:txBody>
      </p:sp>
    </p:spTree>
    <p:extLst>
      <p:ext uri="{BB962C8B-B14F-4D97-AF65-F5344CB8AC3E}">
        <p14:creationId xmlns:p14="http://schemas.microsoft.com/office/powerpoint/2010/main" val="325095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smtClean="0"/>
              <a:t>Load Distribution of an OpenFlow Controller for Role-based Network Access Control </a:t>
            </a:r>
            <a:endParaRPr lang="zh-TW" altLang="en-US" dirty="0"/>
          </a:p>
        </p:txBody>
      </p:sp>
      <p:sp>
        <p:nvSpPr>
          <p:cNvPr id="3" name="副標題 2"/>
          <p:cNvSpPr>
            <a:spLocks noGrp="1"/>
          </p:cNvSpPr>
          <p:nvPr>
            <p:ph type="subTitle" idx="1"/>
          </p:nvPr>
        </p:nvSpPr>
        <p:spPr>
          <a:xfrm>
            <a:off x="1524000" y="3602037"/>
            <a:ext cx="9325970" cy="2539455"/>
          </a:xfrm>
        </p:spPr>
        <p:txBody>
          <a:bodyPr>
            <a:normAutofit/>
          </a:bodyPr>
          <a:lstStyle/>
          <a:p>
            <a:r>
              <a:rPr lang="en-US" altLang="zh-TW" dirty="0" smtClean="0"/>
              <a:t>Takayuki Sasaki, Y </a:t>
            </a:r>
            <a:r>
              <a:rPr lang="en-US" altLang="zh-TW" dirty="0" err="1" smtClean="0"/>
              <a:t>oichi</a:t>
            </a:r>
            <a:r>
              <a:rPr lang="en-US" altLang="zh-TW" dirty="0" smtClean="0"/>
              <a:t> </a:t>
            </a:r>
            <a:r>
              <a:rPr lang="en-US" altLang="zh-TW" dirty="0" err="1" smtClean="0"/>
              <a:t>Hatano</a:t>
            </a:r>
            <a:r>
              <a:rPr lang="en-US" altLang="zh-TW" dirty="0" smtClean="0"/>
              <a:t>, </a:t>
            </a:r>
            <a:r>
              <a:rPr lang="en-US" altLang="zh-TW" dirty="0" err="1" smtClean="0"/>
              <a:t>Kentaro</a:t>
            </a:r>
            <a:r>
              <a:rPr lang="en-US" altLang="zh-TW" dirty="0" smtClean="0"/>
              <a:t> </a:t>
            </a:r>
            <a:r>
              <a:rPr lang="en-US" altLang="zh-TW" dirty="0" err="1" smtClean="0"/>
              <a:t>Sonoda</a:t>
            </a:r>
            <a:r>
              <a:rPr lang="en-US" altLang="zh-TW" dirty="0" smtClean="0"/>
              <a:t>, </a:t>
            </a:r>
            <a:r>
              <a:rPr lang="en-US" altLang="zh-TW" dirty="0" err="1" smtClean="0"/>
              <a:t>Yoichiro</a:t>
            </a:r>
            <a:r>
              <a:rPr lang="en-US" altLang="zh-TW" dirty="0" smtClean="0"/>
              <a:t> Morita, Hideyuki </a:t>
            </a:r>
            <a:r>
              <a:rPr lang="en-US" altLang="zh-TW" dirty="0" err="1" smtClean="0"/>
              <a:t>Shimonishi</a:t>
            </a:r>
            <a:r>
              <a:rPr lang="en-US" altLang="zh-TW" dirty="0" smtClean="0"/>
              <a:t>, Toshihiko Okamura NEC 1753 </a:t>
            </a:r>
            <a:r>
              <a:rPr lang="en-US" altLang="zh-TW" dirty="0" err="1" smtClean="0"/>
              <a:t>Shimonumabe</a:t>
            </a:r>
            <a:r>
              <a:rPr lang="en-US" altLang="zh-TW" dirty="0" smtClean="0"/>
              <a:t> Nakahara-</a:t>
            </a:r>
            <a:r>
              <a:rPr lang="en-US" altLang="zh-TW" dirty="0" err="1" smtClean="0"/>
              <a:t>ku</a:t>
            </a:r>
            <a:r>
              <a:rPr lang="en-US" altLang="zh-TW" dirty="0" smtClean="0"/>
              <a:t> Kawasaki Japan</a:t>
            </a:r>
          </a:p>
          <a:p>
            <a:r>
              <a:rPr lang="en-US" altLang="zh-TW" dirty="0" smtClean="0"/>
              <a:t>2013 15th Asia-Pacific</a:t>
            </a:r>
            <a:endParaRPr lang="zh-TW" altLang="en-US" dirty="0" smtClean="0"/>
          </a:p>
          <a:p>
            <a:r>
              <a:rPr lang="en-US" altLang="zh-TW" dirty="0" smtClean="0"/>
              <a:t>Network Operations and Management Symposium (APNOMS)</a:t>
            </a:r>
          </a:p>
          <a:p>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1</a:t>
            </a:fld>
            <a:endParaRPr lang="zh-TW" altLang="en-US"/>
          </a:p>
        </p:txBody>
      </p:sp>
    </p:spTree>
    <p:extLst>
      <p:ext uri="{BB962C8B-B14F-4D97-AF65-F5344CB8AC3E}">
        <p14:creationId xmlns:p14="http://schemas.microsoft.com/office/powerpoint/2010/main" val="3101894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System </a:t>
            </a:r>
            <a:r>
              <a:rPr lang="en-US" altLang="zh-TW" dirty="0" smtClean="0"/>
              <a:t>architecture</a:t>
            </a:r>
            <a:endParaRPr lang="zh-TW" altLang="en-US" dirty="0"/>
          </a:p>
        </p:txBody>
      </p:sp>
      <p:pic>
        <p:nvPicPr>
          <p:cNvPr id="5" name="內容版面配置區 4"/>
          <p:cNvPicPr>
            <a:picLocks noGrp="1" noChangeAspect="1"/>
          </p:cNvPicPr>
          <p:nvPr>
            <p:ph idx="1"/>
          </p:nvPr>
        </p:nvPicPr>
        <p:blipFill>
          <a:blip r:embed="rId2"/>
          <a:stretch>
            <a:fillRect/>
          </a:stretch>
        </p:blipFill>
        <p:spPr>
          <a:xfrm>
            <a:off x="838200" y="1926336"/>
            <a:ext cx="6278884" cy="3655598"/>
          </a:xfrm>
          <a:prstGeom prst="rect">
            <a:avLst/>
          </a:prstGeom>
        </p:spPr>
      </p:pic>
      <p:sp>
        <p:nvSpPr>
          <p:cNvPr id="4" name="投影片編號版面配置區 3"/>
          <p:cNvSpPr>
            <a:spLocks noGrp="1"/>
          </p:cNvSpPr>
          <p:nvPr>
            <p:ph type="sldNum" sz="quarter" idx="12"/>
          </p:nvPr>
        </p:nvSpPr>
        <p:spPr/>
        <p:txBody>
          <a:bodyPr/>
          <a:lstStyle/>
          <a:p>
            <a:fld id="{D6939D22-E147-4CB6-A54D-18981C52FD88}" type="slidenum">
              <a:rPr lang="zh-TW" altLang="en-US" smtClean="0"/>
              <a:t>10</a:t>
            </a:fld>
            <a:endParaRPr lang="zh-TW" altLang="en-US"/>
          </a:p>
        </p:txBody>
      </p:sp>
      <p:sp>
        <p:nvSpPr>
          <p:cNvPr id="3" name="矩形 2"/>
          <p:cNvSpPr/>
          <p:nvPr/>
        </p:nvSpPr>
        <p:spPr>
          <a:xfrm>
            <a:off x="2006221" y="1926336"/>
            <a:ext cx="1774209" cy="598500"/>
          </a:xfrm>
          <a:prstGeom prst="rect">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1230154" y="3420660"/>
            <a:ext cx="1203558" cy="757445"/>
          </a:xfrm>
          <a:prstGeom prst="rect">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4245199" y="1926336"/>
            <a:ext cx="1747638" cy="597651"/>
          </a:xfrm>
          <a:prstGeom prst="rect">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00B0F0"/>
              </a:solidFill>
            </a:endParaRPr>
          </a:p>
        </p:txBody>
      </p:sp>
      <p:sp>
        <p:nvSpPr>
          <p:cNvPr id="10" name="矩形 9"/>
          <p:cNvSpPr/>
          <p:nvPr/>
        </p:nvSpPr>
        <p:spPr>
          <a:xfrm>
            <a:off x="4514043" y="2524836"/>
            <a:ext cx="1869428" cy="640395"/>
          </a:xfrm>
          <a:prstGeom prst="rect">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00B0F0"/>
              </a:solidFill>
            </a:endParaRPr>
          </a:p>
        </p:txBody>
      </p:sp>
      <p:sp>
        <p:nvSpPr>
          <p:cNvPr id="11" name="矩形 10"/>
          <p:cNvSpPr/>
          <p:nvPr/>
        </p:nvSpPr>
        <p:spPr>
          <a:xfrm>
            <a:off x="2275065" y="2523987"/>
            <a:ext cx="1774209" cy="641244"/>
          </a:xfrm>
          <a:prstGeom prst="rect">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4175603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RBAC rule conversion</a:t>
            </a:r>
            <a:endParaRPr lang="zh-TW" altLang="en-US" dirty="0"/>
          </a:p>
        </p:txBody>
      </p:sp>
      <p:pic>
        <p:nvPicPr>
          <p:cNvPr id="5" name="內容版面配置區 4"/>
          <p:cNvPicPr>
            <a:picLocks noGrp="1" noChangeAspect="1"/>
          </p:cNvPicPr>
          <p:nvPr>
            <p:ph idx="1"/>
          </p:nvPr>
        </p:nvPicPr>
        <p:blipFill>
          <a:blip r:embed="rId2"/>
          <a:stretch>
            <a:fillRect/>
          </a:stretch>
        </p:blipFill>
        <p:spPr>
          <a:xfrm>
            <a:off x="3130240" y="1825625"/>
            <a:ext cx="5931519" cy="4351338"/>
          </a:xfrm>
          <a:prstGeom prst="rect">
            <a:avLst/>
          </a:prstGeom>
        </p:spPr>
      </p:pic>
      <p:sp>
        <p:nvSpPr>
          <p:cNvPr id="4" name="投影片編號版面配置區 3"/>
          <p:cNvSpPr>
            <a:spLocks noGrp="1"/>
          </p:cNvSpPr>
          <p:nvPr>
            <p:ph type="sldNum" sz="quarter" idx="12"/>
          </p:nvPr>
        </p:nvSpPr>
        <p:spPr/>
        <p:txBody>
          <a:bodyPr/>
          <a:lstStyle/>
          <a:p>
            <a:fld id="{D6939D22-E147-4CB6-A54D-18981C52FD88}" type="slidenum">
              <a:rPr lang="zh-TW" altLang="en-US" smtClean="0"/>
              <a:t>11</a:t>
            </a:fld>
            <a:endParaRPr lang="zh-TW" altLang="en-US"/>
          </a:p>
        </p:txBody>
      </p:sp>
    </p:spTree>
    <p:extLst>
      <p:ext uri="{BB962C8B-B14F-4D97-AF65-F5344CB8AC3E}">
        <p14:creationId xmlns:p14="http://schemas.microsoft.com/office/powerpoint/2010/main" val="3209194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Performance </a:t>
            </a:r>
            <a:r>
              <a:rPr lang="en-US" altLang="zh-TW" dirty="0" smtClean="0"/>
              <a:t>evaluation</a:t>
            </a:r>
            <a:endParaRPr lang="zh-TW" altLang="en-US" dirty="0"/>
          </a:p>
        </p:txBody>
      </p:sp>
      <p:sp>
        <p:nvSpPr>
          <p:cNvPr id="3" name="內容版面配置區 2"/>
          <p:cNvSpPr>
            <a:spLocks noGrp="1"/>
          </p:cNvSpPr>
          <p:nvPr>
            <p:ph idx="1"/>
          </p:nvPr>
        </p:nvSpPr>
        <p:spPr/>
        <p:txBody>
          <a:bodyPr/>
          <a:lstStyle/>
          <a:p>
            <a:r>
              <a:rPr lang="en-US" altLang="zh-TW" dirty="0"/>
              <a:t>estimate the size of ACL rules and RBAC </a:t>
            </a:r>
            <a:r>
              <a:rPr lang="en-US" altLang="zh-TW" dirty="0" smtClean="0"/>
              <a:t>rules</a:t>
            </a:r>
            <a:r>
              <a:rPr lang="zh-TW" altLang="en-US" dirty="0" smtClean="0"/>
              <a:t>：</a:t>
            </a:r>
            <a:endParaRPr lang="en-US" altLang="zh-TW" dirty="0" smtClean="0"/>
          </a:p>
          <a:p>
            <a:pPr marL="971550" lvl="1" indent="-514350">
              <a:buFont typeface="+mj-lt"/>
              <a:buAutoNum type="arabicPeriod"/>
            </a:pPr>
            <a:r>
              <a:rPr lang="en-US" altLang="zh-TW" dirty="0" smtClean="0"/>
              <a:t>A </a:t>
            </a:r>
            <a:r>
              <a:rPr lang="en-US" altLang="zh-TW" dirty="0"/>
              <a:t>user has only one role and each server is specified by one role</a:t>
            </a:r>
            <a:r>
              <a:rPr lang="en-US" altLang="zh-TW" dirty="0" smtClean="0"/>
              <a:t>.</a:t>
            </a:r>
          </a:p>
          <a:p>
            <a:pPr marL="971550" lvl="1" indent="-514350">
              <a:buFont typeface="+mj-lt"/>
              <a:buAutoNum type="arabicPeriod"/>
            </a:pPr>
            <a:r>
              <a:rPr lang="en-US" altLang="zh-TW" dirty="0" smtClean="0"/>
              <a:t>The rules </a:t>
            </a:r>
            <a:r>
              <a:rPr lang="en-US" altLang="zh-TW" dirty="0"/>
              <a:t>are specified using IP </a:t>
            </a:r>
            <a:r>
              <a:rPr lang="en-US" altLang="zh-TW" dirty="0" smtClean="0"/>
              <a:t>addresses.</a:t>
            </a:r>
          </a:p>
          <a:p>
            <a:pPr marL="971550" lvl="1" indent="-514350">
              <a:buFont typeface="+mj-lt"/>
              <a:buAutoNum type="arabicPeriod"/>
            </a:pPr>
            <a:r>
              <a:rPr lang="en-US" altLang="zh-TW" dirty="0" smtClean="0"/>
              <a:t>Ignore </a:t>
            </a:r>
            <a:r>
              <a:rPr lang="en-US" altLang="zh-TW" dirty="0"/>
              <a:t>port numbers of TCP and </a:t>
            </a:r>
            <a:r>
              <a:rPr lang="en-US" altLang="zh-TW" dirty="0" smtClean="0"/>
              <a:t>UDP.</a:t>
            </a:r>
          </a:p>
          <a:p>
            <a:pPr marL="971550" lvl="1" indent="-514350">
              <a:buFont typeface="+mj-lt"/>
              <a:buAutoNum type="arabicPeriod"/>
            </a:pPr>
            <a:r>
              <a:rPr lang="en-US" altLang="zh-TW" dirty="0" smtClean="0"/>
              <a:t>300</a:t>
            </a:r>
            <a:r>
              <a:rPr lang="zh-TW" altLang="en-US" dirty="0" smtClean="0"/>
              <a:t> </a:t>
            </a:r>
            <a:r>
              <a:rPr lang="en-US" altLang="zh-TW" dirty="0" smtClean="0"/>
              <a:t>researchers/</a:t>
            </a:r>
            <a:r>
              <a:rPr lang="zh-TW" altLang="en-US" dirty="0" smtClean="0"/>
              <a:t> </a:t>
            </a:r>
            <a:r>
              <a:rPr lang="en-US" altLang="zh-TW" dirty="0" smtClean="0"/>
              <a:t>30</a:t>
            </a:r>
            <a:r>
              <a:rPr lang="zh-TW" altLang="en-US" dirty="0" smtClean="0"/>
              <a:t> </a:t>
            </a:r>
            <a:r>
              <a:rPr lang="en-US" altLang="zh-TW" dirty="0" smtClean="0"/>
              <a:t>roles</a:t>
            </a:r>
            <a:endParaRPr lang="en-US" altLang="zh-TW" dirty="0"/>
          </a:p>
          <a:p>
            <a:pPr marL="514350" indent="-514350">
              <a:buFont typeface="+mj-lt"/>
              <a:buAutoNum type="alphaLcParenR"/>
            </a:pPr>
            <a:r>
              <a:rPr lang="en-US" altLang="zh-TW" dirty="0"/>
              <a:t>Size of ACL rules = C * P ;</a:t>
            </a:r>
            <a:r>
              <a:rPr lang="en-US" altLang="zh-TW" dirty="0" smtClean="0"/>
              <a:t> 7695=517</a:t>
            </a:r>
            <a:r>
              <a:rPr lang="zh-TW" altLang="en-US" dirty="0" smtClean="0"/>
              <a:t> </a:t>
            </a:r>
            <a:r>
              <a:rPr lang="en-US" altLang="zh-TW" dirty="0" smtClean="0"/>
              <a:t>*</a:t>
            </a:r>
            <a:r>
              <a:rPr lang="zh-TW" altLang="en-US" dirty="0" smtClean="0"/>
              <a:t> </a:t>
            </a:r>
            <a:r>
              <a:rPr lang="en-US" altLang="zh-TW" dirty="0" smtClean="0"/>
              <a:t>P</a:t>
            </a:r>
            <a:r>
              <a:rPr lang="zh-TW" altLang="en-US" dirty="0" smtClean="0"/>
              <a:t> </a:t>
            </a:r>
            <a:r>
              <a:rPr lang="en-US" altLang="zh-TW" dirty="0" smtClean="0"/>
              <a:t>; P</a:t>
            </a:r>
            <a:r>
              <a:rPr lang="zh-TW" altLang="en-US" dirty="0" smtClean="0"/>
              <a:t> ≈ </a:t>
            </a:r>
            <a:r>
              <a:rPr lang="en-US" altLang="zh-TW" dirty="0" smtClean="0"/>
              <a:t>14.9</a:t>
            </a:r>
            <a:endParaRPr lang="en-US" altLang="zh-TW" dirty="0"/>
          </a:p>
          <a:p>
            <a:pPr marL="514350" indent="-514350">
              <a:buFont typeface="+mj-lt"/>
              <a:buAutoNum type="alphaLcParenR"/>
            </a:pPr>
            <a:r>
              <a:rPr lang="en-US" altLang="zh-TW" dirty="0"/>
              <a:t>Size </a:t>
            </a:r>
            <a:r>
              <a:rPr lang="en-US" altLang="zh-TW" dirty="0" smtClean="0"/>
              <a:t>of</a:t>
            </a:r>
            <a:r>
              <a:rPr lang="zh-TW" altLang="en-US" dirty="0" smtClean="0"/>
              <a:t> </a:t>
            </a:r>
            <a:r>
              <a:rPr lang="en-US" altLang="zh-TW" dirty="0" smtClean="0"/>
              <a:t>RBAC </a:t>
            </a:r>
            <a:r>
              <a:rPr lang="en-US" altLang="zh-TW" dirty="0"/>
              <a:t>rules = C + R * P </a:t>
            </a:r>
            <a:r>
              <a:rPr lang="en-US" altLang="zh-TW" dirty="0" smtClean="0"/>
              <a:t>;</a:t>
            </a:r>
            <a:r>
              <a:rPr lang="zh-TW" altLang="en-US" dirty="0" smtClean="0"/>
              <a:t> </a:t>
            </a:r>
            <a:r>
              <a:rPr lang="en-US" altLang="zh-TW" dirty="0" smtClean="0">
                <a:solidFill>
                  <a:srgbClr val="00B0F0"/>
                </a:solidFill>
              </a:rPr>
              <a:t>517(PA)</a:t>
            </a:r>
            <a:r>
              <a:rPr lang="zh-TW" altLang="en-US" dirty="0" smtClean="0">
                <a:solidFill>
                  <a:schemeClr val="accent1"/>
                </a:solidFill>
              </a:rPr>
              <a:t> </a:t>
            </a:r>
            <a:r>
              <a:rPr lang="en-US" altLang="zh-TW" dirty="0" smtClean="0"/>
              <a:t>+</a:t>
            </a:r>
            <a:r>
              <a:rPr lang="zh-TW" altLang="en-US" dirty="0" smtClean="0"/>
              <a:t> </a:t>
            </a:r>
            <a:r>
              <a:rPr lang="en-US" altLang="zh-TW" dirty="0" smtClean="0">
                <a:solidFill>
                  <a:srgbClr val="7030A0"/>
                </a:solidFill>
              </a:rPr>
              <a:t>30</a:t>
            </a:r>
            <a:r>
              <a:rPr lang="zh-TW" altLang="en-US" dirty="0" smtClean="0">
                <a:solidFill>
                  <a:srgbClr val="7030A0"/>
                </a:solidFill>
              </a:rPr>
              <a:t> * </a:t>
            </a:r>
            <a:r>
              <a:rPr lang="en-US" altLang="zh-TW" dirty="0" smtClean="0">
                <a:solidFill>
                  <a:srgbClr val="7030A0"/>
                </a:solidFill>
              </a:rPr>
              <a:t>14.9(UA)</a:t>
            </a:r>
            <a:r>
              <a:rPr lang="zh-TW" altLang="en-US" dirty="0" smtClean="0">
                <a:solidFill>
                  <a:srgbClr val="7030A0"/>
                </a:solidFill>
              </a:rPr>
              <a:t> </a:t>
            </a:r>
            <a:r>
              <a:rPr lang="en-US" altLang="zh-TW" dirty="0" smtClean="0"/>
              <a:t>=</a:t>
            </a:r>
            <a:r>
              <a:rPr lang="zh-TW" altLang="en-US" dirty="0" smtClean="0"/>
              <a:t> </a:t>
            </a:r>
            <a:r>
              <a:rPr lang="en-US" altLang="zh-TW" dirty="0" smtClean="0"/>
              <a:t>964</a:t>
            </a:r>
          </a:p>
          <a:p>
            <a:r>
              <a:rPr lang="en-US" altLang="zh-TW" dirty="0"/>
              <a:t>Rule reduction ratio = (7695 -964)/7695=87% </a:t>
            </a:r>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12</a:t>
            </a:fld>
            <a:endParaRPr lang="zh-TW" altLang="en-US"/>
          </a:p>
        </p:txBody>
      </p:sp>
      <p:sp>
        <p:nvSpPr>
          <p:cNvPr id="6" name="文字方塊 5"/>
          <p:cNvSpPr txBox="1"/>
          <p:nvPr/>
        </p:nvSpPr>
        <p:spPr>
          <a:xfrm>
            <a:off x="4676335" y="5523249"/>
            <a:ext cx="5508674" cy="1015663"/>
          </a:xfrm>
          <a:prstGeom prst="rect">
            <a:avLst/>
          </a:prstGeom>
          <a:noFill/>
        </p:spPr>
        <p:txBody>
          <a:bodyPr wrap="square" rtlCol="0">
            <a:spAutoFit/>
          </a:bodyPr>
          <a:lstStyle/>
          <a:p>
            <a:r>
              <a:rPr lang="en-US" altLang="zh-TW" sz="2000" dirty="0"/>
              <a:t>C </a:t>
            </a:r>
            <a:r>
              <a:rPr lang="zh-TW" altLang="en-US" sz="2000" dirty="0"/>
              <a:t>：</a:t>
            </a:r>
            <a:r>
              <a:rPr lang="en-US" altLang="zh-TW" sz="2000" dirty="0" smtClean="0"/>
              <a:t>number </a:t>
            </a:r>
            <a:r>
              <a:rPr lang="en-US" altLang="zh-TW" sz="2000" dirty="0"/>
              <a:t>of </a:t>
            </a:r>
            <a:r>
              <a:rPr lang="en-US" altLang="zh-TW" sz="2000" dirty="0" smtClean="0"/>
              <a:t>clients ;517</a:t>
            </a:r>
          </a:p>
          <a:p>
            <a:r>
              <a:rPr lang="en-US" altLang="zh-TW" sz="2000" dirty="0" smtClean="0"/>
              <a:t>P </a:t>
            </a:r>
            <a:r>
              <a:rPr lang="zh-TW" altLang="en-US" sz="2000" dirty="0"/>
              <a:t>：</a:t>
            </a:r>
            <a:r>
              <a:rPr lang="en-US" altLang="zh-TW" sz="2000" dirty="0" smtClean="0"/>
              <a:t> </a:t>
            </a:r>
            <a:r>
              <a:rPr lang="en-US" altLang="zh-TW" sz="2000" dirty="0"/>
              <a:t>average number of servers allowed by a </a:t>
            </a:r>
            <a:r>
              <a:rPr lang="en-US" altLang="zh-TW" sz="2000" dirty="0" smtClean="0"/>
              <a:t>role</a:t>
            </a:r>
          </a:p>
          <a:p>
            <a:r>
              <a:rPr lang="en-US" altLang="zh-TW" sz="2000" dirty="0" smtClean="0"/>
              <a:t>R </a:t>
            </a:r>
            <a:r>
              <a:rPr lang="zh-TW" altLang="en-US" sz="2000" dirty="0" smtClean="0"/>
              <a:t>： </a:t>
            </a:r>
            <a:r>
              <a:rPr lang="en-US" altLang="zh-TW" sz="2000" dirty="0" smtClean="0"/>
              <a:t>number </a:t>
            </a:r>
            <a:r>
              <a:rPr lang="en-US" altLang="zh-TW" sz="2000" dirty="0"/>
              <a:t>of </a:t>
            </a:r>
            <a:r>
              <a:rPr lang="en-US" altLang="zh-TW" sz="2000" dirty="0" smtClean="0"/>
              <a:t>roles</a:t>
            </a:r>
            <a:r>
              <a:rPr lang="zh-TW" altLang="en-US" sz="2000" dirty="0" smtClean="0"/>
              <a:t> </a:t>
            </a:r>
            <a:r>
              <a:rPr lang="en-US" altLang="zh-TW" sz="2000" dirty="0" smtClean="0"/>
              <a:t>;</a:t>
            </a:r>
            <a:r>
              <a:rPr lang="zh-TW" altLang="en-US" sz="2000" dirty="0" smtClean="0"/>
              <a:t> </a:t>
            </a:r>
            <a:r>
              <a:rPr lang="en-US" altLang="zh-TW" sz="2000" dirty="0" smtClean="0"/>
              <a:t>30</a:t>
            </a:r>
            <a:r>
              <a:rPr lang="zh-TW" altLang="en-US" sz="2000" dirty="0" smtClean="0"/>
              <a:t> </a:t>
            </a:r>
            <a:endParaRPr lang="zh-TW" altLang="en-US" sz="2000" dirty="0"/>
          </a:p>
        </p:txBody>
      </p:sp>
    </p:spTree>
    <p:extLst>
      <p:ext uri="{BB962C8B-B14F-4D97-AF65-F5344CB8AC3E}">
        <p14:creationId xmlns:p14="http://schemas.microsoft.com/office/powerpoint/2010/main" val="2134123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Performance evaluation</a:t>
            </a:r>
            <a:endParaRPr lang="zh-TW" altLang="en-US" dirty="0"/>
          </a:p>
        </p:txBody>
      </p:sp>
      <p:pic>
        <p:nvPicPr>
          <p:cNvPr id="5" name="內容版面配置區 4"/>
          <p:cNvPicPr>
            <a:picLocks noGrp="1" noChangeAspect="1"/>
          </p:cNvPicPr>
          <p:nvPr>
            <p:ph idx="1"/>
          </p:nvPr>
        </p:nvPicPr>
        <p:blipFill>
          <a:blip r:embed="rId2"/>
          <a:stretch>
            <a:fillRect/>
          </a:stretch>
        </p:blipFill>
        <p:spPr>
          <a:xfrm>
            <a:off x="2976562" y="2229643"/>
            <a:ext cx="6650822" cy="3777261"/>
          </a:xfrm>
          <a:prstGeom prst="rect">
            <a:avLst/>
          </a:prstGeom>
        </p:spPr>
      </p:pic>
      <p:sp>
        <p:nvSpPr>
          <p:cNvPr id="4" name="投影片編號版面配置區 3"/>
          <p:cNvSpPr>
            <a:spLocks noGrp="1"/>
          </p:cNvSpPr>
          <p:nvPr>
            <p:ph type="sldNum" sz="quarter" idx="12"/>
          </p:nvPr>
        </p:nvSpPr>
        <p:spPr/>
        <p:txBody>
          <a:bodyPr/>
          <a:lstStyle/>
          <a:p>
            <a:fld id="{D6939D22-E147-4CB6-A54D-18981C52FD88}" type="slidenum">
              <a:rPr lang="zh-TW" altLang="en-US" smtClean="0"/>
              <a:t>13</a:t>
            </a:fld>
            <a:endParaRPr lang="zh-TW" altLang="en-US"/>
          </a:p>
        </p:txBody>
      </p:sp>
    </p:spTree>
    <p:extLst>
      <p:ext uri="{BB962C8B-B14F-4D97-AF65-F5344CB8AC3E}">
        <p14:creationId xmlns:p14="http://schemas.microsoft.com/office/powerpoint/2010/main" val="348658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lstStyle/>
          <a:p>
            <a:r>
              <a:rPr lang="en-US" altLang="zh-TW" dirty="0" smtClean="0"/>
              <a:t>According to experiment result, they </a:t>
            </a:r>
            <a:r>
              <a:rPr lang="en-US" altLang="zh-TW" dirty="0"/>
              <a:t>estimated the number of rules and </a:t>
            </a:r>
            <a:r>
              <a:rPr lang="en-US" altLang="zh-TW" dirty="0" smtClean="0"/>
              <a:t>identified </a:t>
            </a:r>
            <a:r>
              <a:rPr lang="en-US" altLang="zh-TW" dirty="0"/>
              <a:t>that RBAC reduces rule size by 87% , thus these switches can store all rules in this case. Furthermore, the half of RBAC rules (permission assignments) can be distributed in advance, thus </a:t>
            </a:r>
            <a:r>
              <a:rPr lang="en-US" altLang="zh-TW" dirty="0" smtClean="0"/>
              <a:t>their </a:t>
            </a:r>
            <a:r>
              <a:rPr lang="en-US" altLang="zh-TW" dirty="0"/>
              <a:t>architecture reduces the size of dynamically distributed rules by 93% </a:t>
            </a:r>
            <a:r>
              <a:rPr lang="en-US" altLang="zh-TW" dirty="0" smtClean="0"/>
              <a:t>(</a:t>
            </a:r>
            <a:r>
              <a:rPr lang="en-US" altLang="zh-TW" dirty="0" smtClean="0">
                <a:solidFill>
                  <a:srgbClr val="00B0F0"/>
                </a:solidFill>
              </a:rPr>
              <a:t>(7696-517)/7695</a:t>
            </a:r>
            <a:r>
              <a:rPr lang="en-US" altLang="zh-TW" dirty="0" smtClean="0"/>
              <a:t>)compared </a:t>
            </a:r>
            <a:r>
              <a:rPr lang="en-US" altLang="zh-TW" dirty="0"/>
              <a:t>with ACL </a:t>
            </a:r>
            <a:r>
              <a:rPr lang="en-US" altLang="zh-TW" dirty="0" smtClean="0"/>
              <a:t>rules.</a:t>
            </a:r>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14</a:t>
            </a:fld>
            <a:endParaRPr lang="zh-TW" altLang="en-US"/>
          </a:p>
        </p:txBody>
      </p:sp>
    </p:spTree>
    <p:extLst>
      <p:ext uri="{BB962C8B-B14F-4D97-AF65-F5344CB8AC3E}">
        <p14:creationId xmlns:p14="http://schemas.microsoft.com/office/powerpoint/2010/main" val="2476775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Policy Decision by OpenFlow Switches </a:t>
            </a:r>
            <a:endParaRPr lang="zh-TW" altLang="en-US" dirty="0"/>
          </a:p>
        </p:txBody>
      </p:sp>
      <p:sp>
        <p:nvSpPr>
          <p:cNvPr id="3" name="內容版面配置區 2"/>
          <p:cNvSpPr>
            <a:spLocks noGrp="1"/>
          </p:cNvSpPr>
          <p:nvPr>
            <p:ph idx="1"/>
          </p:nvPr>
        </p:nvSpPr>
        <p:spPr/>
        <p:txBody>
          <a:bodyPr>
            <a:normAutofit fontScale="92500" lnSpcReduction="20000"/>
          </a:bodyPr>
          <a:lstStyle/>
          <a:p>
            <a:r>
              <a:rPr lang="en-US" altLang="zh-TW" dirty="0" smtClean="0"/>
              <a:t>ACL </a:t>
            </a:r>
            <a:r>
              <a:rPr lang="en-US" altLang="zh-TW" dirty="0"/>
              <a:t>comprises tuples of (source IP address, destination IP address, action), thus the rule </a:t>
            </a:r>
            <a:r>
              <a:rPr lang="en-US" altLang="zh-TW" dirty="0" smtClean="0"/>
              <a:t>size is</a:t>
            </a:r>
            <a:r>
              <a:rPr lang="zh-TW" altLang="en-US" dirty="0" smtClean="0"/>
              <a:t>：</a:t>
            </a:r>
            <a:endParaRPr lang="en-US" altLang="zh-TW" dirty="0"/>
          </a:p>
          <a:p>
            <a:pPr marL="0" indent="0">
              <a:buNone/>
            </a:pPr>
            <a:r>
              <a:rPr lang="en-US" altLang="zh-TW" b="1" dirty="0" smtClean="0"/>
              <a:t>size </a:t>
            </a:r>
            <a:r>
              <a:rPr lang="en-US" altLang="zh-TW" b="1" dirty="0"/>
              <a:t>of ACL = # of </a:t>
            </a:r>
            <a:r>
              <a:rPr lang="en-US" altLang="zh-TW" b="1" dirty="0" err="1"/>
              <a:t>src</a:t>
            </a:r>
            <a:r>
              <a:rPr lang="en-US" altLang="zh-TW" b="1" dirty="0"/>
              <a:t> IP addresses * # of </a:t>
            </a:r>
            <a:r>
              <a:rPr lang="en-US" altLang="zh-TW" b="1" dirty="0" err="1" smtClean="0"/>
              <a:t>dest</a:t>
            </a:r>
            <a:r>
              <a:rPr lang="en-US" altLang="zh-TW" b="1" dirty="0" smtClean="0"/>
              <a:t> </a:t>
            </a:r>
            <a:r>
              <a:rPr lang="en-US" altLang="zh-TW" b="1" dirty="0"/>
              <a:t>IP addresses </a:t>
            </a:r>
            <a:r>
              <a:rPr lang="en-US" altLang="zh-TW" b="1" dirty="0" smtClean="0"/>
              <a:t>= </a:t>
            </a:r>
            <a:r>
              <a:rPr lang="en-US" altLang="zh-TW" b="1" dirty="0"/>
              <a:t># of clients * # of servers </a:t>
            </a:r>
          </a:p>
          <a:p>
            <a:r>
              <a:rPr lang="en-US" altLang="zh-TW" dirty="0"/>
              <a:t>As for RBAC, assuming a simple situation where a user has one role and a server is specified by one role, the size of RBAC rules is sum of user assignments (UA) and permission assignments (PA). Therefore, its size is calculated as follows. </a:t>
            </a:r>
          </a:p>
          <a:p>
            <a:pPr marL="0" indent="0">
              <a:buNone/>
            </a:pPr>
            <a:r>
              <a:rPr lang="en-US" altLang="zh-TW" b="1" dirty="0"/>
              <a:t>size </a:t>
            </a:r>
            <a:r>
              <a:rPr lang="en-US" altLang="zh-TW" b="1" dirty="0" smtClean="0"/>
              <a:t>of</a:t>
            </a:r>
            <a:r>
              <a:rPr lang="zh-TW" altLang="en-US" b="1" dirty="0" smtClean="0"/>
              <a:t> </a:t>
            </a:r>
            <a:r>
              <a:rPr lang="en-US" altLang="zh-TW" b="1" dirty="0" smtClean="0"/>
              <a:t>RBAC </a:t>
            </a:r>
            <a:r>
              <a:rPr lang="en-US" altLang="zh-TW" b="1" dirty="0"/>
              <a:t>= # </a:t>
            </a:r>
            <a:r>
              <a:rPr lang="en-US" altLang="zh-TW" b="1" dirty="0" smtClean="0"/>
              <a:t>of</a:t>
            </a:r>
            <a:r>
              <a:rPr lang="zh-TW" altLang="en-US" b="1" dirty="0" smtClean="0"/>
              <a:t> </a:t>
            </a:r>
            <a:r>
              <a:rPr lang="en-US" altLang="zh-TW" b="1" dirty="0" smtClean="0"/>
              <a:t>UA</a:t>
            </a:r>
            <a:r>
              <a:rPr lang="en-US" altLang="zh-TW" b="1" dirty="0"/>
              <a:t>+# of PA = # of clients + # of servers </a:t>
            </a:r>
          </a:p>
          <a:p>
            <a:r>
              <a:rPr lang="en-US" altLang="zh-TW" dirty="0"/>
              <a:t>The rule size of the RBAC is the sum of the clients and servers, on the other hand, the size of ACL is the product of those. Therefore, we can reduce rule size using RBAC. </a:t>
            </a:r>
            <a:endParaRPr lang="en-US" altLang="zh-TW" dirty="0" smtClean="0"/>
          </a:p>
          <a:p>
            <a:pPr marL="0" indent="0">
              <a:buNone/>
            </a:pPr>
            <a:r>
              <a:rPr lang="en-US" altLang="zh-TW" b="1" dirty="0" smtClean="0">
                <a:solidFill>
                  <a:schemeClr val="tx2"/>
                </a:solidFill>
              </a:rPr>
              <a:t>#=size</a:t>
            </a:r>
            <a:endParaRPr lang="zh-TW" altLang="en-US" b="1" dirty="0">
              <a:solidFill>
                <a:schemeClr val="tx2"/>
              </a:solidFill>
            </a:endParaRPr>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15</a:t>
            </a:fld>
            <a:endParaRPr lang="zh-TW" altLang="en-US"/>
          </a:p>
        </p:txBody>
      </p:sp>
    </p:spTree>
    <p:extLst>
      <p:ext uri="{BB962C8B-B14F-4D97-AF65-F5344CB8AC3E}">
        <p14:creationId xmlns:p14="http://schemas.microsoft.com/office/powerpoint/2010/main" val="3534695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 Pre-distribution of RBAC Rules</a:t>
            </a:r>
            <a:endParaRPr lang="zh-TW" altLang="en-US" dirty="0"/>
          </a:p>
        </p:txBody>
      </p:sp>
      <p:sp>
        <p:nvSpPr>
          <p:cNvPr id="3" name="內容版面配置區 2"/>
          <p:cNvSpPr>
            <a:spLocks noGrp="1"/>
          </p:cNvSpPr>
          <p:nvPr>
            <p:ph idx="1"/>
          </p:nvPr>
        </p:nvSpPr>
        <p:spPr/>
        <p:txBody>
          <a:bodyPr/>
          <a:lstStyle/>
          <a:p>
            <a:r>
              <a:rPr lang="en-US" altLang="zh-TW" dirty="0"/>
              <a:t>In the proposed architecture, a user's role is associated with a clients IP address at the authentication step. Thus, user assignments (client IP address and role) need to be distributed after the user authentication. </a:t>
            </a:r>
            <a:endParaRPr lang="en-US" altLang="zh-TW" dirty="0" smtClean="0"/>
          </a:p>
          <a:p>
            <a:r>
              <a:rPr lang="en-US" altLang="zh-TW" dirty="0" smtClean="0"/>
              <a:t>On </a:t>
            </a:r>
            <a:r>
              <a:rPr lang="en-US" altLang="zh-TW" dirty="0"/>
              <a:t>the other hand, permission assignments can be distributed before the authentication, because permission assignments do not contain information about users (clients), and contain only objects (servers) and actions</a:t>
            </a:r>
            <a:r>
              <a:rPr lang="en-US" altLang="zh-TW" dirty="0" smtClean="0"/>
              <a:t>.</a:t>
            </a:r>
          </a:p>
          <a:p>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16</a:t>
            </a:fld>
            <a:endParaRPr lang="zh-TW" altLang="en-US"/>
          </a:p>
        </p:txBody>
      </p:sp>
    </p:spTree>
    <p:extLst>
      <p:ext uri="{BB962C8B-B14F-4D97-AF65-F5344CB8AC3E}">
        <p14:creationId xmlns:p14="http://schemas.microsoft.com/office/powerpoint/2010/main" val="3319926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Company introduction</a:t>
            </a:r>
            <a:endParaRPr lang="zh-TW" altLang="en-US" dirty="0"/>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1994694"/>
            <a:ext cx="2437263" cy="2293045"/>
          </a:xfrm>
        </p:spPr>
      </p:pic>
      <p:sp>
        <p:nvSpPr>
          <p:cNvPr id="4" name="投影片編號版面配置區 3"/>
          <p:cNvSpPr>
            <a:spLocks noGrp="1"/>
          </p:cNvSpPr>
          <p:nvPr>
            <p:ph type="sldNum" sz="quarter" idx="12"/>
          </p:nvPr>
        </p:nvSpPr>
        <p:spPr/>
        <p:txBody>
          <a:bodyPr/>
          <a:lstStyle/>
          <a:p>
            <a:fld id="{D6939D22-E147-4CB6-A54D-18981C52FD88}" type="slidenum">
              <a:rPr lang="zh-TW" altLang="en-US" smtClean="0"/>
              <a:t>2</a:t>
            </a:fld>
            <a:endParaRPr lang="zh-TW" altLang="en-US"/>
          </a:p>
        </p:txBody>
      </p:sp>
      <p:pic>
        <p:nvPicPr>
          <p:cNvPr id="6" name="圖片 5"/>
          <p:cNvPicPr>
            <a:picLocks noChangeAspect="1"/>
          </p:cNvPicPr>
          <p:nvPr/>
        </p:nvPicPr>
        <p:blipFill>
          <a:blip r:embed="rId3"/>
          <a:stretch>
            <a:fillRect/>
          </a:stretch>
        </p:blipFill>
        <p:spPr>
          <a:xfrm>
            <a:off x="3957637" y="1994694"/>
            <a:ext cx="4967999" cy="4713514"/>
          </a:xfrm>
          <a:prstGeom prst="rect">
            <a:avLst/>
          </a:prstGeom>
        </p:spPr>
      </p:pic>
      <p:sp>
        <p:nvSpPr>
          <p:cNvPr id="7" name="矩形 6"/>
          <p:cNvSpPr/>
          <p:nvPr/>
        </p:nvSpPr>
        <p:spPr>
          <a:xfrm>
            <a:off x="6810233" y="4414434"/>
            <a:ext cx="1201003" cy="573206"/>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7655257" y="2917961"/>
            <a:ext cx="1201003" cy="573206"/>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749550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Introduction</a:t>
            </a:r>
          </a:p>
          <a:p>
            <a:r>
              <a:rPr lang="en-US" altLang="zh-TW" dirty="0" smtClean="0"/>
              <a:t>Background knowledge</a:t>
            </a:r>
          </a:p>
          <a:p>
            <a:pPr lvl="1"/>
            <a:r>
              <a:rPr lang="en-US" altLang="zh-TW" dirty="0" smtClean="0"/>
              <a:t>OpenFlow</a:t>
            </a:r>
          </a:p>
          <a:p>
            <a:pPr lvl="1"/>
            <a:r>
              <a:rPr lang="en-US" altLang="zh-TW" dirty="0" smtClean="0"/>
              <a:t>Role Based Access Control(RBAC)</a:t>
            </a:r>
            <a:endParaRPr lang="en-US" altLang="zh-TW" dirty="0"/>
          </a:p>
          <a:p>
            <a:r>
              <a:rPr lang="en-US" altLang="zh-TW" dirty="0" smtClean="0"/>
              <a:t>Ideas</a:t>
            </a:r>
          </a:p>
          <a:p>
            <a:r>
              <a:rPr lang="en-US" altLang="zh-TW" dirty="0"/>
              <a:t>Approaches </a:t>
            </a:r>
            <a:r>
              <a:rPr lang="en-US" altLang="zh-TW" dirty="0" smtClean="0"/>
              <a:t>of </a:t>
            </a:r>
            <a:r>
              <a:rPr lang="en-US" altLang="zh-TW" dirty="0"/>
              <a:t>Performance Improvement </a:t>
            </a:r>
            <a:endParaRPr lang="en-US" altLang="zh-TW" dirty="0" smtClean="0"/>
          </a:p>
          <a:p>
            <a:r>
              <a:rPr lang="en-US" altLang="zh-TW" dirty="0"/>
              <a:t>System A</a:t>
            </a:r>
            <a:r>
              <a:rPr lang="en-US" altLang="zh-TW" dirty="0" smtClean="0"/>
              <a:t>rchitecture</a:t>
            </a:r>
          </a:p>
          <a:p>
            <a:r>
              <a:rPr lang="en-US" altLang="zh-TW" dirty="0"/>
              <a:t>RBAC rule conversion</a:t>
            </a:r>
            <a:endParaRPr lang="en-US" altLang="zh-TW" dirty="0" smtClean="0"/>
          </a:p>
          <a:p>
            <a:r>
              <a:rPr lang="en-US" altLang="zh-TW" dirty="0" smtClean="0"/>
              <a:t>Performance evaluation</a:t>
            </a:r>
          </a:p>
          <a:p>
            <a:r>
              <a:rPr lang="en-US" altLang="zh-TW" dirty="0" smtClean="0"/>
              <a:t>Conclusion</a:t>
            </a:r>
          </a:p>
          <a:p>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3</a:t>
            </a:fld>
            <a:endParaRPr lang="zh-TW" altLang="en-US"/>
          </a:p>
        </p:txBody>
      </p:sp>
    </p:spTree>
    <p:extLst>
      <p:ext uri="{BB962C8B-B14F-4D97-AF65-F5344CB8AC3E}">
        <p14:creationId xmlns:p14="http://schemas.microsoft.com/office/powerpoint/2010/main" val="1411151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lstStyle/>
          <a:p>
            <a:r>
              <a:rPr lang="en-US" altLang="zh-TW" dirty="0"/>
              <a:t>Network attacks have been coming from outside networks such as internet, and the attacks are prevented by a </a:t>
            </a:r>
            <a:r>
              <a:rPr lang="en-US" altLang="zh-TW" dirty="0" smtClean="0"/>
              <a:t>firewall </a:t>
            </a:r>
            <a:r>
              <a:rPr lang="en-US" altLang="zh-TW" dirty="0"/>
              <a:t>at the border between inside and outside of a network. </a:t>
            </a:r>
            <a:endParaRPr lang="en-US" altLang="zh-TW" dirty="0" smtClean="0"/>
          </a:p>
          <a:p>
            <a:r>
              <a:rPr lang="en-US" altLang="zh-TW" dirty="0" smtClean="0"/>
              <a:t>But </a:t>
            </a:r>
            <a:r>
              <a:rPr lang="en-US" altLang="zh-TW" dirty="0"/>
              <a:t>in recent years, the attacks also have been coming from internal network due to malware infected clients and malicious </a:t>
            </a:r>
            <a:r>
              <a:rPr lang="en-US" altLang="zh-TW" dirty="0" smtClean="0"/>
              <a:t>insiders.</a:t>
            </a:r>
          </a:p>
          <a:p>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4</a:t>
            </a:fld>
            <a:endParaRPr lang="zh-TW" altLang="en-US"/>
          </a:p>
        </p:txBody>
      </p:sp>
    </p:spTree>
    <p:extLst>
      <p:ext uri="{BB962C8B-B14F-4D97-AF65-F5344CB8AC3E}">
        <p14:creationId xmlns:p14="http://schemas.microsoft.com/office/powerpoint/2010/main" val="1870041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Background knowledge</a:t>
            </a:r>
            <a:endParaRPr lang="zh-TW" altLang="en-US" dirty="0"/>
          </a:p>
        </p:txBody>
      </p:sp>
      <p:sp>
        <p:nvSpPr>
          <p:cNvPr id="3" name="內容版面配置區 2"/>
          <p:cNvSpPr>
            <a:spLocks noGrp="1"/>
          </p:cNvSpPr>
          <p:nvPr>
            <p:ph idx="1"/>
          </p:nvPr>
        </p:nvSpPr>
        <p:spPr>
          <a:xfrm>
            <a:off x="838200" y="1825625"/>
            <a:ext cx="4702791" cy="4351338"/>
          </a:xfrm>
        </p:spPr>
        <p:txBody>
          <a:bodyPr/>
          <a:lstStyle/>
          <a:p>
            <a:pPr marL="228600" lvl="1">
              <a:spcBef>
                <a:spcPts val="1000"/>
              </a:spcBef>
            </a:pPr>
            <a:r>
              <a:rPr lang="en-US" altLang="zh-TW" dirty="0" smtClean="0"/>
              <a:t>OpenFlow</a:t>
            </a:r>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5</a:t>
            </a:fld>
            <a:endParaRPr lang="zh-TW" altLang="en-US"/>
          </a:p>
        </p:txBody>
      </p:sp>
      <p:pic>
        <p:nvPicPr>
          <p:cNvPr id="6" name="Picture 2" descr="sdn-3lay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94295"/>
            <a:ext cx="6318367" cy="4144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圖片 4"/>
          <p:cNvPicPr>
            <a:picLocks noChangeAspect="1"/>
          </p:cNvPicPr>
          <p:nvPr/>
        </p:nvPicPr>
        <p:blipFill>
          <a:blip r:embed="rId3"/>
          <a:stretch>
            <a:fillRect/>
          </a:stretch>
        </p:blipFill>
        <p:spPr>
          <a:xfrm>
            <a:off x="6096000" y="2394295"/>
            <a:ext cx="4933950" cy="3457575"/>
          </a:xfrm>
          <a:prstGeom prst="rect">
            <a:avLst/>
          </a:prstGeom>
        </p:spPr>
      </p:pic>
      <p:sp>
        <p:nvSpPr>
          <p:cNvPr id="7" name="文字方塊 6"/>
          <p:cNvSpPr txBox="1"/>
          <p:nvPr/>
        </p:nvSpPr>
        <p:spPr>
          <a:xfrm>
            <a:off x="6096000" y="1825625"/>
            <a:ext cx="4817216" cy="1826141"/>
          </a:xfrm>
          <a:prstGeom prst="rect">
            <a:avLst/>
          </a:prstGeom>
          <a:noFill/>
        </p:spPr>
        <p:txBody>
          <a:bodyPr wrap="none" rtlCol="0">
            <a:spAutoFit/>
          </a:bodyPr>
          <a:lstStyle/>
          <a:p>
            <a:pPr marL="514350" lvl="1" indent="-285750">
              <a:spcBef>
                <a:spcPts val="1000"/>
              </a:spcBef>
              <a:buFont typeface="Arial" panose="020B0604020202020204" pitchFamily="34" charset="0"/>
              <a:buChar char="•"/>
            </a:pPr>
            <a:r>
              <a:rPr lang="en-US" altLang="zh-TW" sz="2400" dirty="0"/>
              <a:t>Role Based Access Control(RBAC)</a:t>
            </a:r>
          </a:p>
          <a:p>
            <a:pPr marL="228600" lvl="1">
              <a:spcBef>
                <a:spcPts val="1000"/>
              </a:spcBef>
            </a:pPr>
            <a:endParaRPr lang="en-US" altLang="zh-TW" sz="2400" dirty="0"/>
          </a:p>
          <a:p>
            <a:pPr marL="228600" lvl="1">
              <a:spcBef>
                <a:spcPts val="1000"/>
              </a:spcBef>
            </a:pPr>
            <a:endParaRPr lang="en-US" altLang="zh-TW" sz="2400" dirty="0"/>
          </a:p>
          <a:p>
            <a:endParaRPr lang="zh-TW" altLang="en-US" sz="2400" dirty="0"/>
          </a:p>
        </p:txBody>
      </p:sp>
    </p:spTree>
    <p:extLst>
      <p:ext uri="{BB962C8B-B14F-4D97-AF65-F5344CB8AC3E}">
        <p14:creationId xmlns:p14="http://schemas.microsoft.com/office/powerpoint/2010/main" val="1963274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marL="228600" lvl="1">
              <a:spcBef>
                <a:spcPts val="1000"/>
              </a:spcBef>
            </a:pPr>
            <a:r>
              <a:rPr lang="en-US" altLang="zh-TW" sz="4400" dirty="0" smtClean="0">
                <a:latin typeface="+mj-lt"/>
              </a:rPr>
              <a:t>OpenFlow</a:t>
            </a:r>
          </a:p>
        </p:txBody>
      </p:sp>
      <p:sp>
        <p:nvSpPr>
          <p:cNvPr id="3" name="內容版面配置區 2"/>
          <p:cNvSpPr>
            <a:spLocks noGrp="1"/>
          </p:cNvSpPr>
          <p:nvPr>
            <p:ph idx="1"/>
          </p:nvPr>
        </p:nvSpPr>
        <p:spPr/>
        <p:txBody>
          <a:bodyPr/>
          <a:lstStyle/>
          <a:p>
            <a:r>
              <a:rPr lang="en-US" altLang="zh-TW" dirty="0"/>
              <a:t>In the OpenFlow architecture, the OpenFlow controller is a single point to make decisions, thus in large network the controller must process all inquiries from OpenFlow switches. Therefore, in large network, the OpenFlow controller may become a bottleneck of the </a:t>
            </a:r>
            <a:r>
              <a:rPr lang="en-US" altLang="zh-TW" dirty="0" smtClean="0"/>
              <a:t>system.</a:t>
            </a:r>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6</a:t>
            </a:fld>
            <a:endParaRPr lang="zh-TW" altLang="en-US"/>
          </a:p>
        </p:txBody>
      </p:sp>
    </p:spTree>
    <p:extLst>
      <p:ext uri="{BB962C8B-B14F-4D97-AF65-F5344CB8AC3E}">
        <p14:creationId xmlns:p14="http://schemas.microsoft.com/office/powerpoint/2010/main" val="506067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1" algn="l" rtl="0">
              <a:lnSpc>
                <a:spcPct val="90000"/>
              </a:lnSpc>
              <a:spcBef>
                <a:spcPct val="0"/>
              </a:spcBef>
            </a:pPr>
            <a:r>
              <a:rPr lang="en-US" altLang="zh-TW" sz="4400" dirty="0" smtClean="0">
                <a:latin typeface="+mj-lt"/>
              </a:rPr>
              <a:t>Role Based Access Control(RBAC)</a:t>
            </a:r>
            <a:endParaRPr lang="zh-TW" altLang="en-US" sz="4400" dirty="0">
              <a:latin typeface="+mj-lt"/>
            </a:endParaRPr>
          </a:p>
        </p:txBody>
      </p:sp>
      <p:sp>
        <p:nvSpPr>
          <p:cNvPr id="3" name="內容版面配置區 2"/>
          <p:cNvSpPr>
            <a:spLocks noGrp="1"/>
          </p:cNvSpPr>
          <p:nvPr>
            <p:ph idx="1"/>
          </p:nvPr>
        </p:nvSpPr>
        <p:spPr/>
        <p:txBody>
          <a:bodyPr/>
          <a:lstStyle/>
          <a:p>
            <a:r>
              <a:rPr lang="en-US" altLang="zh-TW" dirty="0" smtClean="0"/>
              <a:t>RBAC </a:t>
            </a:r>
            <a:r>
              <a:rPr lang="en-US" altLang="zh-TW" dirty="0"/>
              <a:t>defines roles as collections of rights, and roles are assigned to users, then it performs access control on the basis of the assigned roles. To reduce difficulty of policy writing, role </a:t>
            </a:r>
            <a:r>
              <a:rPr lang="en-US" altLang="zh-TW" dirty="0" smtClean="0"/>
              <a:t>definition </a:t>
            </a:r>
            <a:r>
              <a:rPr lang="en-US" altLang="zh-TW" dirty="0"/>
              <a:t>and role assignment can be specified by different </a:t>
            </a:r>
            <a:r>
              <a:rPr lang="en-US" altLang="zh-TW" dirty="0" smtClean="0"/>
              <a:t>administrators</a:t>
            </a:r>
          </a:p>
          <a:p>
            <a:r>
              <a:rPr lang="en-US" altLang="zh-TW" dirty="0"/>
              <a:t>However, the proposed system has a scalability problem due to centralized architecture, because the OpenFlow controller is a single point to be responsible for control of whole network. </a:t>
            </a:r>
            <a:r>
              <a:rPr lang="en-US" altLang="zh-TW" dirty="0" smtClean="0"/>
              <a:t>Specifically</a:t>
            </a:r>
            <a:r>
              <a:rPr lang="en-US" altLang="zh-TW" dirty="0"/>
              <a:t>, it monitors all </a:t>
            </a:r>
            <a:r>
              <a:rPr lang="en-US" altLang="zh-TW" dirty="0" smtClean="0"/>
              <a:t>traffics </a:t>
            </a:r>
            <a:r>
              <a:rPr lang="en-US" altLang="zh-TW" dirty="0"/>
              <a:t>by receiving queries from OpenFlow switches, and it </a:t>
            </a:r>
            <a:r>
              <a:rPr lang="en-US" altLang="zh-TW" dirty="0" smtClean="0"/>
              <a:t>performs </a:t>
            </a:r>
            <a:r>
              <a:rPr lang="en-US" altLang="zh-TW" dirty="0"/>
              <a:t>policy decision and returns a result of the decision to the OpenFlow switches.</a:t>
            </a:r>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7</a:t>
            </a:fld>
            <a:endParaRPr lang="zh-TW" altLang="en-US"/>
          </a:p>
        </p:txBody>
      </p:sp>
    </p:spTree>
    <p:extLst>
      <p:ext uri="{BB962C8B-B14F-4D97-AF65-F5344CB8AC3E}">
        <p14:creationId xmlns:p14="http://schemas.microsoft.com/office/powerpoint/2010/main" val="721901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Ideas</a:t>
            </a:r>
            <a:endParaRPr lang="zh-TW" altLang="en-US" dirty="0"/>
          </a:p>
        </p:txBody>
      </p:sp>
      <p:sp>
        <p:nvSpPr>
          <p:cNvPr id="3" name="內容版面配置區 2"/>
          <p:cNvSpPr>
            <a:spLocks noGrp="1"/>
          </p:cNvSpPr>
          <p:nvPr>
            <p:ph idx="1"/>
          </p:nvPr>
        </p:nvSpPr>
        <p:spPr/>
        <p:txBody>
          <a:bodyPr/>
          <a:lstStyle/>
          <a:p>
            <a:r>
              <a:rPr lang="en-US" altLang="zh-TW" b="1" dirty="0" smtClean="0"/>
              <a:t>Policy </a:t>
            </a:r>
            <a:r>
              <a:rPr lang="en-US" altLang="zh-TW" b="1" dirty="0"/>
              <a:t>decision at switch side: </a:t>
            </a:r>
            <a:r>
              <a:rPr lang="en-US" altLang="zh-TW" dirty="0"/>
              <a:t>This idea distributes the load of the controller to switches. OpenFlow architecture performs all access control decisions at the controller, on the other hand the proposed architecture performs the decisions at switch side according to pre-distributed rules. </a:t>
            </a:r>
          </a:p>
          <a:p>
            <a:r>
              <a:rPr lang="en-US" altLang="zh-TW" b="1" dirty="0" smtClean="0"/>
              <a:t>Pre-distribution </a:t>
            </a:r>
            <a:r>
              <a:rPr lang="en-US" altLang="zh-TW" b="1" dirty="0"/>
              <a:t>of the rules: </a:t>
            </a:r>
            <a:r>
              <a:rPr lang="en-US" altLang="zh-TW" dirty="0"/>
              <a:t>For temporal load balancing, the controller dynamically distributes only role assignments to the switches, and role definitions are distributed in </a:t>
            </a:r>
            <a:r>
              <a:rPr lang="en-US" altLang="zh-TW" dirty="0" smtClean="0"/>
              <a:t>advance.</a:t>
            </a:r>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8</a:t>
            </a:fld>
            <a:endParaRPr lang="zh-TW" altLang="en-US"/>
          </a:p>
        </p:txBody>
      </p:sp>
    </p:spTree>
    <p:extLst>
      <p:ext uri="{BB962C8B-B14F-4D97-AF65-F5344CB8AC3E}">
        <p14:creationId xmlns:p14="http://schemas.microsoft.com/office/powerpoint/2010/main" val="776740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Approaches of Performance Improvement </a:t>
            </a:r>
            <a:endParaRPr lang="zh-TW" altLang="en-US" dirty="0"/>
          </a:p>
        </p:txBody>
      </p:sp>
      <p:sp>
        <p:nvSpPr>
          <p:cNvPr id="3" name="內容版面配置區 2"/>
          <p:cNvSpPr>
            <a:spLocks noGrp="1"/>
          </p:cNvSpPr>
          <p:nvPr>
            <p:ph idx="1"/>
          </p:nvPr>
        </p:nvSpPr>
        <p:spPr/>
        <p:txBody>
          <a:bodyPr>
            <a:normAutofit fontScale="92500" lnSpcReduction="20000"/>
          </a:bodyPr>
          <a:lstStyle/>
          <a:p>
            <a:pPr marL="0" indent="0">
              <a:buNone/>
            </a:pPr>
            <a:r>
              <a:rPr lang="en-US" altLang="zh-TW" dirty="0" smtClean="0"/>
              <a:t>Well-known</a:t>
            </a:r>
            <a:r>
              <a:rPr lang="zh-TW" altLang="en-US" dirty="0" smtClean="0"/>
              <a:t> </a:t>
            </a:r>
            <a:r>
              <a:rPr lang="en-US" altLang="zh-TW" dirty="0" smtClean="0"/>
              <a:t>approaches</a:t>
            </a:r>
            <a:r>
              <a:rPr lang="zh-TW" altLang="en-US" dirty="0" smtClean="0"/>
              <a:t> </a:t>
            </a:r>
            <a:r>
              <a:rPr lang="en-US" altLang="zh-TW" dirty="0" smtClean="0"/>
              <a:t>used</a:t>
            </a:r>
            <a:r>
              <a:rPr lang="zh-TW" altLang="en-US" dirty="0" smtClean="0"/>
              <a:t> </a:t>
            </a:r>
            <a:r>
              <a:rPr lang="en-US" altLang="zh-TW" dirty="0" smtClean="0"/>
              <a:t>for</a:t>
            </a:r>
            <a:r>
              <a:rPr lang="zh-TW" altLang="en-US" dirty="0" smtClean="0"/>
              <a:t> </a:t>
            </a:r>
            <a:r>
              <a:rPr lang="en-US" altLang="zh-TW" dirty="0" smtClean="0"/>
              <a:t>distributed</a:t>
            </a:r>
            <a:r>
              <a:rPr lang="zh-TW" altLang="en-US" dirty="0" smtClean="0"/>
              <a:t> </a:t>
            </a:r>
            <a:r>
              <a:rPr lang="en-US" altLang="zh-TW" dirty="0" smtClean="0"/>
              <a:t>systems</a:t>
            </a:r>
          </a:p>
          <a:p>
            <a:pPr lvl="1"/>
            <a:r>
              <a:rPr lang="en-US" altLang="zh-TW" dirty="0" smtClean="0"/>
              <a:t>Horizontal </a:t>
            </a:r>
            <a:r>
              <a:rPr lang="en-US" altLang="zh-TW" dirty="0"/>
              <a:t>load </a:t>
            </a:r>
            <a:r>
              <a:rPr lang="en-US" altLang="zh-TW" dirty="0" smtClean="0"/>
              <a:t>distribution</a:t>
            </a:r>
            <a:r>
              <a:rPr lang="zh-TW" altLang="en-US" dirty="0" smtClean="0"/>
              <a:t>：</a:t>
            </a:r>
            <a:r>
              <a:rPr lang="en-US" altLang="zh-TW" dirty="0" smtClean="0"/>
              <a:t>This </a:t>
            </a:r>
            <a:r>
              <a:rPr lang="en-US" altLang="zh-TW" dirty="0"/>
              <a:t>approach improves the controller performance using parallelization </a:t>
            </a:r>
            <a:r>
              <a:rPr lang="en-US" altLang="zh-TW" dirty="0" smtClean="0"/>
              <a:t>techniques.</a:t>
            </a:r>
          </a:p>
          <a:p>
            <a:pPr marL="457200" lvl="1" indent="0">
              <a:buNone/>
            </a:pPr>
            <a:r>
              <a:rPr lang="en-US" altLang="zh-TW" dirty="0" smtClean="0"/>
              <a:t>Solution</a:t>
            </a:r>
            <a:r>
              <a:rPr lang="zh-TW" altLang="en-US" dirty="0" smtClean="0"/>
              <a:t>：</a:t>
            </a:r>
            <a:r>
              <a:rPr lang="en-US" altLang="zh-TW" dirty="0" smtClean="0"/>
              <a:t>Multiple</a:t>
            </a:r>
            <a:r>
              <a:rPr lang="zh-TW" altLang="en-US" dirty="0" smtClean="0"/>
              <a:t> </a:t>
            </a:r>
            <a:r>
              <a:rPr lang="en-US" altLang="zh-TW" dirty="0" smtClean="0"/>
              <a:t>controller</a:t>
            </a:r>
            <a:r>
              <a:rPr lang="zh-TW" altLang="en-US" dirty="0" smtClean="0"/>
              <a:t> </a:t>
            </a:r>
            <a:r>
              <a:rPr lang="en-US" altLang="zh-TW" dirty="0" smtClean="0"/>
              <a:t>architecture</a:t>
            </a:r>
          </a:p>
          <a:p>
            <a:pPr lvl="1"/>
            <a:endParaRPr lang="en-US" altLang="zh-TW" dirty="0" smtClean="0"/>
          </a:p>
          <a:p>
            <a:pPr lvl="1"/>
            <a:r>
              <a:rPr lang="en-US" altLang="zh-TW" dirty="0"/>
              <a:t>Vertical load </a:t>
            </a:r>
            <a:r>
              <a:rPr lang="en-US" altLang="zh-TW" dirty="0" smtClean="0"/>
              <a:t>distribution</a:t>
            </a:r>
            <a:r>
              <a:rPr lang="zh-TW" altLang="en-US" dirty="0" smtClean="0"/>
              <a:t>：</a:t>
            </a:r>
            <a:r>
              <a:rPr lang="en-US" altLang="zh-TW" dirty="0" smtClean="0"/>
              <a:t>Based </a:t>
            </a:r>
            <a:r>
              <a:rPr lang="en-US" altLang="zh-TW" dirty="0"/>
              <a:t>on this approach, the policy decision functionality can be performed by OpenFlow switches for reducing the controller load.</a:t>
            </a:r>
            <a:endParaRPr lang="en-US" altLang="zh-TW" dirty="0" smtClean="0"/>
          </a:p>
          <a:p>
            <a:pPr marL="457200" lvl="1" indent="0">
              <a:buNone/>
            </a:pPr>
            <a:r>
              <a:rPr lang="en-US" altLang="zh-TW" dirty="0"/>
              <a:t>Solution</a:t>
            </a:r>
            <a:r>
              <a:rPr lang="zh-TW" altLang="en-US" dirty="0" smtClean="0"/>
              <a:t>：</a:t>
            </a:r>
            <a:r>
              <a:rPr lang="en-US" altLang="zh-TW" dirty="0" smtClean="0"/>
              <a:t>Functional</a:t>
            </a:r>
            <a:r>
              <a:rPr lang="zh-TW" altLang="en-US" dirty="0" smtClean="0"/>
              <a:t> </a:t>
            </a:r>
            <a:r>
              <a:rPr lang="en-US" altLang="zh-TW" dirty="0" smtClean="0"/>
              <a:t>load</a:t>
            </a:r>
            <a:r>
              <a:rPr lang="zh-TW" altLang="en-US" dirty="0" smtClean="0"/>
              <a:t> </a:t>
            </a:r>
            <a:r>
              <a:rPr lang="en-US" altLang="zh-TW" dirty="0" smtClean="0"/>
              <a:t>distribution</a:t>
            </a:r>
            <a:r>
              <a:rPr lang="zh-TW" altLang="en-US" dirty="0" smtClean="0"/>
              <a:t> </a:t>
            </a:r>
            <a:r>
              <a:rPr lang="en-US" altLang="zh-TW" dirty="0" smtClean="0"/>
              <a:t>to</a:t>
            </a:r>
            <a:r>
              <a:rPr lang="zh-TW" altLang="en-US" dirty="0" smtClean="0"/>
              <a:t> </a:t>
            </a:r>
            <a:r>
              <a:rPr lang="en-US" altLang="zh-TW" dirty="0" smtClean="0"/>
              <a:t>the</a:t>
            </a:r>
            <a:r>
              <a:rPr lang="zh-TW" altLang="en-US" dirty="0" smtClean="0"/>
              <a:t> </a:t>
            </a:r>
            <a:r>
              <a:rPr lang="en-US" altLang="zh-TW" dirty="0" smtClean="0"/>
              <a:t>switch</a:t>
            </a:r>
          </a:p>
          <a:p>
            <a:pPr lvl="1"/>
            <a:endParaRPr lang="en-US" altLang="zh-TW" dirty="0" smtClean="0"/>
          </a:p>
          <a:p>
            <a:pPr lvl="1"/>
            <a:r>
              <a:rPr lang="en-US" altLang="zh-TW" dirty="0"/>
              <a:t>Temporal load </a:t>
            </a:r>
            <a:r>
              <a:rPr lang="en-US" altLang="zh-TW" dirty="0" smtClean="0"/>
              <a:t>distribution</a:t>
            </a:r>
            <a:r>
              <a:rPr lang="zh-TW" altLang="en-US" dirty="0" smtClean="0"/>
              <a:t>：</a:t>
            </a:r>
            <a:r>
              <a:rPr lang="en-US" altLang="zh-TW" dirty="0"/>
              <a:t> This approach distributes a peak load by preprocessing. Proactive mode is a kind of this approach, and it distributes rules in advance for reducing queries from OpenFlow </a:t>
            </a:r>
            <a:r>
              <a:rPr lang="en-US" altLang="zh-TW" dirty="0" smtClean="0"/>
              <a:t>switches , </a:t>
            </a:r>
            <a:r>
              <a:rPr lang="en-US" altLang="zh-TW" dirty="0" smtClean="0">
                <a:solidFill>
                  <a:srgbClr val="FF0000"/>
                </a:solidFill>
              </a:rPr>
              <a:t>but </a:t>
            </a:r>
            <a:r>
              <a:rPr lang="en-US" altLang="zh-TW" dirty="0">
                <a:solidFill>
                  <a:srgbClr val="FF0000"/>
                </a:solidFill>
              </a:rPr>
              <a:t>access control rules can not be distributed in </a:t>
            </a:r>
            <a:r>
              <a:rPr lang="en-US" altLang="zh-TW" dirty="0" smtClean="0">
                <a:solidFill>
                  <a:srgbClr val="FF0000"/>
                </a:solidFill>
              </a:rPr>
              <a:t>advance</a:t>
            </a:r>
            <a:r>
              <a:rPr lang="en-US" altLang="zh-TW" dirty="0" smtClean="0"/>
              <a:t>.</a:t>
            </a:r>
          </a:p>
          <a:p>
            <a:pPr marL="457200" lvl="1" indent="0">
              <a:buNone/>
            </a:pPr>
            <a:r>
              <a:rPr lang="en-US" altLang="zh-TW" dirty="0"/>
              <a:t>Solution</a:t>
            </a:r>
            <a:r>
              <a:rPr lang="zh-TW" altLang="en-US" dirty="0" smtClean="0"/>
              <a:t>：</a:t>
            </a:r>
            <a:r>
              <a:rPr lang="en-US" altLang="zh-TW" dirty="0" smtClean="0"/>
              <a:t>Temporal</a:t>
            </a:r>
            <a:r>
              <a:rPr lang="zh-TW" altLang="en-US" dirty="0" smtClean="0"/>
              <a:t> </a:t>
            </a:r>
            <a:r>
              <a:rPr lang="en-US" altLang="zh-TW" dirty="0" smtClean="0"/>
              <a:t>load</a:t>
            </a:r>
            <a:r>
              <a:rPr lang="zh-TW" altLang="en-US" dirty="0" smtClean="0"/>
              <a:t> </a:t>
            </a:r>
            <a:r>
              <a:rPr lang="en-US" altLang="zh-TW" dirty="0" smtClean="0"/>
              <a:t>distribution</a:t>
            </a:r>
            <a:r>
              <a:rPr lang="zh-TW" altLang="en-US" dirty="0" smtClean="0"/>
              <a:t> </a:t>
            </a:r>
            <a:r>
              <a:rPr lang="en-US" altLang="zh-TW" dirty="0" smtClean="0"/>
              <a:t>of</a:t>
            </a:r>
            <a:r>
              <a:rPr lang="zh-TW" altLang="en-US" dirty="0" smtClean="0"/>
              <a:t> </a:t>
            </a:r>
            <a:r>
              <a:rPr lang="en-US" altLang="zh-TW" dirty="0" smtClean="0"/>
              <a:t>rule</a:t>
            </a:r>
            <a:r>
              <a:rPr lang="zh-TW" altLang="en-US" dirty="0" smtClean="0"/>
              <a:t> </a:t>
            </a:r>
            <a:r>
              <a:rPr lang="en-US" altLang="zh-TW" dirty="0"/>
              <a:t>distribution</a:t>
            </a:r>
            <a:r>
              <a:rPr lang="zh-TW" altLang="en-US" dirty="0" smtClean="0"/>
              <a:t> </a:t>
            </a:r>
            <a:endParaRPr lang="zh-TW" altLang="en-US" dirty="0"/>
          </a:p>
        </p:txBody>
      </p:sp>
      <p:sp>
        <p:nvSpPr>
          <p:cNvPr id="4" name="投影片編號版面配置區 3"/>
          <p:cNvSpPr>
            <a:spLocks noGrp="1"/>
          </p:cNvSpPr>
          <p:nvPr>
            <p:ph type="sldNum" sz="quarter" idx="12"/>
          </p:nvPr>
        </p:nvSpPr>
        <p:spPr/>
        <p:txBody>
          <a:bodyPr/>
          <a:lstStyle/>
          <a:p>
            <a:fld id="{D6939D22-E147-4CB6-A54D-18981C52FD88}" type="slidenum">
              <a:rPr lang="zh-TW" altLang="en-US" smtClean="0"/>
              <a:t>9</a:t>
            </a:fld>
            <a:endParaRPr lang="zh-TW" altLang="en-US"/>
          </a:p>
        </p:txBody>
      </p:sp>
    </p:spTree>
    <p:extLst>
      <p:ext uri="{BB962C8B-B14F-4D97-AF65-F5344CB8AC3E}">
        <p14:creationId xmlns:p14="http://schemas.microsoft.com/office/powerpoint/2010/main" val="346282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TotalTime>
  <Words>942</Words>
  <Application>Microsoft Office PowerPoint</Application>
  <PresentationFormat>寬螢幕</PresentationFormat>
  <Paragraphs>85</Paragraphs>
  <Slides>16</Slides>
  <Notes>1</Notes>
  <HiddenSlides>2</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16</vt:i4>
      </vt:variant>
    </vt:vector>
  </HeadingPairs>
  <TitlesOfParts>
    <vt:vector size="21" baseType="lpstr">
      <vt:lpstr>新細明體</vt:lpstr>
      <vt:lpstr>Arial</vt:lpstr>
      <vt:lpstr>Calibri</vt:lpstr>
      <vt:lpstr>Calibri Light</vt:lpstr>
      <vt:lpstr>Office 佈景主題</vt:lpstr>
      <vt:lpstr>Load Distribution of an OpenFlow Controller for Role-based Network Access Control </vt:lpstr>
      <vt:lpstr>Company introduction</vt:lpstr>
      <vt:lpstr>Outline</vt:lpstr>
      <vt:lpstr>Introduction</vt:lpstr>
      <vt:lpstr>Background knowledge</vt:lpstr>
      <vt:lpstr>OpenFlow</vt:lpstr>
      <vt:lpstr>Role Based Access Control(RBAC)</vt:lpstr>
      <vt:lpstr>Ideas</vt:lpstr>
      <vt:lpstr>Approaches of Performance Improvement </vt:lpstr>
      <vt:lpstr>System architecture</vt:lpstr>
      <vt:lpstr>RBAC rule conversion</vt:lpstr>
      <vt:lpstr>Performance evaluation</vt:lpstr>
      <vt:lpstr>Performance evaluation</vt:lpstr>
      <vt:lpstr>Conclusion</vt:lpstr>
      <vt:lpstr>Policy Decision by OpenFlow Switches </vt:lpstr>
      <vt:lpstr> Pre-distribution of RBAC Rules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Distribution of an OpenFlow Controller for Role-based Networl Access Control </dc:title>
  <dc:creator>楊國呈</dc:creator>
  <cp:lastModifiedBy>楊國呈</cp:lastModifiedBy>
  <cp:revision>25</cp:revision>
  <dcterms:created xsi:type="dcterms:W3CDTF">2015-12-11T09:12:26Z</dcterms:created>
  <dcterms:modified xsi:type="dcterms:W3CDTF">2015-12-13T18:27:51Z</dcterms:modified>
</cp:coreProperties>
</file>