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7" r:id="rId11"/>
    <p:sldId id="268" r:id="rId12"/>
    <p:sldId id="269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67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51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1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59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2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28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04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27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96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407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24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80D1-5CF1-4307-B21A-AC3B265E28DD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B1A67-1AC6-4B72-8509-92990C10F2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59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TW" sz="3600" dirty="0" smtClean="0"/>
              <a:t>Introduction to NP-complete .</a:t>
            </a:r>
            <a:br>
              <a:rPr lang="en-US" altLang="zh-TW" sz="3600" dirty="0" smtClean="0"/>
            </a:br>
            <a:r>
              <a:rPr lang="en-US" altLang="zh-TW" sz="3600" dirty="0"/>
              <a:t>T</a:t>
            </a:r>
            <a:r>
              <a:rPr lang="en-US" altLang="zh-TW" sz="3600" dirty="0" smtClean="0"/>
              <a:t>he </a:t>
            </a:r>
            <a:r>
              <a:rPr lang="en-US" altLang="zh-TW" sz="3600" dirty="0"/>
              <a:t>relationship between </a:t>
            </a:r>
            <a:r>
              <a:rPr lang="en-US" altLang="zh-TW" sz="3600" dirty="0" smtClean="0"/>
              <a:t>Tai-</a:t>
            </a:r>
            <a:r>
              <a:rPr lang="en-US" altLang="zh-TW" sz="3600" dirty="0" err="1" smtClean="0"/>
              <a:t>yi</a:t>
            </a:r>
            <a:r>
              <a:rPr lang="en-US" altLang="zh-TW" sz="3600" dirty="0" smtClean="0"/>
              <a:t> schedule and Memory management .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Kai – Po</a:t>
            </a:r>
          </a:p>
          <a:p>
            <a:r>
              <a:rPr lang="en-US" altLang="zh-TW" dirty="0" smtClean="0"/>
              <a:t>20160128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The </a:t>
            </a:r>
            <a:r>
              <a:rPr lang="en-US" altLang="zh-TW" dirty="0" smtClean="0"/>
              <a:t>character </a:t>
            </a:r>
            <a:r>
              <a:rPr lang="en-US" altLang="zh-TW" dirty="0"/>
              <a:t>of </a:t>
            </a:r>
            <a:r>
              <a:rPr lang="en-US" altLang="zh-TW" dirty="0" smtClean="0"/>
              <a:t> the Tai-</a:t>
            </a:r>
            <a:r>
              <a:rPr lang="en-US" altLang="zh-TW" dirty="0" err="1" smtClean="0"/>
              <a:t>yi</a:t>
            </a:r>
            <a:r>
              <a:rPr lang="en-US" altLang="zh-TW" dirty="0" smtClean="0"/>
              <a:t> schedule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r>
              <a:rPr lang="en-US" altLang="zh-TW" dirty="0" smtClean="0"/>
              <a:t>Move function</a:t>
            </a:r>
          </a:p>
          <a:p>
            <a:r>
              <a:rPr lang="en-US" altLang="zh-TW" dirty="0" smtClean="0"/>
              <a:t>Each order can </a:t>
            </a:r>
            <a:r>
              <a:rPr lang="en-US" altLang="zh-TW" dirty="0"/>
              <a:t>be finished in </a:t>
            </a:r>
            <a:r>
              <a:rPr lang="en-US" altLang="zh-TW" dirty="0" smtClean="0"/>
              <a:t>finite time</a:t>
            </a:r>
          </a:p>
          <a:p>
            <a:r>
              <a:rPr lang="en-US" altLang="zh-TW" dirty="0" smtClean="0"/>
              <a:t>No state problem about frequency</a:t>
            </a:r>
          </a:p>
          <a:p>
            <a:pPr lvl="1"/>
            <a:r>
              <a:rPr lang="en-US" altLang="zh-TW" dirty="0" smtClean="0"/>
              <a:t>recently use and not </a:t>
            </a:r>
            <a:r>
              <a:rPr lang="en-US" altLang="zh-TW" dirty="0"/>
              <a:t>recently </a:t>
            </a:r>
            <a:r>
              <a:rPr lang="en-US" altLang="zh-TW" dirty="0" smtClean="0"/>
              <a:t>use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Priority stack</a:t>
            </a:r>
          </a:p>
          <a:p>
            <a:pPr lvl="1"/>
            <a:r>
              <a:rPr lang="en-US" altLang="zh-TW" dirty="0"/>
              <a:t> group ID  &gt; </a:t>
            </a:r>
            <a:r>
              <a:rPr lang="en-US" altLang="zh-TW" dirty="0" smtClean="0"/>
              <a:t>approaching ages</a:t>
            </a:r>
          </a:p>
        </p:txBody>
      </p:sp>
    </p:spTree>
    <p:extLst>
      <p:ext uri="{BB962C8B-B14F-4D97-AF65-F5344CB8AC3E}">
        <p14:creationId xmlns:p14="http://schemas.microsoft.com/office/powerpoint/2010/main" val="10526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Metaphor</a:t>
            </a:r>
            <a:endParaRPr lang="zh-TW" altLang="en-US" dirty="0"/>
          </a:p>
        </p:txBody>
      </p:sp>
      <p:sp>
        <p:nvSpPr>
          <p:cNvPr id="5" name="流程圖: 磁碟 4"/>
          <p:cNvSpPr/>
          <p:nvPr/>
        </p:nvSpPr>
        <p:spPr>
          <a:xfrm>
            <a:off x="3491880" y="3770865"/>
            <a:ext cx="2160240" cy="3087136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779912" y="5013176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283968" y="5013176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788024" y="5013176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292080" y="501317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39552" y="4437112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3550234" y="49087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4054290" y="4931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4558346" y="49411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5062402" y="49411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3779912" y="5396299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4283968" y="5396299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4788024" y="5396299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5292080" y="5396299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3550234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3779912" y="5756339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4283968" y="5756339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4788024" y="5756339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5292080" y="5756339"/>
            <a:ext cx="216024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3550234" y="5651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3779912" y="6179095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4283968" y="6179095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4788024" y="6179095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5292080" y="6179095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文字方塊 51"/>
          <p:cNvSpPr txBox="1"/>
          <p:nvPr/>
        </p:nvSpPr>
        <p:spPr>
          <a:xfrm>
            <a:off x="3419872" y="60747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12</a:t>
            </a:r>
            <a:endParaRPr lang="zh-TW" alt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4054290" y="53012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4054290" y="5661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55" name="文字方塊 54"/>
          <p:cNvSpPr txBox="1"/>
          <p:nvPr/>
        </p:nvSpPr>
        <p:spPr>
          <a:xfrm>
            <a:off x="3923928" y="60840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4558346" y="53012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4427984" y="5661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427984" y="60840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14</a:t>
            </a:r>
            <a:endParaRPr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5062402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4932040" y="56519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4932040" y="60840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539552" y="4733419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539552" y="5021451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539552" y="5309483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矩形 64"/>
          <p:cNvSpPr/>
          <p:nvPr/>
        </p:nvSpPr>
        <p:spPr>
          <a:xfrm>
            <a:off x="539552" y="5589240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539552" y="5885547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539552" y="6165304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矩形 67"/>
          <p:cNvSpPr/>
          <p:nvPr/>
        </p:nvSpPr>
        <p:spPr>
          <a:xfrm>
            <a:off x="7524328" y="4517395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矩形 68"/>
          <p:cNvSpPr/>
          <p:nvPr/>
        </p:nvSpPr>
        <p:spPr>
          <a:xfrm>
            <a:off x="7524328" y="4813702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7524328" y="5101734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7524328" y="5389766"/>
            <a:ext cx="792088" cy="27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7524328" y="5669523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7524328" y="5957555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7524328" y="6245587"/>
            <a:ext cx="792088" cy="2797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9" name="肘形接點 78"/>
          <p:cNvCxnSpPr>
            <a:stCxn id="62" idx="3"/>
            <a:endCxn id="6" idx="0"/>
          </p:cNvCxnSpPr>
          <p:nvPr/>
        </p:nvCxnSpPr>
        <p:spPr>
          <a:xfrm>
            <a:off x="1331640" y="4873298"/>
            <a:ext cx="2556284" cy="13987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肘形接點 80"/>
          <p:cNvCxnSpPr>
            <a:stCxn id="62" idx="3"/>
            <a:endCxn id="8" idx="0"/>
          </p:cNvCxnSpPr>
          <p:nvPr/>
        </p:nvCxnSpPr>
        <p:spPr>
          <a:xfrm>
            <a:off x="1331640" y="4873298"/>
            <a:ext cx="3060340" cy="13987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接點 82"/>
          <p:cNvCxnSpPr>
            <a:endCxn id="9" idx="0"/>
          </p:cNvCxnSpPr>
          <p:nvPr/>
        </p:nvCxnSpPr>
        <p:spPr>
          <a:xfrm>
            <a:off x="1691680" y="4873297"/>
            <a:ext cx="3204356" cy="13987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字方塊 90"/>
          <p:cNvSpPr txBox="1"/>
          <p:nvPr/>
        </p:nvSpPr>
        <p:spPr>
          <a:xfrm>
            <a:off x="2195736" y="4797152"/>
            <a:ext cx="105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Swap out</a:t>
            </a:r>
            <a:endParaRPr lang="zh-TW" altLang="en-US" dirty="0"/>
          </a:p>
        </p:txBody>
      </p:sp>
      <p:sp>
        <p:nvSpPr>
          <p:cNvPr id="93" name="文字方塊 92"/>
          <p:cNvSpPr txBox="1"/>
          <p:nvPr/>
        </p:nvSpPr>
        <p:spPr>
          <a:xfrm>
            <a:off x="6035259" y="6093296"/>
            <a:ext cx="91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Swap in</a:t>
            </a:r>
            <a:endParaRPr lang="zh-TW" altLang="en-US" dirty="0"/>
          </a:p>
        </p:txBody>
      </p:sp>
      <p:cxnSp>
        <p:nvCxnSpPr>
          <p:cNvPr id="94" name="肘形接點 93"/>
          <p:cNvCxnSpPr>
            <a:stCxn id="44" idx="2"/>
            <a:endCxn id="73" idx="1"/>
          </p:cNvCxnSpPr>
          <p:nvPr/>
        </p:nvCxnSpPr>
        <p:spPr>
          <a:xfrm rot="16200000" flipH="1">
            <a:off x="5895619" y="4468724"/>
            <a:ext cx="125071" cy="31323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肘形接點 95"/>
          <p:cNvCxnSpPr>
            <a:stCxn id="45" idx="2"/>
            <a:endCxn id="73" idx="1"/>
          </p:cNvCxnSpPr>
          <p:nvPr/>
        </p:nvCxnSpPr>
        <p:spPr>
          <a:xfrm rot="16200000" flipH="1">
            <a:off x="6147647" y="4720752"/>
            <a:ext cx="125071" cy="26282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肘形接點 97"/>
          <p:cNvCxnSpPr>
            <a:stCxn id="46" idx="2"/>
            <a:endCxn id="73" idx="1"/>
          </p:cNvCxnSpPr>
          <p:nvPr/>
        </p:nvCxnSpPr>
        <p:spPr>
          <a:xfrm rot="16200000" flipH="1">
            <a:off x="6399675" y="4972780"/>
            <a:ext cx="125071" cy="21242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66774"/>
              </p:ext>
            </p:extLst>
          </p:nvPr>
        </p:nvGraphicFramePr>
        <p:xfrm>
          <a:off x="1524000" y="1359024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Demeter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Memory</a:t>
                      </a:r>
                      <a:r>
                        <a:rPr lang="en-US" altLang="zh-TW" sz="2400" baseline="0" dirty="0" smtClean="0"/>
                        <a:t> management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Order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Instruction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Greenhouse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physical memory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PHP program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Queue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Move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Replacement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9" name="文字方塊 98"/>
          <p:cNvSpPr txBox="1"/>
          <p:nvPr/>
        </p:nvSpPr>
        <p:spPr>
          <a:xfrm>
            <a:off x="516993" y="4077072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Queue</a:t>
            </a:r>
            <a:endParaRPr lang="zh-TW" altLang="en-US" dirty="0"/>
          </a:p>
        </p:txBody>
      </p:sp>
      <p:sp>
        <p:nvSpPr>
          <p:cNvPr id="101" name="文字方塊 100"/>
          <p:cNvSpPr txBox="1"/>
          <p:nvPr/>
        </p:nvSpPr>
        <p:spPr>
          <a:xfrm>
            <a:off x="7188548" y="4139788"/>
            <a:ext cx="1415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Complete list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31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FIFO page-replacement algorithm</a:t>
            </a:r>
            <a:endParaRPr lang="zh-TW" altLang="en-US" dirty="0"/>
          </a:p>
        </p:txBody>
      </p:sp>
      <p:pic>
        <p:nvPicPr>
          <p:cNvPr id="6146" name="Picture 2" descr="C:\Users\KAI-PO\Downloads\9_12_FIFO_PageReplac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68" y="2636912"/>
            <a:ext cx="7284647" cy="2111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2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NP</a:t>
            </a:r>
          </a:p>
          <a:p>
            <a:pPr lvl="1"/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Guess stage</a:t>
            </a:r>
            <a:endParaRPr lang="en-US" altLang="zh-TW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Verification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stage</a:t>
            </a:r>
          </a:p>
          <a:p>
            <a:r>
              <a:rPr lang="en-US" altLang="zh-TW" dirty="0" smtClean="0"/>
              <a:t>Memory management</a:t>
            </a:r>
          </a:p>
          <a:p>
            <a:pPr lvl="1"/>
            <a:r>
              <a:rPr lang="en-US" altLang="zh-TW" dirty="0" smtClean="0"/>
              <a:t>Actual details</a:t>
            </a:r>
          </a:p>
          <a:p>
            <a:r>
              <a:rPr lang="en-US" altLang="zh-TW" dirty="0" smtClean="0"/>
              <a:t>Algorithm choose</a:t>
            </a:r>
          </a:p>
          <a:p>
            <a:pPr lvl="1"/>
            <a:r>
              <a:rPr lang="en-US" altLang="zh-TW" dirty="0" smtClean="0"/>
              <a:t>FIFO</a:t>
            </a:r>
          </a:p>
          <a:p>
            <a:pPr lvl="1"/>
            <a:r>
              <a:rPr lang="en-US" altLang="zh-TW" dirty="0" smtClean="0"/>
              <a:t>Least action</a:t>
            </a:r>
          </a:p>
        </p:txBody>
      </p:sp>
    </p:spTree>
    <p:extLst>
      <p:ext uri="{BB962C8B-B14F-4D97-AF65-F5344CB8AC3E}">
        <p14:creationId xmlns:p14="http://schemas.microsoft.com/office/powerpoint/2010/main" val="37920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 dirty="0"/>
              <a:t>Outline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567333"/>
            <a:ext cx="8208912" cy="5290667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Motivation</a:t>
            </a:r>
          </a:p>
          <a:p>
            <a:r>
              <a:rPr lang="en-US" altLang="zh-TW" dirty="0"/>
              <a:t>Classification </a:t>
            </a:r>
            <a:r>
              <a:rPr lang="en-US" altLang="zh-TW" dirty="0" smtClean="0"/>
              <a:t>problem</a:t>
            </a:r>
          </a:p>
          <a:p>
            <a:r>
              <a:rPr lang="en-US" altLang="zh-TW" dirty="0" smtClean="0"/>
              <a:t>NP</a:t>
            </a:r>
          </a:p>
          <a:p>
            <a:r>
              <a:rPr lang="en-US" altLang="zh-TW" dirty="0" smtClean="0"/>
              <a:t>Relationship </a:t>
            </a:r>
            <a:r>
              <a:rPr lang="en-US" altLang="zh-TW" dirty="0"/>
              <a:t>between Tai-</a:t>
            </a:r>
            <a:r>
              <a:rPr lang="en-US" altLang="zh-TW" dirty="0" err="1"/>
              <a:t>yi</a:t>
            </a:r>
            <a:r>
              <a:rPr lang="en-US" altLang="zh-TW" dirty="0"/>
              <a:t> schedule and Memory management </a:t>
            </a:r>
            <a:endParaRPr lang="en-US" altLang="zh-TW" dirty="0" smtClean="0"/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11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67544" y="33544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6000" dirty="0"/>
              <a:t>Motivation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23527" y="2477214"/>
            <a:ext cx="87129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These two </a:t>
            </a:r>
            <a:r>
              <a:rPr lang="en-US" altLang="zh-TW" sz="2800" dirty="0" smtClean="0"/>
              <a:t>nouns are listen from earlier our Tai-</a:t>
            </a:r>
            <a:r>
              <a:rPr lang="en-US" altLang="zh-TW" sz="2800" dirty="0" err="1" smtClean="0"/>
              <a:t>yi</a:t>
            </a:r>
            <a:r>
              <a:rPr lang="en-US" altLang="zh-TW" sz="2800" dirty="0" smtClean="0"/>
              <a:t> meeting.</a:t>
            </a:r>
          </a:p>
          <a:p>
            <a:endParaRPr lang="en-US" altLang="zh-TW" sz="2800" dirty="0"/>
          </a:p>
          <a:p>
            <a:r>
              <a:rPr lang="en-US" altLang="zh-TW" sz="2800" dirty="0" smtClean="0"/>
              <a:t>I want to realize them not only for Tai-</a:t>
            </a:r>
            <a:r>
              <a:rPr lang="en-US" altLang="zh-TW" sz="2800" dirty="0" err="1" smtClean="0"/>
              <a:t>yi</a:t>
            </a:r>
            <a:r>
              <a:rPr lang="en-US" altLang="zh-TW" sz="2800" dirty="0" smtClean="0"/>
              <a:t> problem but also for the similar problem in the future.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6785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 </a:t>
            </a:r>
            <a:r>
              <a:rPr lang="en-US" altLang="zh-TW" dirty="0"/>
              <a:t>problem</a:t>
            </a:r>
            <a:endParaRPr lang="zh-TW" altLang="en-US" dirty="0"/>
          </a:p>
        </p:txBody>
      </p:sp>
      <p:pic>
        <p:nvPicPr>
          <p:cNvPr id="2050" name="Picture 2" descr="C:\Users\KAI-PO\Downloads\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8" r="50000" b="16721"/>
          <a:stretch/>
        </p:blipFill>
        <p:spPr bwMode="auto">
          <a:xfrm>
            <a:off x="5861496" y="3501008"/>
            <a:ext cx="3175000" cy="33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4221088"/>
            <a:ext cx="5626968" cy="2293715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NP problem</a:t>
            </a:r>
          </a:p>
          <a:p>
            <a:pPr marL="742950" lvl="2" indent="-342900"/>
            <a:r>
              <a:rPr lang="en-US" altLang="zh-TW" dirty="0" smtClean="0"/>
              <a:t>P </a:t>
            </a:r>
            <a:r>
              <a:rPr lang="en-US" altLang="zh-TW" dirty="0">
                <a:sym typeface="Symbol" pitchFamily="18" charset="2"/>
              </a:rPr>
              <a:t> </a:t>
            </a:r>
            <a:r>
              <a:rPr lang="en-US" altLang="zh-TW" dirty="0" smtClean="0">
                <a:sym typeface="Symbol" pitchFamily="18" charset="2"/>
              </a:rPr>
              <a:t>NP</a:t>
            </a:r>
          </a:p>
          <a:p>
            <a:pPr marL="742950" lvl="2" indent="-342900"/>
            <a:r>
              <a:rPr lang="en-US" altLang="zh-TW" dirty="0" smtClean="0"/>
              <a:t>NP-complete </a:t>
            </a:r>
            <a:r>
              <a:rPr lang="en-US" altLang="zh-TW" dirty="0">
                <a:sym typeface="Symbol" pitchFamily="18" charset="2"/>
              </a:rPr>
              <a:t> </a:t>
            </a:r>
            <a:r>
              <a:rPr lang="en-US" altLang="zh-TW" dirty="0" smtClean="0">
                <a:sym typeface="Symbol" pitchFamily="18" charset="2"/>
              </a:rPr>
              <a:t>NP-hard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</p:txBody>
      </p:sp>
      <p:pic>
        <p:nvPicPr>
          <p:cNvPr id="2051" name="Picture 3" descr="C:\Users\KAI-PO\Downloads\虚拟主机-2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3"/>
          <a:stretch/>
        </p:blipFill>
        <p:spPr bwMode="auto">
          <a:xfrm>
            <a:off x="6516456" y="1340768"/>
            <a:ext cx="2160000" cy="202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467544" y="1700808"/>
            <a:ext cx="5626968" cy="2293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What problem is difficult?</a:t>
            </a:r>
          </a:p>
          <a:p>
            <a:r>
              <a:rPr lang="en-US" altLang="zh-TW" dirty="0" smtClean="0"/>
              <a:t>How to describe the problem?</a:t>
            </a:r>
          </a:p>
          <a:p>
            <a:pPr lvl="1"/>
            <a:r>
              <a:rPr lang="en-US" altLang="zh-TW" dirty="0" smtClean="0"/>
              <a:t>String , Language</a:t>
            </a: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820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Polynomial time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/>
              <a:t>Definition :</a:t>
            </a:r>
          </a:p>
          <a:p>
            <a:pPr marL="0" indent="0">
              <a:buNone/>
            </a:pPr>
            <a:r>
              <a:rPr lang="en-US" altLang="zh-TW" sz="2800" dirty="0" smtClean="0"/>
              <a:t>	Its </a:t>
            </a:r>
            <a:r>
              <a:rPr lang="en-US" altLang="zh-TW" sz="2800" dirty="0"/>
              <a:t>running time </a:t>
            </a:r>
            <a:r>
              <a:rPr lang="en-US" altLang="zh-TW" sz="2800" dirty="0" smtClean="0"/>
              <a:t>is </a:t>
            </a:r>
            <a:r>
              <a:rPr lang="en-US" altLang="zh-TW" sz="2800" dirty="0"/>
              <a:t> </a:t>
            </a:r>
            <a:r>
              <a:rPr lang="en-US" altLang="zh-TW" sz="2800" dirty="0" smtClean="0"/>
              <a:t>upper bounded by a polynomial expression in the size of the input the algorithm. </a:t>
            </a:r>
          </a:p>
          <a:p>
            <a:pPr marL="0" indent="0">
              <a:buNone/>
            </a:pPr>
            <a:r>
              <a:rPr lang="en-US" altLang="zh-TW" sz="2800" dirty="0" smtClean="0"/>
              <a:t>i.e., </a:t>
            </a:r>
            <a:r>
              <a:rPr lang="en-US" altLang="zh-TW" sz="2800" i="1" dirty="0" smtClean="0"/>
              <a:t>T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) &lt;= O(</a:t>
            </a:r>
            <a:r>
              <a:rPr lang="en-US" altLang="zh-TW" sz="2800" i="1" dirty="0" err="1" smtClean="0"/>
              <a:t>n</a:t>
            </a:r>
            <a:r>
              <a:rPr lang="en-US" altLang="zh-TW" sz="2800" i="1" baseline="30000" dirty="0" err="1" smtClean="0"/>
              <a:t>k</a:t>
            </a:r>
            <a:r>
              <a:rPr lang="en-US" altLang="zh-TW" sz="2800" dirty="0" smtClean="0"/>
              <a:t>) for some constant </a:t>
            </a:r>
            <a:r>
              <a:rPr lang="en-US" altLang="zh-TW" sz="2800" i="1" dirty="0" smtClean="0"/>
              <a:t>k</a:t>
            </a:r>
            <a:r>
              <a:rPr lang="en-US" altLang="zh-TW" sz="2800" dirty="0" smtClean="0"/>
              <a:t>.</a:t>
            </a:r>
            <a:endParaRPr lang="zh-TW" altLang="en-US" sz="2800" dirty="0"/>
          </a:p>
        </p:txBody>
      </p:sp>
      <p:pic>
        <p:nvPicPr>
          <p:cNvPr id="1026" name="Picture 2" descr="C:\Users\KAI-PO\Downloads\2016-01-26_1458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20325"/>
            <a:ext cx="6264696" cy="230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8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 vs NP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33238"/>
              </p:ext>
            </p:extLst>
          </p:nvPr>
        </p:nvGraphicFramePr>
        <p:xfrm>
          <a:off x="457200" y="1600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Deterministic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accent6"/>
                          </a:solidFill>
                        </a:rPr>
                        <a:t>N</a:t>
                      </a:r>
                      <a:r>
                        <a:rPr lang="en-US" altLang="zh-TW" sz="2400" dirty="0" smtClean="0"/>
                        <a:t>on-deterministic 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r>
                        <a:rPr lang="en-US" altLang="zh-TW" sz="2400" b="1" dirty="0" smtClean="0">
                          <a:solidFill>
                            <a:schemeClr val="bg1"/>
                          </a:solidFill>
                        </a:rPr>
                        <a:t>olynomial</a:t>
                      </a:r>
                      <a:r>
                        <a:rPr lang="en-US" altLang="zh-TW" sz="2400" b="1" baseline="0" dirty="0" smtClean="0">
                          <a:solidFill>
                            <a:schemeClr val="bg1"/>
                          </a:solidFill>
                        </a:rPr>
                        <a:t> time</a:t>
                      </a:r>
                      <a:endParaRPr lang="zh-TW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zh-TW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accent6"/>
                          </a:solidFill>
                        </a:rPr>
                        <a:t>N</a:t>
                      </a:r>
                      <a:r>
                        <a:rPr lang="en-US" altLang="zh-TW" sz="2400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zh-TW" alt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內容版面配置區 2"/>
          <p:cNvSpPr txBox="1">
            <a:spLocks/>
          </p:cNvSpPr>
          <p:nvPr/>
        </p:nvSpPr>
        <p:spPr>
          <a:xfrm>
            <a:off x="457200" y="3180109"/>
            <a:ext cx="8435280" cy="3417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800" dirty="0" smtClean="0"/>
              <a:t>Deterministic : (</a:t>
            </a:r>
            <a:r>
              <a:rPr lang="en-US" altLang="zh-TW" sz="2800" dirty="0"/>
              <a:t>Permitting </a:t>
            </a:r>
            <a:r>
              <a:rPr lang="en-US" altLang="zh-TW" sz="2800" dirty="0">
                <a:solidFill>
                  <a:srgbClr val="FF0000"/>
                </a:solidFill>
              </a:rPr>
              <a:t>at most one next move </a:t>
            </a:r>
            <a:r>
              <a:rPr lang="en-US" altLang="zh-TW" sz="2800" dirty="0"/>
              <a:t>at any step in a computation</a:t>
            </a:r>
            <a:r>
              <a:rPr lang="en-US" altLang="zh-TW" sz="2800" dirty="0" smtClean="0"/>
              <a:t>). </a:t>
            </a:r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Non-deterministic  : (</a:t>
            </a:r>
            <a:r>
              <a:rPr lang="en-US" altLang="zh-TW" sz="2800" dirty="0"/>
              <a:t>Permitting </a:t>
            </a:r>
            <a:r>
              <a:rPr lang="en-US" altLang="zh-TW" sz="2800" dirty="0">
                <a:solidFill>
                  <a:srgbClr val="FF0000"/>
                </a:solidFill>
              </a:rPr>
              <a:t>more than one choice of next move </a:t>
            </a:r>
            <a:r>
              <a:rPr lang="en-US" altLang="zh-TW" sz="2800" dirty="0"/>
              <a:t>at some step in a computation) </a:t>
            </a:r>
            <a:r>
              <a:rPr lang="en-US" altLang="zh-TW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37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NP-Complete </a:t>
            </a:r>
            <a:r>
              <a:rPr lang="en-US" altLang="zh-TW" dirty="0"/>
              <a:t>vs </a:t>
            </a:r>
            <a:r>
              <a:rPr lang="en-US" altLang="zh-TW" dirty="0" smtClean="0"/>
              <a:t>NP-Hard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4525963"/>
          </a:xfrm>
        </p:spPr>
        <p:txBody>
          <a:bodyPr/>
          <a:lstStyle/>
          <a:p>
            <a:r>
              <a:rPr lang="en-US" altLang="zh-TW" dirty="0" smtClean="0"/>
              <a:t>NP-Complete </a:t>
            </a:r>
          </a:p>
          <a:p>
            <a:pPr marL="457200" lvl="1" indent="0">
              <a:buNone/>
            </a:pPr>
            <a:r>
              <a:rPr lang="en-US" altLang="zh-TW" sz="2400" dirty="0" smtClean="0"/>
              <a:t>It solutions are sufficient to deal with any other NP problem in polynomial time. </a:t>
            </a:r>
          </a:p>
          <a:p>
            <a:pPr marL="457200" lvl="1" indent="0">
              <a:buNone/>
            </a:pPr>
            <a:endParaRPr lang="en-US" altLang="zh-TW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NP-Hard</a:t>
            </a:r>
          </a:p>
          <a:p>
            <a:pPr marL="400050" lvl="2" indent="0">
              <a:buNone/>
            </a:pPr>
            <a:r>
              <a:rPr lang="en-US" altLang="zh-TW" dirty="0"/>
              <a:t>Problems that are NP-hard do not have to be elements of NP; indeed, </a:t>
            </a:r>
            <a:r>
              <a:rPr lang="en-US" altLang="zh-TW" dirty="0">
                <a:solidFill>
                  <a:srgbClr val="FF0000"/>
                </a:solidFill>
              </a:rPr>
              <a:t>they may not even be decidable</a:t>
            </a:r>
            <a:r>
              <a:rPr lang="en-US" altLang="zh-TW" dirty="0"/>
              <a:t>.</a:t>
            </a:r>
            <a:endParaRPr lang="en-US" altLang="zh-TW" dirty="0"/>
          </a:p>
        </p:txBody>
      </p:sp>
      <p:pic>
        <p:nvPicPr>
          <p:cNvPr id="3074" name="Picture 2" descr="C:\Users\KAI-PO\Downloads\2011052717062709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061" y="1938325"/>
            <a:ext cx="2461443" cy="177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1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Overview e.g.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8152"/>
            <a:ext cx="5915000" cy="535719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 </a:t>
            </a:r>
            <a:r>
              <a:rPr lang="en-US" altLang="zh-TW" dirty="0"/>
              <a:t>: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Finding </a:t>
            </a:r>
            <a:r>
              <a:rPr lang="en-US" altLang="zh-TW" dirty="0"/>
              <a:t>shortest path between two </a:t>
            </a:r>
            <a:r>
              <a:rPr lang="en-US" altLang="zh-TW" dirty="0" smtClean="0"/>
              <a:t>point</a:t>
            </a:r>
          </a:p>
          <a:p>
            <a:pPr lvl="1"/>
            <a:r>
              <a:rPr lang="en-US" altLang="zh-TW" dirty="0" smtClean="0"/>
              <a:t>Sorting</a:t>
            </a:r>
          </a:p>
          <a:p>
            <a:r>
              <a:rPr lang="en-US" altLang="zh-TW" dirty="0" smtClean="0"/>
              <a:t>NP-Complete </a:t>
            </a:r>
            <a:r>
              <a:rPr lang="en-US" altLang="zh-TW" dirty="0"/>
              <a:t>: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Sudoku</a:t>
            </a:r>
          </a:p>
          <a:p>
            <a:pPr lvl="1"/>
            <a:r>
              <a:rPr lang="en-US" altLang="zh-TW" dirty="0"/>
              <a:t>Knapsack </a:t>
            </a:r>
            <a:r>
              <a:rPr lang="en-US" altLang="zh-TW" dirty="0" smtClean="0"/>
              <a:t>problem</a:t>
            </a:r>
          </a:p>
          <a:p>
            <a:pPr lvl="1"/>
            <a:r>
              <a:rPr lang="en-US" altLang="zh-TW" dirty="0"/>
              <a:t>Complete coloring</a:t>
            </a:r>
            <a:endParaRPr lang="en-US" altLang="zh-TW" dirty="0" smtClean="0"/>
          </a:p>
          <a:p>
            <a:r>
              <a:rPr lang="en-US" altLang="zh-TW" dirty="0" smtClean="0"/>
              <a:t>NP-Hard : </a:t>
            </a:r>
          </a:p>
          <a:p>
            <a:pPr lvl="1"/>
            <a:r>
              <a:rPr lang="en-US" altLang="zh-TW" dirty="0" smtClean="0"/>
              <a:t>Win Go games</a:t>
            </a:r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Picture 2" descr="C:\Users\KAI-PO\Downloads\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8" r="50000" b="16721"/>
          <a:stretch/>
        </p:blipFill>
        <p:spPr bwMode="auto">
          <a:xfrm>
            <a:off x="5861496" y="2060848"/>
            <a:ext cx="3175000" cy="33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001" y="3337608"/>
            <a:ext cx="1041672" cy="1591444"/>
          </a:xfrm>
          <a:prstGeom prst="rect">
            <a:avLst/>
          </a:prstGeom>
        </p:spPr>
      </p:pic>
      <p:pic>
        <p:nvPicPr>
          <p:cNvPr id="4098" name="Picture 2" descr="C:\Users\KAI-PO\Downloads\Go_board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744943"/>
            <a:ext cx="1942108" cy="115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3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Useful </a:t>
            </a:r>
            <a:r>
              <a:rPr lang="en-US" altLang="zh-TW" dirty="0"/>
              <a:t>points </a:t>
            </a:r>
            <a:r>
              <a:rPr lang="en-US" altLang="zh-TW" dirty="0" smtClean="0"/>
              <a:t>about </a:t>
            </a:r>
            <a:r>
              <a:rPr lang="en-US" altLang="zh-TW" dirty="0"/>
              <a:t>Memory </a:t>
            </a:r>
            <a:r>
              <a:rPr lang="en-US" altLang="zh-TW" dirty="0" smtClean="0"/>
              <a:t>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The instruction being executed must be in physical memory.</a:t>
            </a:r>
          </a:p>
          <a:p>
            <a:r>
              <a:rPr lang="en-US" altLang="zh-TW" dirty="0" smtClean="0"/>
              <a:t>Virtual memory allows files and memory to be shared by two or more process.</a:t>
            </a:r>
          </a:p>
          <a:p>
            <a:r>
              <a:rPr lang="en-US" altLang="zh-TW" dirty="0" smtClean="0"/>
              <a:t>Reference bit and Modify bit</a:t>
            </a:r>
          </a:p>
          <a:p>
            <a:r>
              <a:rPr lang="en-US" altLang="zh-TW" dirty="0" smtClean="0"/>
              <a:t>Queue</a:t>
            </a:r>
          </a:p>
          <a:p>
            <a:r>
              <a:rPr lang="en-US" altLang="zh-TW" dirty="0" smtClean="0"/>
              <a:t>FIFO</a:t>
            </a:r>
          </a:p>
          <a:p>
            <a:r>
              <a:rPr lang="en-US" altLang="zh-TW" dirty="0" smtClean="0"/>
              <a:t>Replacement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04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296</Words>
  <Application>Microsoft Office PowerPoint</Application>
  <PresentationFormat>如螢幕大小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Introduction to NP-complete . The relationship between Tai-yi schedule and Memory management .</vt:lpstr>
      <vt:lpstr>Outline</vt:lpstr>
      <vt:lpstr>Motivation</vt:lpstr>
      <vt:lpstr>Classification problem</vt:lpstr>
      <vt:lpstr>Polynomial time</vt:lpstr>
      <vt:lpstr>P vs NP</vt:lpstr>
      <vt:lpstr>NP-Complete vs NP-Hard</vt:lpstr>
      <vt:lpstr>Overview e.g.</vt:lpstr>
      <vt:lpstr>Useful points about Memory management</vt:lpstr>
      <vt:lpstr>The character of  the Tai-yi schedule</vt:lpstr>
      <vt:lpstr>Metaphor</vt:lpstr>
      <vt:lpstr>FIFO page-replacement algorithm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D3.js</dc:title>
  <dc:creator>Kevin</dc:creator>
  <cp:lastModifiedBy>KAI-PO</cp:lastModifiedBy>
  <cp:revision>99</cp:revision>
  <dcterms:created xsi:type="dcterms:W3CDTF">2015-11-14T15:13:08Z</dcterms:created>
  <dcterms:modified xsi:type="dcterms:W3CDTF">2016-01-26T14:56:09Z</dcterms:modified>
</cp:coreProperties>
</file>