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62" r:id="rId5"/>
    <p:sldId id="260" r:id="rId6"/>
    <p:sldId id="263" r:id="rId7"/>
    <p:sldId id="269" r:id="rId8"/>
    <p:sldId id="259" r:id="rId9"/>
    <p:sldId id="268" r:id="rId10"/>
    <p:sldId id="264" r:id="rId11"/>
    <p:sldId id="267" r:id="rId12"/>
    <p:sldId id="265" r:id="rId13"/>
    <p:sldId id="270" r:id="rId14"/>
    <p:sldId id="266" r:id="rId1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12" autoAdjust="0"/>
    <p:restoredTop sz="89388" autoAdjust="0"/>
  </p:normalViewPr>
  <p:slideViewPr>
    <p:cSldViewPr snapToGrid="0">
      <p:cViewPr varScale="1">
        <p:scale>
          <a:sx n="53" d="100"/>
          <a:sy n="53" d="100"/>
        </p:scale>
        <p:origin x="96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3628DC-0E01-4A38-B749-7E31AFF439F7}" type="datetimeFigureOut">
              <a:rPr lang="zh-TW" altLang="en-US" smtClean="0"/>
              <a:t>2016/2/2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55553-B43B-44D6-89A9-3A2555FFE06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1719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Time</a:t>
            </a:r>
            <a:r>
              <a:rPr lang="en-US" altLang="zh-TW" baseline="0" dirty="0" smtClean="0"/>
              <a:t> Series Data : Every piece of data is associate with a point in time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55553-B43B-44D6-89A9-3A2555FFE06E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7508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為了</a:t>
            </a:r>
            <a:r>
              <a:rPr lang="en-US" altLang="zh-TW" dirty="0" smtClean="0"/>
              <a:t>remain</a:t>
            </a:r>
            <a:r>
              <a:rPr lang="zh-TW" altLang="en-US" dirty="0" smtClean="0"/>
              <a:t> </a:t>
            </a:r>
            <a:r>
              <a:rPr lang="en-US" altLang="zh-TW" dirty="0" err="1" smtClean="0"/>
              <a:t>constan</a:t>
            </a:r>
            <a:r>
              <a:rPr lang="zh-TW" altLang="en-US" dirty="0" smtClean="0"/>
              <a:t> </a:t>
            </a:r>
            <a:r>
              <a:rPr lang="en-US" altLang="zh-TW" dirty="0" smtClean="0"/>
              <a:t>=&gt;</a:t>
            </a:r>
            <a:r>
              <a:rPr lang="zh-TW" altLang="en-US" dirty="0" smtClean="0"/>
              <a:t> </a:t>
            </a:r>
            <a:r>
              <a:rPr lang="en-US" altLang="zh-TW" dirty="0" smtClean="0"/>
              <a:t>CF</a:t>
            </a:r>
            <a:r>
              <a:rPr lang="zh-TW" altLang="en-US" dirty="0" smtClean="0"/>
              <a:t> </a:t>
            </a:r>
            <a:r>
              <a:rPr lang="en-US" altLang="zh-TW" dirty="0" smtClean="0"/>
              <a:t>and</a:t>
            </a:r>
            <a:r>
              <a:rPr lang="zh-TW" altLang="en-US" dirty="0" smtClean="0"/>
              <a:t> </a:t>
            </a:r>
            <a:r>
              <a:rPr lang="en-US" altLang="zh-TW" dirty="0" smtClean="0"/>
              <a:t>RRA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55553-B43B-44D6-89A9-3A2555FFE06E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74631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Archive KK[ˋ</a:t>
            </a:r>
            <a:r>
              <a:rPr lang="en-US" altLang="zh-TW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ɑrkaɪv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] 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檔案；文件；記錄</a:t>
            </a:r>
            <a:endParaRPr lang="en-US" altLang="zh-TW" dirty="0" smtClean="0"/>
          </a:p>
          <a:p>
            <a:pPr>
              <a:lnSpc>
                <a:spcPct val="150000"/>
              </a:lnSpc>
            </a:pP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55553-B43B-44D6-89A9-3A2555FFE06E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3123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http://ms14.voip.edu.tw/~wei0923/Files/Sensor/DHT22/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55553-B43B-44D6-89A9-3A2555FFE06E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66456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 </a:t>
            </a:r>
            <a:r>
              <a:rPr lang="en-US" altLang="zh-TW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heartbeat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determines how many undefined values are tolerated.</a:t>
            </a:r>
          </a:p>
          <a:p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 </a:t>
            </a:r>
            <a:r>
              <a:rPr lang="en-US" altLang="zh-TW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step size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specifies how often data samples are saved.</a:t>
            </a:r>
          </a:p>
          <a:p>
            <a:endParaRPr lang="en-US" altLang="zh-TW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0.5 is an internal resolution value and should _not_ be changed.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55553-B43B-44D6-89A9-3A2555FFE06E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59698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N : use current time as timestamp</a:t>
            </a: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55553-B43B-44D6-89A9-3A2555FFE06E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22059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err="1" smtClean="0"/>
              <a:t>Printf</a:t>
            </a:r>
            <a:r>
              <a:rPr lang="en-US" altLang="zh-TW" baseline="0" dirty="0" smtClean="0"/>
              <a:t> : http://linux.vbird.org/linux_basic/0330regularex.php#printf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55553-B43B-44D6-89A9-3A2555FFE06E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51702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55553-B43B-44D6-89A9-3A2555FFE06E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0575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0F1DD-2A29-4B55-9C3C-23C3F680681A}" type="datetime1">
              <a:rPr lang="zh-TW" altLang="en-US" smtClean="0"/>
              <a:t>2016/2/2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8CC3-9767-44C3-A17E-FAF57603FA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949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36539-795A-4A02-A0D1-23326E936093}" type="datetime1">
              <a:rPr lang="zh-TW" altLang="en-US" smtClean="0"/>
              <a:t>2016/2/2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8CC3-9767-44C3-A17E-FAF57603FA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1068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056B-0F1B-41BC-AFBE-5ED31D109BB3}" type="datetime1">
              <a:rPr lang="zh-TW" altLang="en-US" smtClean="0"/>
              <a:t>2016/2/2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8CC3-9767-44C3-A17E-FAF57603FA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7302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F6FDB-6950-4373-8222-D6EE79003428}" type="datetime1">
              <a:rPr lang="zh-TW" altLang="en-US" smtClean="0"/>
              <a:t>2016/2/2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8CC3-9767-44C3-A17E-FAF57603FA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081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4C7A0-3028-44FE-8999-DC3E2E4C0ADB}" type="datetime1">
              <a:rPr lang="zh-TW" altLang="en-US" smtClean="0"/>
              <a:t>2016/2/2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8CC3-9767-44C3-A17E-FAF57603FA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653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D26D1-70E7-4A38-8B45-BAA1ADC80AEB}" type="datetime1">
              <a:rPr lang="zh-TW" altLang="en-US" smtClean="0"/>
              <a:t>2016/2/2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8CC3-9767-44C3-A17E-FAF57603FA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7461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8C16-0B6C-4235-ABBA-C02ADF5396C3}" type="datetime1">
              <a:rPr lang="zh-TW" altLang="en-US" smtClean="0"/>
              <a:t>2016/2/2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8CC3-9767-44C3-A17E-FAF57603FA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4968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7DFE-2BA3-4FFD-BD98-C7E8990C736A}" type="datetime1">
              <a:rPr lang="zh-TW" altLang="en-US" smtClean="0"/>
              <a:t>2016/2/2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8CC3-9767-44C3-A17E-FAF57603FA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821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0B255-69DA-41F2-A8B7-D6A7E08DE39C}" type="datetime1">
              <a:rPr lang="zh-TW" altLang="en-US" smtClean="0"/>
              <a:t>2016/2/2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8CC3-9767-44C3-A17E-FAF57603FA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8195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309B1-A2AE-4604-AE5C-CF05A5A394FC}" type="datetime1">
              <a:rPr lang="zh-TW" altLang="en-US" smtClean="0"/>
              <a:t>2016/2/2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8CC3-9767-44C3-A17E-FAF57603FA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8128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2964B-80A5-4BC0-B2B7-7C2BF48FEFDE}" type="datetime1">
              <a:rPr lang="zh-TW" altLang="en-US" smtClean="0"/>
              <a:t>2016/2/2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8CC3-9767-44C3-A17E-FAF57603FA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3679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3727C-90DA-43D6-BE26-D46F99EC7EE7}" type="datetime1">
              <a:rPr lang="zh-TW" altLang="en-US" smtClean="0"/>
              <a:t>2016/2/2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98CC3-9767-44C3-A17E-FAF57603FA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9414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houston.pm.org/talks/2009talks/0902Talk/images/hb_test.pn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mtClean="0"/>
              <a:t>Using </a:t>
            </a:r>
            <a:r>
              <a:rPr lang="en-US" altLang="zh-TW" dirty="0" err="1"/>
              <a:t>RRDtool</a:t>
            </a:r>
            <a:r>
              <a:rPr lang="en-US" altLang="zh-TW" dirty="0"/>
              <a:t> to graph sensor's data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4105275"/>
            <a:ext cx="9144000" cy="1655762"/>
          </a:xfrm>
        </p:spPr>
        <p:txBody>
          <a:bodyPr/>
          <a:lstStyle/>
          <a:p>
            <a:r>
              <a:rPr lang="en-US" altLang="zh-TW" dirty="0" err="1" smtClean="0"/>
              <a:t>Jia</a:t>
            </a:r>
            <a:r>
              <a:rPr lang="en-US" altLang="zh-TW" dirty="0" smtClean="0"/>
              <a:t>-Wei</a:t>
            </a:r>
          </a:p>
          <a:p>
            <a:r>
              <a:rPr lang="en-US" altLang="zh-TW" dirty="0" smtClean="0"/>
              <a:t>2016/02/02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8CC3-9767-44C3-A17E-FAF57603FA50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107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Using</a:t>
            </a:r>
            <a:r>
              <a:rPr lang="zh-TW" altLang="en-US" dirty="0"/>
              <a:t> </a:t>
            </a:r>
            <a:r>
              <a:rPr lang="en-US" altLang="zh-TW" dirty="0" err="1"/>
              <a:t>RRDtool</a:t>
            </a:r>
            <a:r>
              <a:rPr lang="zh-TW" altLang="en-US" dirty="0"/>
              <a:t> </a:t>
            </a:r>
            <a:r>
              <a:rPr lang="en-US" altLang="zh-TW" dirty="0"/>
              <a:t>to</a:t>
            </a:r>
            <a:r>
              <a:rPr lang="zh-TW" altLang="en-US" dirty="0"/>
              <a:t> </a:t>
            </a:r>
            <a:r>
              <a:rPr lang="en-US" altLang="zh-TW" dirty="0"/>
              <a:t>graph</a:t>
            </a:r>
            <a:r>
              <a:rPr lang="zh-TW" altLang="en-US" dirty="0"/>
              <a:t> </a:t>
            </a:r>
            <a:r>
              <a:rPr lang="en-US" altLang="zh-TW" dirty="0"/>
              <a:t>sensors’</a:t>
            </a:r>
            <a:r>
              <a:rPr lang="zh-TW" altLang="en-US" dirty="0"/>
              <a:t> </a:t>
            </a:r>
            <a:r>
              <a:rPr lang="en-US" altLang="zh-TW" dirty="0"/>
              <a:t>data</a:t>
            </a:r>
            <a:r>
              <a:rPr lang="zh-TW" altLang="en-US" dirty="0"/>
              <a:t> </a:t>
            </a:r>
            <a:r>
              <a:rPr lang="en-US" altLang="zh-TW" dirty="0"/>
              <a:t>–</a:t>
            </a:r>
            <a:r>
              <a:rPr lang="zh-TW" altLang="en-US" dirty="0"/>
              <a:t> </a:t>
            </a:r>
            <a:r>
              <a:rPr lang="en-US" altLang="zh-TW" dirty="0" smtClean="0"/>
              <a:t>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zh-TW" dirty="0" smtClean="0"/>
              <a:t>Step 2 : </a:t>
            </a:r>
            <a:r>
              <a:rPr lang="en-US" altLang="zh-TW" b="1" dirty="0" err="1" smtClean="0"/>
              <a:t>Cron</a:t>
            </a:r>
            <a:r>
              <a:rPr lang="en-US" altLang="zh-TW" b="1" dirty="0" smtClean="0"/>
              <a:t> job</a:t>
            </a:r>
            <a:r>
              <a:rPr lang="en-US" altLang="zh-TW" dirty="0" smtClean="0"/>
              <a:t> </a:t>
            </a:r>
            <a:r>
              <a:rPr lang="en-US" altLang="zh-TW" dirty="0"/>
              <a:t>and </a:t>
            </a:r>
            <a:r>
              <a:rPr lang="en-US" altLang="zh-TW" b="1" dirty="0" err="1"/>
              <a:t>rrdtool</a:t>
            </a:r>
            <a:r>
              <a:rPr lang="en-US" altLang="zh-TW" b="1" dirty="0"/>
              <a:t> update </a:t>
            </a:r>
            <a:r>
              <a:rPr lang="en-US" altLang="zh-TW" dirty="0" smtClean="0"/>
              <a:t>(adding </a:t>
            </a:r>
            <a:r>
              <a:rPr lang="en-US" altLang="zh-TW" dirty="0"/>
              <a:t>data to the </a:t>
            </a:r>
            <a:r>
              <a:rPr lang="en-US" altLang="zh-TW" dirty="0" err="1" smtClean="0"/>
              <a:t>rrd</a:t>
            </a:r>
            <a:r>
              <a:rPr lang="en-US" altLang="zh-TW" dirty="0" smtClean="0"/>
              <a:t> database)</a:t>
            </a:r>
          </a:p>
          <a:p>
            <a:pPr marL="914400" lvl="1" indent="-457200">
              <a:lnSpc>
                <a:spcPct val="100000"/>
              </a:lnSpc>
              <a:buFont typeface="+mj-lt"/>
              <a:buAutoNum type="alphaLcPeriod"/>
            </a:pPr>
            <a:r>
              <a:rPr lang="en-US" altLang="zh-TW" sz="2800" dirty="0" smtClean="0"/>
              <a:t>Put </a:t>
            </a:r>
            <a:r>
              <a:rPr lang="en-US" altLang="zh-TW" sz="2800" dirty="0" err="1" smtClean="0"/>
              <a:t>rrdtool</a:t>
            </a:r>
            <a:r>
              <a:rPr lang="en-US" altLang="zh-TW" sz="2800" dirty="0" smtClean="0"/>
              <a:t> update commands in shell script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en-US" altLang="zh-TW" sz="2800" dirty="0" smtClean="0"/>
          </a:p>
          <a:p>
            <a:pPr marL="914400" lvl="2" indent="0">
              <a:lnSpc>
                <a:spcPct val="100000"/>
              </a:lnSpc>
              <a:buNone/>
            </a:pPr>
            <a:r>
              <a:rPr lang="en-US" altLang="zh-TW" sz="2400" i="1" dirty="0" err="1"/>
              <a:t>rrdtool</a:t>
            </a:r>
            <a:r>
              <a:rPr lang="en-US" altLang="zh-TW" sz="2400" i="1" dirty="0"/>
              <a:t> </a:t>
            </a:r>
            <a:r>
              <a:rPr lang="en-US" altLang="zh-TW" sz="2400" i="1" dirty="0" smtClean="0"/>
              <a:t>update </a:t>
            </a:r>
            <a:r>
              <a:rPr lang="en-US" altLang="zh-TW" sz="2400" i="1" dirty="0" err="1" smtClean="0"/>
              <a:t>test.rrd</a:t>
            </a:r>
            <a:r>
              <a:rPr lang="en-US" altLang="zh-TW" sz="2400" i="1" dirty="0" smtClean="0"/>
              <a:t> N:</a:t>
            </a:r>
            <a:r>
              <a:rPr lang="en-US" altLang="zh-TW" sz="2400" i="1" dirty="0" smtClean="0">
                <a:solidFill>
                  <a:schemeClr val="accent2">
                    <a:lumMod val="75000"/>
                  </a:schemeClr>
                </a:solidFill>
              </a:rPr>
              <a:t>$temperature</a:t>
            </a:r>
            <a:r>
              <a:rPr lang="en-US" altLang="zh-TW" sz="2400" i="1" dirty="0" smtClean="0"/>
              <a:t>:</a:t>
            </a:r>
            <a:r>
              <a:rPr lang="en-US" altLang="zh-TW" sz="2400" i="1" dirty="0" smtClean="0">
                <a:solidFill>
                  <a:schemeClr val="accent1">
                    <a:lumMod val="75000"/>
                  </a:schemeClr>
                </a:solidFill>
              </a:rPr>
              <a:t>$humidity</a:t>
            </a:r>
            <a:endParaRPr lang="en-US" altLang="zh-TW" sz="2400" i="1" dirty="0">
              <a:solidFill>
                <a:schemeClr val="accent1">
                  <a:lumMod val="75000"/>
                </a:schemeClr>
              </a:solidFill>
            </a:endParaRPr>
          </a:p>
          <a:p>
            <a:pPr marL="914400" lvl="1" indent="-457200">
              <a:lnSpc>
                <a:spcPct val="100000"/>
              </a:lnSpc>
              <a:buAutoNum type="alphaLcPeriod" startAt="2"/>
            </a:pPr>
            <a:r>
              <a:rPr lang="en-US" altLang="zh-TW" sz="2800" dirty="0" smtClean="0"/>
              <a:t>Put the script in </a:t>
            </a:r>
            <a:r>
              <a:rPr lang="en-US" altLang="zh-TW" sz="2800" dirty="0" err="1"/>
              <a:t>c</a:t>
            </a:r>
            <a:r>
              <a:rPr lang="en-US" altLang="zh-TW" sz="2800" dirty="0" err="1" smtClean="0"/>
              <a:t>ron</a:t>
            </a:r>
            <a:r>
              <a:rPr lang="en-US" altLang="zh-TW" sz="2800" dirty="0" smtClean="0"/>
              <a:t> job and execute every 5 minutes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altLang="zh-TW" sz="2800" i="1" dirty="0"/>
              <a:t>	</a:t>
            </a:r>
            <a:r>
              <a:rPr lang="en-US" altLang="zh-TW" sz="2800" i="1" dirty="0" smtClean="0"/>
              <a:t>*/5 </a:t>
            </a:r>
            <a:r>
              <a:rPr lang="en-US" altLang="zh-TW" sz="2800" i="1" dirty="0"/>
              <a:t>* * * * </a:t>
            </a:r>
            <a:r>
              <a:rPr lang="en-US" altLang="zh-TW" sz="2800" i="1" dirty="0" err="1"/>
              <a:t>sh</a:t>
            </a:r>
            <a:r>
              <a:rPr lang="en-US" altLang="zh-TW" sz="2800" i="1" dirty="0"/>
              <a:t> </a:t>
            </a:r>
            <a:r>
              <a:rPr lang="en-US" altLang="zh-TW" sz="2800" i="1" dirty="0" smtClean="0"/>
              <a:t>/home/update.sh</a:t>
            </a:r>
            <a:endParaRPr lang="en-US" altLang="zh-TW" sz="2800" i="1" dirty="0"/>
          </a:p>
          <a:p>
            <a:pPr marL="457200" lvl="1" indent="0">
              <a:lnSpc>
                <a:spcPct val="100000"/>
              </a:lnSpc>
              <a:buNone/>
            </a:pPr>
            <a:endParaRPr lang="en-US" altLang="zh-TW" sz="2800" dirty="0"/>
          </a:p>
          <a:p>
            <a:pPr marL="457200" lvl="1" indent="0">
              <a:lnSpc>
                <a:spcPct val="100000"/>
              </a:lnSpc>
              <a:buNone/>
            </a:pPr>
            <a:r>
              <a:rPr lang="en-US" altLang="zh-TW" sz="2800" dirty="0" smtClean="0"/>
              <a:t>c.	After you finishing the works above, the data would be added in 	</a:t>
            </a:r>
            <a:r>
              <a:rPr lang="en-US" altLang="zh-TW" sz="2800" dirty="0" err="1" smtClean="0"/>
              <a:t>rrd</a:t>
            </a:r>
            <a:r>
              <a:rPr lang="en-US" altLang="zh-TW" sz="2800" dirty="0" smtClean="0"/>
              <a:t> database every 5 minutes!</a:t>
            </a:r>
            <a:endParaRPr lang="en-US" altLang="zh-TW" sz="2800" dirty="0"/>
          </a:p>
        </p:txBody>
      </p:sp>
      <p:sp>
        <p:nvSpPr>
          <p:cNvPr id="6" name="矩形圖說文字 5"/>
          <p:cNvSpPr/>
          <p:nvPr/>
        </p:nvSpPr>
        <p:spPr>
          <a:xfrm>
            <a:off x="5333999" y="3008740"/>
            <a:ext cx="867509" cy="304800"/>
          </a:xfrm>
          <a:prstGeom prst="wedgeRectCallou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Value 1</a:t>
            </a:r>
            <a:endParaRPr lang="zh-TW" altLang="en-US" dirty="0"/>
          </a:p>
        </p:txBody>
      </p:sp>
      <p:sp>
        <p:nvSpPr>
          <p:cNvPr id="7" name="矩形圖說文字 6"/>
          <p:cNvSpPr/>
          <p:nvPr/>
        </p:nvSpPr>
        <p:spPr>
          <a:xfrm>
            <a:off x="7162800" y="3008740"/>
            <a:ext cx="867509" cy="304800"/>
          </a:xfrm>
          <a:prstGeom prst="wedgeRectCallou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Value 2</a:t>
            </a:r>
            <a:endParaRPr lang="zh-TW" altLang="en-US" dirty="0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8CC3-9767-44C3-A17E-FAF57603FA50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126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Using</a:t>
            </a:r>
            <a:r>
              <a:rPr lang="zh-TW" altLang="en-US" dirty="0"/>
              <a:t> </a:t>
            </a:r>
            <a:r>
              <a:rPr lang="en-US" altLang="zh-TW" dirty="0" err="1"/>
              <a:t>RRDtool</a:t>
            </a:r>
            <a:r>
              <a:rPr lang="zh-TW" altLang="en-US" dirty="0"/>
              <a:t> </a:t>
            </a:r>
            <a:r>
              <a:rPr lang="en-US" altLang="zh-TW" dirty="0"/>
              <a:t>to</a:t>
            </a:r>
            <a:r>
              <a:rPr lang="zh-TW" altLang="en-US" dirty="0"/>
              <a:t> </a:t>
            </a:r>
            <a:r>
              <a:rPr lang="en-US" altLang="zh-TW" dirty="0"/>
              <a:t>graph</a:t>
            </a:r>
            <a:r>
              <a:rPr lang="zh-TW" altLang="en-US" dirty="0"/>
              <a:t> </a:t>
            </a:r>
            <a:r>
              <a:rPr lang="en-US" altLang="zh-TW" dirty="0"/>
              <a:t>sensors’</a:t>
            </a:r>
            <a:r>
              <a:rPr lang="zh-TW" altLang="en-US" dirty="0"/>
              <a:t> </a:t>
            </a:r>
            <a:r>
              <a:rPr lang="en-US" altLang="zh-TW" dirty="0"/>
              <a:t>data</a:t>
            </a:r>
            <a:r>
              <a:rPr lang="zh-TW" altLang="en-US" dirty="0"/>
              <a:t> </a:t>
            </a:r>
            <a:r>
              <a:rPr lang="en-US" altLang="zh-TW" dirty="0"/>
              <a:t>–</a:t>
            </a:r>
            <a:r>
              <a:rPr lang="zh-TW" altLang="en-US" dirty="0"/>
              <a:t> </a:t>
            </a:r>
            <a:r>
              <a:rPr lang="en-US" altLang="zh-TW" dirty="0" smtClean="0"/>
              <a:t>(3)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31654" y="1433772"/>
            <a:ext cx="10515600" cy="5167312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Step 3 : Graph</a:t>
            </a:r>
          </a:p>
          <a:p>
            <a:pPr marL="0" indent="0">
              <a:buNone/>
            </a:pPr>
            <a:r>
              <a:rPr lang="en-US" altLang="zh-TW" i="1" dirty="0" err="1"/>
              <a:t>rrdtool</a:t>
            </a:r>
            <a:r>
              <a:rPr lang="en-US" altLang="zh-TW" i="1" dirty="0"/>
              <a:t> graph $now-Temp.png </a:t>
            </a:r>
            <a:r>
              <a:rPr lang="en-US" altLang="zh-TW" i="1" dirty="0">
                <a:solidFill>
                  <a:schemeClr val="accent2"/>
                </a:solidFill>
              </a:rPr>
              <a:t>-w 785 -h 120 </a:t>
            </a:r>
            <a:r>
              <a:rPr lang="en-US" altLang="zh-TW" i="1" dirty="0"/>
              <a:t>\</a:t>
            </a:r>
          </a:p>
          <a:p>
            <a:pPr marL="0" indent="0">
              <a:buNone/>
            </a:pPr>
            <a:r>
              <a:rPr lang="en-US" altLang="zh-TW" i="1" dirty="0"/>
              <a:t>-a PNG \</a:t>
            </a:r>
          </a:p>
          <a:p>
            <a:pPr marL="0" indent="0">
              <a:buNone/>
            </a:pPr>
            <a:r>
              <a:rPr lang="en-US" altLang="zh-TW" i="1" dirty="0"/>
              <a:t>--title "Temperature in Lab 409" </a:t>
            </a:r>
            <a:r>
              <a:rPr lang="en-US" altLang="zh-TW" i="1" dirty="0" smtClean="0"/>
              <a:t>\</a:t>
            </a:r>
            <a:endParaRPr lang="en-US" altLang="zh-TW" i="1" dirty="0"/>
          </a:p>
          <a:p>
            <a:pPr marL="0" indent="0">
              <a:buNone/>
            </a:pPr>
            <a:r>
              <a:rPr lang="en-US" altLang="zh-TW" i="1" dirty="0"/>
              <a:t>--</a:t>
            </a:r>
            <a:r>
              <a:rPr lang="en-US" altLang="zh-TW" i="1" dirty="0">
                <a:solidFill>
                  <a:schemeClr val="accent2"/>
                </a:solidFill>
              </a:rPr>
              <a:t>vertical-label</a:t>
            </a:r>
            <a:r>
              <a:rPr lang="en-US" altLang="zh-TW" i="1" dirty="0"/>
              <a:t> "Temperature (°C)" </a:t>
            </a:r>
            <a:r>
              <a:rPr lang="en-US" altLang="zh-TW" i="1" dirty="0" smtClean="0"/>
              <a:t>\ </a:t>
            </a:r>
            <a:endParaRPr lang="en-US" altLang="zh-TW" i="1" dirty="0"/>
          </a:p>
          <a:p>
            <a:pPr marL="0" indent="0">
              <a:buNone/>
            </a:pPr>
            <a:r>
              <a:rPr lang="en-US" altLang="zh-TW" i="1" dirty="0" smtClean="0">
                <a:solidFill>
                  <a:srgbClr val="FF0000"/>
                </a:solidFill>
              </a:rPr>
              <a:t>DEF</a:t>
            </a:r>
            <a:r>
              <a:rPr lang="en-US" altLang="zh-TW" i="1" dirty="0" smtClean="0"/>
              <a:t>:VAR=</a:t>
            </a:r>
            <a:r>
              <a:rPr lang="en-US" altLang="zh-TW" i="1" dirty="0" err="1" smtClean="0"/>
              <a:t>test.rrd:temp:MAX</a:t>
            </a:r>
            <a:r>
              <a:rPr lang="en-US" altLang="zh-TW" i="1" dirty="0" smtClean="0"/>
              <a:t> </a:t>
            </a:r>
            <a:r>
              <a:rPr lang="en-US" altLang="zh-TW" i="1" dirty="0"/>
              <a:t>\</a:t>
            </a:r>
          </a:p>
          <a:p>
            <a:pPr marL="0" indent="0">
              <a:buNone/>
            </a:pPr>
            <a:r>
              <a:rPr lang="en-US" altLang="zh-TW" i="1" dirty="0" smtClean="0"/>
              <a:t>LINE2:VAR#ff0000</a:t>
            </a:r>
            <a:r>
              <a:rPr lang="en-US" altLang="zh-TW" i="1" dirty="0"/>
              <a:t>:"Temperature" \</a:t>
            </a:r>
          </a:p>
          <a:p>
            <a:pPr marL="0" indent="0">
              <a:buNone/>
            </a:pPr>
            <a:r>
              <a:rPr lang="en-US" altLang="zh-TW" i="1" dirty="0" err="1" smtClean="0"/>
              <a:t>COMMENT</a:t>
            </a:r>
            <a:r>
              <a:rPr lang="en-US" altLang="zh-TW" i="1" dirty="0" err="1"/>
              <a:t>:"Last</a:t>
            </a:r>
            <a:r>
              <a:rPr lang="en-US" altLang="zh-TW" i="1" dirty="0"/>
              <a:t> Updated - $now"</a:t>
            </a:r>
          </a:p>
          <a:p>
            <a:pPr marL="0" indent="0">
              <a:buNone/>
            </a:pPr>
            <a:r>
              <a:rPr lang="en-US" altLang="zh-TW" dirty="0"/>
              <a:t>'</a:t>
            </a:r>
            <a:r>
              <a:rPr lang="en-US" altLang="zh-TW" dirty="0" err="1">
                <a:solidFill>
                  <a:srgbClr val="92D050"/>
                </a:solidFill>
              </a:rPr>
              <a:t>GPRINT</a:t>
            </a:r>
            <a:r>
              <a:rPr lang="en-US" altLang="zh-TW" dirty="0" err="1"/>
              <a:t>:temp:MAX:</a:t>
            </a:r>
            <a:r>
              <a:rPr lang="en-US" altLang="zh-TW" dirty="0" err="1">
                <a:solidFill>
                  <a:srgbClr val="92D050"/>
                </a:solidFill>
              </a:rPr>
              <a:t>Temp</a:t>
            </a:r>
            <a:r>
              <a:rPr lang="en-US" altLang="zh-TW" dirty="0">
                <a:solidFill>
                  <a:srgbClr val="92D050"/>
                </a:solidFill>
              </a:rPr>
              <a:t> Max </a:t>
            </a:r>
            <a:r>
              <a:rPr lang="en-US" altLang="zh-TW" dirty="0"/>
              <a:t>\: %</a:t>
            </a:r>
            <a:r>
              <a:rPr lang="en-US" altLang="zh-TW" dirty="0" smtClean="0"/>
              <a:t>2.0lf</a:t>
            </a:r>
            <a:r>
              <a:rPr lang="en-US" altLang="zh-TW" dirty="0"/>
              <a:t>' \</a:t>
            </a:r>
          </a:p>
          <a:p>
            <a:pPr marL="0" indent="0">
              <a:buNone/>
            </a:pPr>
            <a:r>
              <a:rPr lang="en-US" altLang="zh-TW" dirty="0"/>
              <a:t>'</a:t>
            </a:r>
            <a:r>
              <a:rPr lang="en-US" altLang="zh-TW" dirty="0" err="1">
                <a:solidFill>
                  <a:srgbClr val="92D050"/>
                </a:solidFill>
              </a:rPr>
              <a:t>GPRINT</a:t>
            </a:r>
            <a:r>
              <a:rPr lang="en-US" altLang="zh-TW" dirty="0" err="1"/>
              <a:t>:temp:MIN:</a:t>
            </a:r>
            <a:r>
              <a:rPr lang="en-US" altLang="zh-TW" dirty="0" err="1">
                <a:solidFill>
                  <a:srgbClr val="92D050"/>
                </a:solidFill>
              </a:rPr>
              <a:t>Temp</a:t>
            </a:r>
            <a:r>
              <a:rPr lang="en-US" altLang="zh-TW" dirty="0">
                <a:solidFill>
                  <a:srgbClr val="92D050"/>
                </a:solidFill>
              </a:rPr>
              <a:t> MIN</a:t>
            </a:r>
            <a:r>
              <a:rPr lang="en-US" altLang="zh-TW" dirty="0"/>
              <a:t> \: %2.0lf' \</a:t>
            </a:r>
          </a:p>
          <a:p>
            <a:pPr marL="0" indent="0">
              <a:buNone/>
            </a:pP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8CC3-9767-44C3-A17E-FAF57603FA50}" type="slidenum">
              <a:rPr lang="zh-TW" altLang="en-US" smtClean="0"/>
              <a:t>11</a:t>
            </a:fld>
            <a:endParaRPr lang="zh-TW" altLang="en-US"/>
          </a:p>
        </p:txBody>
      </p:sp>
      <p:sp>
        <p:nvSpPr>
          <p:cNvPr id="6" name="向右箭號 5"/>
          <p:cNvSpPr/>
          <p:nvPr/>
        </p:nvSpPr>
        <p:spPr>
          <a:xfrm>
            <a:off x="5601904" y="3504991"/>
            <a:ext cx="449142" cy="39377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176511" y="3540994"/>
            <a:ext cx="788934" cy="32176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X axis</a:t>
            </a:r>
          </a:p>
        </p:txBody>
      </p:sp>
      <p:sp>
        <p:nvSpPr>
          <p:cNvPr id="15" name="向右箭號 14"/>
          <p:cNvSpPr/>
          <p:nvPr/>
        </p:nvSpPr>
        <p:spPr>
          <a:xfrm>
            <a:off x="7190016" y="1984125"/>
            <a:ext cx="449142" cy="39377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 15"/>
          <p:cNvSpPr/>
          <p:nvPr/>
        </p:nvSpPr>
        <p:spPr>
          <a:xfrm>
            <a:off x="7764623" y="2020128"/>
            <a:ext cx="1937796" cy="35776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Width and </a:t>
            </a:r>
            <a:r>
              <a:rPr lang="en-US" altLang="zh-TW" dirty="0" err="1">
                <a:solidFill>
                  <a:schemeClr val="bg1"/>
                </a:solidFill>
              </a:rPr>
              <a:t>H</a:t>
            </a:r>
            <a:r>
              <a:rPr lang="en-US" altLang="zh-TW" dirty="0" err="1" smtClean="0">
                <a:solidFill>
                  <a:schemeClr val="bg1"/>
                </a:solidFill>
              </a:rPr>
              <a:t>eigh</a:t>
            </a:r>
            <a:endParaRPr lang="en-US" altLang="zh-TW" dirty="0" smtClean="0">
              <a:solidFill>
                <a:schemeClr val="bg1"/>
              </a:solidFill>
            </a:endParaRPr>
          </a:p>
        </p:txBody>
      </p:sp>
      <p:sp>
        <p:nvSpPr>
          <p:cNvPr id="17" name="向右箭號 16"/>
          <p:cNvSpPr/>
          <p:nvPr/>
        </p:nvSpPr>
        <p:spPr>
          <a:xfrm>
            <a:off x="4789721" y="4011100"/>
            <a:ext cx="572339" cy="3621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矩形 17"/>
          <p:cNvSpPr/>
          <p:nvPr/>
        </p:nvSpPr>
        <p:spPr>
          <a:xfrm>
            <a:off x="5517093" y="3945676"/>
            <a:ext cx="5875093" cy="4431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Define</a:t>
            </a:r>
            <a:r>
              <a:rPr lang="en-US" altLang="zh-TW" dirty="0" smtClean="0"/>
              <a:t> </a:t>
            </a:r>
            <a:r>
              <a:rPr lang="en-US" altLang="zh-TW" dirty="0"/>
              <a:t>a variable </a:t>
            </a:r>
            <a:r>
              <a:rPr lang="en-US" altLang="zh-TW" b="1" dirty="0" smtClean="0">
                <a:solidFill>
                  <a:srgbClr val="FFFF00"/>
                </a:solidFill>
              </a:rPr>
              <a:t>VAR</a:t>
            </a:r>
            <a:r>
              <a:rPr lang="en-US" altLang="zh-TW" dirty="0" smtClean="0"/>
              <a:t> from </a:t>
            </a:r>
            <a:r>
              <a:rPr lang="en-US" altLang="zh-TW" dirty="0"/>
              <a:t>the database </a:t>
            </a:r>
            <a:r>
              <a:rPr lang="en-US" altLang="zh-TW" dirty="0" smtClean="0"/>
              <a:t>we </a:t>
            </a:r>
            <a:r>
              <a:rPr lang="en-US" altLang="zh-TW" dirty="0"/>
              <a:t>will use to graph.</a:t>
            </a:r>
            <a:endParaRPr lang="en-US" altLang="zh-TW" b="1" dirty="0" smtClean="0">
              <a:solidFill>
                <a:srgbClr val="FFFF00"/>
              </a:solidFill>
            </a:endParaRPr>
          </a:p>
        </p:txBody>
      </p:sp>
      <p:pic>
        <p:nvPicPr>
          <p:cNvPr id="20" name="圖片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5970" y="4874091"/>
            <a:ext cx="5332026" cy="1166759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7764623" y="5874311"/>
            <a:ext cx="645405" cy="166539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 12"/>
          <p:cNvSpPr/>
          <p:nvPr/>
        </p:nvSpPr>
        <p:spPr>
          <a:xfrm>
            <a:off x="8933235" y="5873333"/>
            <a:ext cx="755446" cy="167517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177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8CC3-9767-44C3-A17E-FAF57603FA50}" type="slidenum">
              <a:rPr lang="zh-TW" altLang="en-US" smtClean="0"/>
              <a:t>12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553" y="692760"/>
            <a:ext cx="10385240" cy="2272507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552" y="3413185"/>
            <a:ext cx="10438809" cy="2284229"/>
          </a:xfrm>
          <a:prstGeom prst="rect">
            <a:avLst/>
          </a:prstGeom>
        </p:spPr>
      </p:pic>
      <p:sp>
        <p:nvSpPr>
          <p:cNvPr id="2" name="文字方塊 1"/>
          <p:cNvSpPr txBox="1"/>
          <p:nvPr/>
        </p:nvSpPr>
        <p:spPr>
          <a:xfrm>
            <a:off x="2846060" y="5909687"/>
            <a:ext cx="7136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1/30 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Sat. 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15:30 ~  1/31 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Sun. 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15:30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6794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8CC3-9767-44C3-A17E-FAF57603FA50}" type="slidenum">
              <a:rPr lang="zh-TW" altLang="en-US" smtClean="0"/>
              <a:t>13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680" y="1048265"/>
            <a:ext cx="10688120" cy="3647533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2544190" y="4971719"/>
            <a:ext cx="74380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1/31 Sun. 18:00 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~  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/2 Tue. 11:00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雲朵形圖說文字 7"/>
          <p:cNvSpPr/>
          <p:nvPr/>
        </p:nvSpPr>
        <p:spPr>
          <a:xfrm>
            <a:off x="9982200" y="0"/>
            <a:ext cx="2209800" cy="1336431"/>
          </a:xfrm>
          <a:prstGeom prst="cloudCallou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  <a:latin typeface="+mn-ea"/>
              </a:rPr>
              <a:t>Today I arrived in Lab at 9:00 a.m.</a:t>
            </a:r>
            <a:endParaRPr lang="zh-TW" altLang="en-US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9" name="橢圓 8"/>
          <p:cNvSpPr/>
          <p:nvPr/>
        </p:nvSpPr>
        <p:spPr>
          <a:xfrm>
            <a:off x="10398370" y="1578491"/>
            <a:ext cx="457199" cy="2618372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41090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89560" y="1735456"/>
            <a:ext cx="7080504" cy="498601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dirty="0" err="1" smtClean="0"/>
              <a:t>RRDtool</a:t>
            </a:r>
            <a:r>
              <a:rPr lang="en-US" altLang="zh-TW" sz="2400" dirty="0" smtClean="0"/>
              <a:t> is very flexible. You can freely determine how many data you want to show in your graph.</a:t>
            </a:r>
          </a:p>
          <a:p>
            <a:pPr>
              <a:lnSpc>
                <a:spcPct val="150000"/>
              </a:lnSpc>
            </a:pPr>
            <a:r>
              <a:rPr lang="en-US" altLang="zh-TW" sz="2400" dirty="0"/>
              <a:t>MRTG </a:t>
            </a:r>
            <a:r>
              <a:rPr lang="en-US" altLang="zh-TW" sz="2400" dirty="0" smtClean="0"/>
              <a:t>is </a:t>
            </a:r>
            <a:r>
              <a:rPr lang="en-US" altLang="zh-TW" sz="2400" dirty="0"/>
              <a:t>simpler</a:t>
            </a:r>
            <a:r>
              <a:rPr lang="en-US" altLang="zh-TW" sz="2400" dirty="0" smtClean="0"/>
              <a:t> and more easier to use than </a:t>
            </a:r>
            <a:r>
              <a:rPr lang="en-US" altLang="zh-TW" sz="2400" dirty="0" err="1" smtClean="0"/>
              <a:t>RRDtool</a:t>
            </a:r>
            <a:r>
              <a:rPr lang="en-US" altLang="zh-TW" sz="2400" dirty="0" smtClean="0"/>
              <a:t> , but there are some drawbacks in MRTG :</a:t>
            </a:r>
          </a:p>
          <a:p>
            <a:pPr lvl="1">
              <a:lnSpc>
                <a:spcPct val="150000"/>
              </a:lnSpc>
            </a:pPr>
            <a:r>
              <a:rPr lang="en-US" altLang="zh-TW" dirty="0" smtClean="0"/>
              <a:t>Cannot combine different sensors into one graph to </a:t>
            </a:r>
            <a:r>
              <a:rPr lang="en-US" altLang="zh-TW" dirty="0"/>
              <a:t>analysis. A graph only shows the </a:t>
            </a:r>
            <a:r>
              <a:rPr lang="en-US" altLang="zh-TW" dirty="0" smtClean="0"/>
              <a:t>data </a:t>
            </a:r>
            <a:r>
              <a:rPr lang="en-US" altLang="zh-TW" dirty="0"/>
              <a:t>from a single </a:t>
            </a:r>
            <a:r>
              <a:rPr lang="en-US" altLang="zh-TW" dirty="0" smtClean="0"/>
              <a:t>sensor.</a:t>
            </a:r>
          </a:p>
          <a:p>
            <a:pPr lvl="1">
              <a:lnSpc>
                <a:spcPct val="150000"/>
              </a:lnSpc>
            </a:pPr>
            <a:r>
              <a:rPr lang="en-US" altLang="zh-TW" dirty="0" smtClean="0"/>
              <a:t>Cannot choose the interval that you want. </a:t>
            </a:r>
          </a:p>
          <a:p>
            <a:pPr lvl="1">
              <a:lnSpc>
                <a:spcPct val="150000"/>
              </a:lnSpc>
            </a:pPr>
            <a:endParaRPr lang="en-US" altLang="zh-TW" dirty="0" smtClean="0"/>
          </a:p>
          <a:p>
            <a:pPr lvl="1">
              <a:lnSpc>
                <a:spcPct val="150000"/>
              </a:lnSpc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8CC3-9767-44C3-A17E-FAF57603FA50}" type="slidenum">
              <a:rPr lang="zh-TW" altLang="en-US" smtClean="0"/>
              <a:t>14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080" y="637130"/>
            <a:ext cx="4468946" cy="2922302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526" y="4870646"/>
            <a:ext cx="4762500" cy="1285875"/>
          </a:xfrm>
          <a:prstGeom prst="rect">
            <a:avLst/>
          </a:prstGeom>
        </p:spPr>
      </p:pic>
      <p:sp>
        <p:nvSpPr>
          <p:cNvPr id="7" name="文字方塊 6"/>
          <p:cNvSpPr txBox="1"/>
          <p:nvPr/>
        </p:nvSpPr>
        <p:spPr>
          <a:xfrm>
            <a:off x="9437532" y="4456546"/>
            <a:ext cx="756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MRTG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9341223" y="223030"/>
            <a:ext cx="948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/>
              <a:t>RRDtool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0554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/>
              <a:t>Introduction of </a:t>
            </a:r>
            <a:r>
              <a:rPr lang="en-US" altLang="zh-TW" dirty="0" err="1"/>
              <a:t>RRDtool</a:t>
            </a:r>
            <a:r>
              <a:rPr lang="en-US" altLang="zh-TW" dirty="0"/>
              <a:t>(Round Robin Database tool)</a:t>
            </a:r>
            <a:endParaRPr lang="en-US" altLang="zh-TW" dirty="0" smtClean="0"/>
          </a:p>
          <a:p>
            <a:r>
              <a:rPr lang="en-US" altLang="zh-TW" dirty="0"/>
              <a:t>Round Robin </a:t>
            </a:r>
            <a:r>
              <a:rPr lang="en-US" altLang="zh-TW" dirty="0" smtClean="0"/>
              <a:t>Database</a:t>
            </a:r>
          </a:p>
          <a:p>
            <a:r>
              <a:rPr lang="en-US" altLang="zh-TW" dirty="0" smtClean="0"/>
              <a:t>CF</a:t>
            </a:r>
            <a:r>
              <a:rPr lang="en-US" altLang="zh-TW" dirty="0"/>
              <a:t> </a:t>
            </a:r>
            <a:r>
              <a:rPr lang="en-US" altLang="zh-TW" dirty="0" smtClean="0"/>
              <a:t>(Consolidation Functions)</a:t>
            </a:r>
            <a:r>
              <a:rPr lang="zh-TW" altLang="en-US" dirty="0" smtClean="0"/>
              <a:t> </a:t>
            </a:r>
            <a:r>
              <a:rPr lang="en-US" altLang="zh-TW" dirty="0" smtClean="0"/>
              <a:t>and</a:t>
            </a:r>
            <a:r>
              <a:rPr lang="zh-TW" altLang="en-US" dirty="0" smtClean="0"/>
              <a:t> </a:t>
            </a:r>
            <a:r>
              <a:rPr lang="en-US" altLang="zh-TW" dirty="0" smtClean="0"/>
              <a:t>RRA (Round </a:t>
            </a:r>
            <a:r>
              <a:rPr lang="en-US" altLang="zh-TW" dirty="0"/>
              <a:t>Robin </a:t>
            </a:r>
            <a:r>
              <a:rPr lang="en-US" altLang="zh-TW" dirty="0" smtClean="0"/>
              <a:t>Archives )</a:t>
            </a:r>
          </a:p>
          <a:p>
            <a:r>
              <a:rPr lang="en-US" altLang="zh-TW" dirty="0"/>
              <a:t>Using</a:t>
            </a:r>
            <a:r>
              <a:rPr lang="zh-TW" altLang="en-US" dirty="0"/>
              <a:t> </a:t>
            </a:r>
            <a:r>
              <a:rPr lang="en-US" altLang="zh-TW" dirty="0" err="1"/>
              <a:t>RRDtool</a:t>
            </a:r>
            <a:r>
              <a:rPr lang="zh-TW" altLang="en-US" dirty="0"/>
              <a:t> </a:t>
            </a:r>
            <a:r>
              <a:rPr lang="en-US" altLang="zh-TW" dirty="0"/>
              <a:t>to</a:t>
            </a:r>
            <a:r>
              <a:rPr lang="zh-TW" altLang="en-US" dirty="0"/>
              <a:t> </a:t>
            </a:r>
            <a:r>
              <a:rPr lang="en-US" altLang="zh-TW" dirty="0"/>
              <a:t>graph</a:t>
            </a:r>
            <a:r>
              <a:rPr lang="zh-TW" altLang="en-US" dirty="0"/>
              <a:t> </a:t>
            </a:r>
            <a:r>
              <a:rPr lang="en-US" altLang="zh-TW" dirty="0"/>
              <a:t>sensors’</a:t>
            </a:r>
            <a:r>
              <a:rPr lang="zh-TW" altLang="en-US" dirty="0"/>
              <a:t> </a:t>
            </a:r>
            <a:r>
              <a:rPr lang="en-US" altLang="zh-TW" dirty="0" smtClean="0"/>
              <a:t>data</a:t>
            </a:r>
          </a:p>
          <a:p>
            <a:pPr lvl="1"/>
            <a:r>
              <a:rPr lang="en-US" altLang="zh-TW" dirty="0" smtClean="0"/>
              <a:t>Equipment</a:t>
            </a:r>
          </a:p>
          <a:p>
            <a:pPr lvl="1"/>
            <a:r>
              <a:rPr lang="en-US" altLang="zh-TW" dirty="0" smtClean="0"/>
              <a:t>Step </a:t>
            </a:r>
            <a:r>
              <a:rPr lang="en-US" altLang="zh-TW" dirty="0" smtClean="0"/>
              <a:t>(1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smtClean="0"/>
              <a:t>Step (</a:t>
            </a:r>
            <a:r>
              <a:rPr lang="en-US" altLang="zh-TW" dirty="0"/>
              <a:t>2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smtClean="0"/>
              <a:t>Step (</a:t>
            </a:r>
            <a:r>
              <a:rPr lang="en-US" altLang="zh-TW" dirty="0"/>
              <a:t>3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Demo</a:t>
            </a:r>
          </a:p>
          <a:p>
            <a:r>
              <a:rPr lang="en-US" altLang="zh-TW" dirty="0" smtClean="0"/>
              <a:t>Conclusion</a:t>
            </a:r>
            <a:r>
              <a:rPr lang="zh-TW" altLang="en-US" dirty="0" smtClean="0"/>
              <a:t>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8CC3-9767-44C3-A17E-FAF57603FA50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63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 of </a:t>
            </a:r>
            <a:r>
              <a:rPr lang="en-US" altLang="zh-TW" dirty="0" err="1" smtClean="0"/>
              <a:t>RRDtool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1339" y="1875169"/>
            <a:ext cx="7145215" cy="468975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TW" b="1" dirty="0" err="1" smtClean="0"/>
              <a:t>RRDtool</a:t>
            </a:r>
            <a:r>
              <a:rPr lang="en-US" altLang="zh-TW" dirty="0" smtClean="0"/>
              <a:t>(Round Robin Database tool) </a:t>
            </a:r>
            <a:r>
              <a:rPr lang="en-US" altLang="zh-TW" dirty="0"/>
              <a:t>is the </a:t>
            </a:r>
            <a:r>
              <a:rPr lang="en-US" altLang="zh-TW" b="1" dirty="0" err="1" smtClean="0"/>
              <a:t>OpenSource</a:t>
            </a:r>
            <a:r>
              <a:rPr lang="en-US" altLang="zh-TW" dirty="0" smtClean="0"/>
              <a:t> </a:t>
            </a:r>
            <a:r>
              <a:rPr lang="en-US" altLang="zh-TW" dirty="0"/>
              <a:t>high performance data logging and graphing system for </a:t>
            </a:r>
            <a:r>
              <a:rPr lang="en-US" altLang="zh-TW" dirty="0">
                <a:solidFill>
                  <a:srgbClr val="FF0000"/>
                </a:solidFill>
              </a:rPr>
              <a:t>time series data</a:t>
            </a:r>
            <a:r>
              <a:rPr lang="en-US" altLang="zh-TW" dirty="0"/>
              <a:t>. </a:t>
            </a:r>
            <a:r>
              <a:rPr lang="en-US" altLang="zh-TW" dirty="0" err="1" smtClean="0"/>
              <a:t>RRDtool</a:t>
            </a:r>
            <a:r>
              <a:rPr lang="en-US" altLang="zh-TW" dirty="0" smtClean="0"/>
              <a:t> </a:t>
            </a:r>
            <a:r>
              <a:rPr lang="en-US" altLang="zh-TW" dirty="0"/>
              <a:t>can be easily integrated in shell scripts, </a:t>
            </a:r>
            <a:r>
              <a:rPr lang="en-US" altLang="zh-TW" dirty="0" smtClean="0"/>
              <a:t>Python</a:t>
            </a:r>
            <a:r>
              <a:rPr lang="en-US" altLang="zh-TW" dirty="0" smtClean="0"/>
              <a:t> </a:t>
            </a:r>
            <a:r>
              <a:rPr lang="en-US" altLang="zh-TW" dirty="0" smtClean="0"/>
              <a:t>or </a:t>
            </a:r>
            <a:r>
              <a:rPr lang="en-US" altLang="zh-TW" dirty="0" smtClean="0"/>
              <a:t>TCL </a:t>
            </a:r>
            <a:r>
              <a:rPr lang="en-US" altLang="zh-TW" dirty="0"/>
              <a:t>applications.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8CC3-9767-44C3-A17E-FAF57603FA50}" type="slidenum">
              <a:rPr lang="zh-TW" altLang="en-US" smtClean="0"/>
              <a:t>3</a:t>
            </a:fld>
            <a:endParaRPr lang="zh-TW" alt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4804" y="2236518"/>
            <a:ext cx="4402646" cy="2291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40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Round Robin Database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TW" dirty="0" smtClean="0"/>
              <a:t>In </a:t>
            </a:r>
            <a:r>
              <a:rPr lang="en-US" altLang="zh-TW" dirty="0"/>
              <a:t>case of linear databases, new data gets appended at the bottom of the database table. Thus </a:t>
            </a:r>
            <a:r>
              <a:rPr lang="en-US" altLang="zh-TW" b="1" dirty="0"/>
              <a:t>its size keeps on increasing.</a:t>
            </a:r>
          </a:p>
          <a:p>
            <a:pPr>
              <a:lnSpc>
                <a:spcPct val="150000"/>
              </a:lnSpc>
            </a:pPr>
            <a:r>
              <a:rPr lang="en-US" altLang="zh-TW" dirty="0" err="1" smtClean="0"/>
              <a:t>RRDtool’s</a:t>
            </a:r>
            <a:r>
              <a:rPr lang="en-US" altLang="zh-TW" dirty="0" smtClean="0"/>
              <a:t> </a:t>
            </a:r>
            <a:r>
              <a:rPr lang="en-US" altLang="zh-TW" dirty="0"/>
              <a:t>data is added along the </a:t>
            </a:r>
            <a:r>
              <a:rPr lang="en-US" altLang="zh-TW" b="1" dirty="0"/>
              <a:t>perimeter</a:t>
            </a:r>
            <a:r>
              <a:rPr lang="en-US" altLang="zh-TW" dirty="0"/>
              <a:t>. When new data reaches the starting point, it </a:t>
            </a:r>
            <a:r>
              <a:rPr lang="en-US" altLang="zh-TW" b="1" dirty="0"/>
              <a:t>overwrites</a:t>
            </a:r>
            <a:r>
              <a:rPr lang="en-US" altLang="zh-TW" dirty="0"/>
              <a:t> existing data. This way, the size of an </a:t>
            </a:r>
            <a:r>
              <a:rPr lang="en-US" altLang="zh-TW" dirty="0" err="1" smtClean="0"/>
              <a:t>RRDtool</a:t>
            </a:r>
            <a:r>
              <a:rPr lang="en-US" altLang="zh-TW" dirty="0" smtClean="0"/>
              <a:t> </a:t>
            </a:r>
            <a:r>
              <a:rPr lang="en-US" altLang="zh-TW" dirty="0"/>
              <a:t>database always remains constant. </a:t>
            </a:r>
            <a:endParaRPr lang="zh-TW" altLang="en-US" dirty="0"/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6904" y="4598275"/>
            <a:ext cx="2285250" cy="2150213"/>
          </a:xfrm>
          <a:prstGeom prst="rect">
            <a:avLst/>
          </a:prstGeo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8CC3-9767-44C3-A17E-FAF57603FA50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100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CF</a:t>
            </a:r>
            <a:r>
              <a:rPr lang="zh-TW" altLang="en-US" dirty="0" smtClean="0"/>
              <a:t> </a:t>
            </a:r>
            <a:r>
              <a:rPr lang="en-US" altLang="zh-TW" dirty="0" smtClean="0"/>
              <a:t>and</a:t>
            </a:r>
            <a:r>
              <a:rPr lang="zh-TW" altLang="en-US" dirty="0" smtClean="0"/>
              <a:t> </a:t>
            </a:r>
            <a:r>
              <a:rPr lang="en-US" altLang="zh-TW" dirty="0" smtClean="0"/>
              <a:t>RRA</a:t>
            </a:r>
            <a:r>
              <a:rPr lang="zh-TW" altLang="en-US" dirty="0" smtClean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4726" y="1516000"/>
            <a:ext cx="11339322" cy="5342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zh-TW" b="1" dirty="0"/>
              <a:t>Consolidation </a:t>
            </a:r>
            <a:r>
              <a:rPr lang="en-US" altLang="zh-TW" b="1" dirty="0" smtClean="0"/>
              <a:t>Functions(CF) </a:t>
            </a:r>
            <a:r>
              <a:rPr lang="en-US" altLang="zh-TW" dirty="0" smtClean="0"/>
              <a:t>determine </a:t>
            </a:r>
            <a:r>
              <a:rPr lang="en-US" altLang="zh-TW" dirty="0">
                <a:solidFill>
                  <a:srgbClr val="FF0000"/>
                </a:solidFill>
              </a:rPr>
              <a:t>how</a:t>
            </a:r>
            <a:r>
              <a:rPr lang="en-US" altLang="zh-TW" dirty="0"/>
              <a:t> the data is converted to other timescales</a:t>
            </a:r>
            <a:r>
              <a:rPr lang="en-US" altLang="zh-TW" dirty="0" smtClean="0"/>
              <a:t>.</a:t>
            </a:r>
            <a:r>
              <a:rPr lang="zh-TW" altLang="en-US" dirty="0" smtClean="0"/>
              <a:t>  </a:t>
            </a:r>
            <a:endParaRPr lang="en-US" altLang="zh-TW" dirty="0" smtClean="0"/>
          </a:p>
          <a:p>
            <a:pPr>
              <a:lnSpc>
                <a:spcPct val="150000"/>
              </a:lnSpc>
            </a:pPr>
            <a:r>
              <a:rPr lang="en-US" altLang="zh-TW" b="1" dirty="0"/>
              <a:t>Round Robin Archives (RRA)</a:t>
            </a:r>
            <a:r>
              <a:rPr lang="en-US" altLang="zh-TW" b="1" dirty="0" smtClean="0"/>
              <a:t> </a:t>
            </a:r>
            <a:r>
              <a:rPr lang="en-US" altLang="zh-TW" dirty="0"/>
              <a:t>directive defines </a:t>
            </a:r>
            <a:r>
              <a:rPr lang="en-US" altLang="zh-TW" dirty="0">
                <a:solidFill>
                  <a:srgbClr val="FF0000"/>
                </a:solidFill>
              </a:rPr>
              <a:t>how many </a:t>
            </a:r>
            <a:r>
              <a:rPr lang="en-US" altLang="zh-TW" dirty="0"/>
              <a:t>values the </a:t>
            </a:r>
            <a:r>
              <a:rPr lang="en-US" altLang="zh-TW" dirty="0" smtClean="0"/>
              <a:t>RRD </a:t>
            </a:r>
            <a:r>
              <a:rPr lang="en-US" altLang="zh-TW" dirty="0"/>
              <a:t>database will </a:t>
            </a:r>
            <a:r>
              <a:rPr lang="en-US" altLang="zh-TW" b="1" dirty="0"/>
              <a:t>archive</a:t>
            </a:r>
            <a:r>
              <a:rPr lang="en-US" altLang="zh-TW" dirty="0"/>
              <a:t> and for </a:t>
            </a:r>
            <a:r>
              <a:rPr lang="en-US" altLang="zh-TW" dirty="0" smtClean="0">
                <a:solidFill>
                  <a:srgbClr val="FF0000"/>
                </a:solidFill>
              </a:rPr>
              <a:t>how long</a:t>
            </a:r>
            <a:r>
              <a:rPr lang="en-US" altLang="zh-TW" dirty="0" smtClean="0"/>
              <a:t>. =&gt; RRA</a:t>
            </a:r>
            <a:r>
              <a:rPr lang="zh-TW" altLang="en-US" dirty="0" smtClean="0"/>
              <a:t> </a:t>
            </a:r>
            <a:r>
              <a:rPr lang="en-US" altLang="zh-TW" dirty="0" smtClean="0"/>
              <a:t>guarantees </a:t>
            </a:r>
            <a:r>
              <a:rPr lang="en-US" altLang="zh-TW" dirty="0"/>
              <a:t>that the RRD </a:t>
            </a:r>
            <a:r>
              <a:rPr lang="en-US" altLang="zh-TW" b="1" dirty="0"/>
              <a:t>does not grow over time </a:t>
            </a:r>
            <a:r>
              <a:rPr lang="en-US" altLang="zh-TW" dirty="0"/>
              <a:t>and that </a:t>
            </a:r>
            <a:r>
              <a:rPr lang="en-US" altLang="zh-TW" b="1" dirty="0"/>
              <a:t>old data is automatically eliminated</a:t>
            </a:r>
            <a:r>
              <a:rPr lang="en-US" altLang="zh-TW" dirty="0" smtClean="0"/>
              <a:t>.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27146"/>
              </p:ext>
            </p:extLst>
          </p:nvPr>
        </p:nvGraphicFramePr>
        <p:xfrm>
          <a:off x="3545259" y="2258190"/>
          <a:ext cx="6892544" cy="58337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23136"/>
                <a:gridCol w="1723136"/>
                <a:gridCol w="1723136"/>
                <a:gridCol w="1723136"/>
              </a:tblGrid>
              <a:tr h="58337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Minimum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Maximum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Average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Last</a:t>
                      </a:r>
                      <a:endParaRPr lang="zh-TW" alt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向右箭號 4"/>
          <p:cNvSpPr/>
          <p:nvPr/>
        </p:nvSpPr>
        <p:spPr>
          <a:xfrm>
            <a:off x="2699657" y="2380342"/>
            <a:ext cx="551542" cy="319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圓角矩形 5"/>
          <p:cNvSpPr/>
          <p:nvPr/>
        </p:nvSpPr>
        <p:spPr>
          <a:xfrm>
            <a:off x="759069" y="5627077"/>
            <a:ext cx="10673862" cy="996461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zh-TW" sz="2400" b="1" dirty="0"/>
              <a:t>Using different consolidation functions (CF) allows </a:t>
            </a:r>
            <a:r>
              <a:rPr lang="en-US" altLang="zh-TW" sz="2400" b="1" dirty="0" smtClean="0"/>
              <a:t>you </a:t>
            </a:r>
            <a:r>
              <a:rPr lang="en-US" altLang="zh-TW" sz="2400" b="1" dirty="0"/>
              <a:t>to store exactly the type of information that actually interests you</a:t>
            </a:r>
            <a:r>
              <a:rPr lang="zh-TW" altLang="en-US" sz="2400" b="1" dirty="0"/>
              <a:t> </a:t>
            </a:r>
            <a:r>
              <a:rPr lang="en-US" altLang="zh-TW" sz="2400" b="1" dirty="0"/>
              <a:t>in</a:t>
            </a:r>
            <a:r>
              <a:rPr lang="zh-TW" altLang="en-US" sz="2400" b="1" dirty="0"/>
              <a:t> </a:t>
            </a:r>
            <a:r>
              <a:rPr lang="en-US" altLang="zh-TW" sz="2400" b="1" dirty="0"/>
              <a:t>RRA.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8CC3-9767-44C3-A17E-FAF57603FA50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48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CF</a:t>
            </a:r>
            <a:r>
              <a:rPr lang="zh-TW" altLang="en-US" dirty="0"/>
              <a:t> </a:t>
            </a:r>
            <a:r>
              <a:rPr lang="en-US" altLang="zh-TW" dirty="0"/>
              <a:t>and</a:t>
            </a:r>
            <a:r>
              <a:rPr lang="zh-TW" altLang="en-US" dirty="0"/>
              <a:t> </a:t>
            </a:r>
            <a:r>
              <a:rPr lang="en-US" altLang="zh-TW" dirty="0" smtClean="0"/>
              <a:t>RRA</a:t>
            </a:r>
            <a:r>
              <a:rPr lang="zh-TW" altLang="en-US" dirty="0" smtClean="0"/>
              <a:t> </a:t>
            </a:r>
            <a:r>
              <a:rPr lang="en-US" altLang="zh-TW" dirty="0" smtClean="0"/>
              <a:t>(cont.)</a:t>
            </a:r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7849"/>
            <a:ext cx="10428522" cy="4371783"/>
          </a:xfrm>
          <a:prstGeom prst="rect">
            <a:avLst/>
          </a:prstGeo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8CC3-9767-44C3-A17E-FAF57603FA50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200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Using</a:t>
            </a:r>
            <a:r>
              <a:rPr lang="zh-TW" altLang="en-US" dirty="0"/>
              <a:t> </a:t>
            </a:r>
            <a:r>
              <a:rPr lang="en-US" altLang="zh-TW" dirty="0" err="1"/>
              <a:t>RRDtool</a:t>
            </a:r>
            <a:r>
              <a:rPr lang="zh-TW" altLang="en-US" dirty="0"/>
              <a:t> </a:t>
            </a:r>
            <a:r>
              <a:rPr lang="en-US" altLang="zh-TW" dirty="0"/>
              <a:t>to</a:t>
            </a:r>
            <a:r>
              <a:rPr lang="zh-TW" altLang="en-US" dirty="0"/>
              <a:t> </a:t>
            </a:r>
            <a:r>
              <a:rPr lang="en-US" altLang="zh-TW" dirty="0"/>
              <a:t>graph</a:t>
            </a:r>
            <a:r>
              <a:rPr lang="zh-TW" altLang="en-US" dirty="0"/>
              <a:t> </a:t>
            </a:r>
            <a:r>
              <a:rPr lang="en-US" altLang="zh-TW" dirty="0"/>
              <a:t>sensors’</a:t>
            </a:r>
            <a:r>
              <a:rPr lang="zh-TW" altLang="en-US" dirty="0"/>
              <a:t> </a:t>
            </a:r>
            <a:r>
              <a:rPr lang="en-US" altLang="zh-TW" dirty="0" smtClean="0"/>
              <a:t>data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690688"/>
            <a:ext cx="11524989" cy="4895850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altLang="zh-TW" sz="3200" dirty="0" smtClean="0"/>
              <a:t>Step 0 : Equipment and sensors’ data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altLang="zh-TW" sz="3200" dirty="0" smtClean="0"/>
              <a:t>Step</a:t>
            </a:r>
            <a:r>
              <a:rPr lang="zh-TW" altLang="en-US" sz="3200" dirty="0" smtClean="0"/>
              <a:t> </a:t>
            </a:r>
            <a:r>
              <a:rPr lang="en-US" altLang="zh-TW" sz="3200" dirty="0"/>
              <a:t>1</a:t>
            </a:r>
            <a:r>
              <a:rPr lang="zh-TW" altLang="en-US" sz="3200" dirty="0"/>
              <a:t> </a:t>
            </a:r>
            <a:r>
              <a:rPr lang="en-US" altLang="zh-TW" sz="3200" dirty="0"/>
              <a:t>:</a:t>
            </a:r>
            <a:r>
              <a:rPr lang="zh-TW" altLang="en-US" sz="3200" dirty="0"/>
              <a:t> </a:t>
            </a:r>
            <a:r>
              <a:rPr lang="en-US" altLang="zh-TW" sz="3200" dirty="0"/>
              <a:t>Create</a:t>
            </a:r>
            <a:r>
              <a:rPr lang="zh-TW" altLang="en-US" sz="3200" dirty="0"/>
              <a:t> </a:t>
            </a:r>
            <a:r>
              <a:rPr lang="en-US" altLang="zh-TW" sz="3200" dirty="0"/>
              <a:t>RRD</a:t>
            </a:r>
            <a:r>
              <a:rPr lang="zh-TW" altLang="en-US" sz="3200" dirty="0"/>
              <a:t> </a:t>
            </a:r>
            <a:r>
              <a:rPr lang="en-US" altLang="zh-TW" sz="3200" dirty="0"/>
              <a:t>file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altLang="zh-TW" sz="3200" dirty="0" smtClean="0"/>
              <a:t>Step 2 : </a:t>
            </a:r>
            <a:r>
              <a:rPr lang="en-US" altLang="zh-TW" sz="3200" b="1" dirty="0" err="1"/>
              <a:t>Cron</a:t>
            </a:r>
            <a:r>
              <a:rPr lang="en-US" altLang="zh-TW" sz="3200" b="1" dirty="0"/>
              <a:t> job</a:t>
            </a:r>
            <a:r>
              <a:rPr lang="en-US" altLang="zh-TW" sz="3200" dirty="0"/>
              <a:t> and </a:t>
            </a:r>
            <a:r>
              <a:rPr lang="en-US" altLang="zh-TW" sz="3200" b="1" dirty="0" err="1"/>
              <a:t>rrdtool</a:t>
            </a:r>
            <a:r>
              <a:rPr lang="en-US" altLang="zh-TW" sz="3200" b="1" dirty="0"/>
              <a:t> update </a:t>
            </a:r>
            <a:r>
              <a:rPr lang="en-US" altLang="zh-TW" sz="3200" dirty="0"/>
              <a:t>(adding data to the </a:t>
            </a:r>
            <a:r>
              <a:rPr lang="en-US" altLang="zh-TW" sz="3200" dirty="0" err="1"/>
              <a:t>rrd</a:t>
            </a:r>
            <a:r>
              <a:rPr lang="en-US" altLang="zh-TW" sz="3200" dirty="0"/>
              <a:t> database)  </a:t>
            </a:r>
            <a:endParaRPr lang="en-US" altLang="zh-TW" sz="3200" dirty="0" smtClean="0"/>
          </a:p>
          <a:p>
            <a:pPr marL="0" indent="0">
              <a:lnSpc>
                <a:spcPct val="200000"/>
              </a:lnSpc>
              <a:buNone/>
            </a:pPr>
            <a:r>
              <a:rPr lang="en-US" altLang="zh-TW" sz="3200" dirty="0" smtClean="0"/>
              <a:t>Step 3 : Graph</a:t>
            </a:r>
            <a:endParaRPr lang="en-US" altLang="zh-TW" sz="32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8CC3-9767-44C3-A17E-FAF57603FA50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240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Equipment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7721" y="2955025"/>
            <a:ext cx="3049630" cy="2270720"/>
          </a:xfrm>
        </p:spPr>
      </p:pic>
      <p:sp>
        <p:nvSpPr>
          <p:cNvPr id="5" name="文字方塊 4"/>
          <p:cNvSpPr txBox="1"/>
          <p:nvPr/>
        </p:nvSpPr>
        <p:spPr>
          <a:xfrm>
            <a:off x="762000" y="1813504"/>
            <a:ext cx="675226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altLang="zh-TW" sz="3200" dirty="0" smtClean="0"/>
              <a:t>Digital relative humidity and temperature sensor AM2302/DHT22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TW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TW" altLang="en-US" sz="3200" dirty="0"/>
          </a:p>
        </p:txBody>
      </p:sp>
      <p:sp>
        <p:nvSpPr>
          <p:cNvPr id="6" name="文字方塊 5"/>
          <p:cNvSpPr txBox="1"/>
          <p:nvPr/>
        </p:nvSpPr>
        <p:spPr>
          <a:xfrm>
            <a:off x="8116251" y="1818817"/>
            <a:ext cx="277560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altLang="zh-TW" sz="3200" dirty="0" smtClean="0"/>
              <a:t>Raspberry Pi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TW" altLang="en-US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2514" y="3176997"/>
            <a:ext cx="3431286" cy="2138513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762000" y="5960625"/>
            <a:ext cx="1143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rgbClr val="FF0000"/>
                </a:solidFill>
              </a:rPr>
              <a:t>Goal </a:t>
            </a:r>
            <a:r>
              <a:rPr lang="en-US" altLang="zh-TW" sz="3200" dirty="0" smtClean="0"/>
              <a:t>: Monitor the temperature and relative-humidity in Lab 409</a:t>
            </a:r>
            <a:endParaRPr lang="zh-TW" altLang="en-US" sz="3200" dirty="0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210968" y="5994368"/>
            <a:ext cx="551032" cy="551032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11560524" y="5994368"/>
            <a:ext cx="551032" cy="551032"/>
          </a:xfrm>
          <a:prstGeom prst="rect">
            <a:avLst/>
          </a:prstGeom>
        </p:spPr>
      </p:pic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8CC3-9767-44C3-A17E-FAF57603FA50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186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Using</a:t>
            </a:r>
            <a:r>
              <a:rPr lang="zh-TW" altLang="en-US" dirty="0" smtClean="0"/>
              <a:t> </a:t>
            </a:r>
            <a:r>
              <a:rPr lang="en-US" altLang="zh-TW" dirty="0" err="1" smtClean="0"/>
              <a:t>RRDtool</a:t>
            </a:r>
            <a:r>
              <a:rPr lang="zh-TW" altLang="en-US" dirty="0" smtClean="0"/>
              <a:t> </a:t>
            </a:r>
            <a:r>
              <a:rPr lang="en-US" altLang="zh-TW" dirty="0" smtClean="0"/>
              <a:t>to</a:t>
            </a:r>
            <a:r>
              <a:rPr lang="zh-TW" altLang="en-US" dirty="0" smtClean="0"/>
              <a:t> </a:t>
            </a:r>
            <a:r>
              <a:rPr lang="en-US" altLang="zh-TW" dirty="0" smtClean="0"/>
              <a:t>graph</a:t>
            </a:r>
            <a:r>
              <a:rPr lang="zh-TW" altLang="en-US" dirty="0" smtClean="0"/>
              <a:t> </a:t>
            </a:r>
            <a:r>
              <a:rPr lang="en-US" altLang="zh-TW" dirty="0" smtClean="0"/>
              <a:t>sensors’</a:t>
            </a:r>
            <a:r>
              <a:rPr lang="zh-TW" altLang="en-US" dirty="0" smtClean="0"/>
              <a:t> </a:t>
            </a:r>
            <a:r>
              <a:rPr lang="en-US" altLang="zh-TW" dirty="0" smtClean="0"/>
              <a:t>data</a:t>
            </a:r>
            <a:r>
              <a:rPr lang="zh-TW" altLang="en-US" dirty="0" smtClean="0"/>
              <a:t> </a:t>
            </a:r>
            <a:r>
              <a:rPr lang="en-US" altLang="zh-TW" dirty="0" smtClean="0"/>
              <a:t>–</a:t>
            </a:r>
            <a:r>
              <a:rPr lang="zh-TW" altLang="en-US" dirty="0" smtClean="0"/>
              <a:t> </a:t>
            </a:r>
            <a:r>
              <a:rPr lang="en-US" altLang="zh-TW" dirty="0" smtClean="0"/>
              <a:t>(1)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23562" y="1450366"/>
            <a:ext cx="10515600" cy="5493657"/>
          </a:xfrm>
        </p:spPr>
        <p:txBody>
          <a:bodyPr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en-US" altLang="zh-TW" dirty="0" smtClean="0"/>
              <a:t>Step</a:t>
            </a:r>
            <a:r>
              <a:rPr lang="zh-TW" altLang="en-US" dirty="0" smtClean="0"/>
              <a:t> </a:t>
            </a:r>
            <a:r>
              <a:rPr lang="en-US" altLang="zh-TW" dirty="0" smtClean="0"/>
              <a:t>1</a:t>
            </a:r>
            <a:r>
              <a:rPr lang="zh-TW" altLang="en-US" dirty="0" smtClean="0"/>
              <a:t> 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 smtClean="0"/>
              <a:t>Create</a:t>
            </a:r>
            <a:r>
              <a:rPr lang="zh-TW" altLang="en-US" dirty="0" smtClean="0"/>
              <a:t> </a:t>
            </a:r>
            <a:r>
              <a:rPr lang="en-US" altLang="zh-TW" dirty="0" smtClean="0"/>
              <a:t>RRD</a:t>
            </a:r>
            <a:r>
              <a:rPr lang="zh-TW" altLang="en-US" dirty="0" smtClean="0"/>
              <a:t> </a:t>
            </a:r>
            <a:r>
              <a:rPr lang="en-US" altLang="zh-TW" dirty="0" smtClean="0"/>
              <a:t>file</a:t>
            </a:r>
          </a:p>
          <a:p>
            <a:pPr marL="457200" lvl="1" indent="0">
              <a:lnSpc>
                <a:spcPct val="200000"/>
              </a:lnSpc>
              <a:buNone/>
            </a:pPr>
            <a:r>
              <a:rPr lang="en-US" altLang="zh-TW" sz="2800" dirty="0" err="1"/>
              <a:t>rrdtool</a:t>
            </a:r>
            <a:r>
              <a:rPr lang="en-US" altLang="zh-TW" sz="2800" dirty="0"/>
              <a:t> create </a:t>
            </a:r>
            <a:r>
              <a:rPr lang="en-US" altLang="zh-TW" sz="2800" dirty="0" err="1" smtClean="0"/>
              <a:t>test.rrd</a:t>
            </a:r>
            <a:r>
              <a:rPr lang="en-US" altLang="zh-TW" sz="2800" dirty="0" smtClean="0"/>
              <a:t> </a:t>
            </a:r>
            <a:r>
              <a:rPr lang="zh-TW" altLang="en-US" sz="2800" dirty="0" smtClean="0"/>
              <a:t> </a:t>
            </a:r>
            <a:r>
              <a:rPr lang="en-US" altLang="zh-TW" sz="2800" dirty="0"/>
              <a:t>--start </a:t>
            </a:r>
            <a:r>
              <a:rPr lang="en-US" altLang="zh-TW" sz="2800" dirty="0">
                <a:solidFill>
                  <a:schemeClr val="accent2"/>
                </a:solidFill>
              </a:rPr>
              <a:t>N</a:t>
            </a:r>
            <a:r>
              <a:rPr lang="en-US" altLang="zh-TW" sz="2800" dirty="0"/>
              <a:t> </a:t>
            </a:r>
            <a:r>
              <a:rPr lang="en-US" altLang="zh-TW" sz="2800" dirty="0" smtClean="0"/>
              <a:t>--</a:t>
            </a:r>
            <a:r>
              <a:rPr lang="en-US" altLang="zh-TW" sz="2800" dirty="0"/>
              <a:t>step </a:t>
            </a:r>
            <a:r>
              <a:rPr lang="en-US" altLang="zh-TW" sz="2800" dirty="0">
                <a:solidFill>
                  <a:schemeClr val="accent2"/>
                </a:solidFill>
              </a:rPr>
              <a:t>300</a:t>
            </a:r>
            <a:r>
              <a:rPr lang="en-US" altLang="zh-TW" sz="2800" dirty="0"/>
              <a:t> 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\</a:t>
            </a:r>
          </a:p>
          <a:p>
            <a:pPr marL="457200" lvl="1" indent="0">
              <a:lnSpc>
                <a:spcPct val="200000"/>
              </a:lnSpc>
              <a:buNone/>
            </a:pPr>
            <a:r>
              <a:rPr lang="en-US" altLang="zh-TW" sz="2800" dirty="0" smtClean="0"/>
              <a:t>DS:</a:t>
            </a:r>
            <a:r>
              <a:rPr lang="en-US" altLang="zh-TW" sz="2800" dirty="0" smtClean="0">
                <a:solidFill>
                  <a:srgbClr val="FF0000"/>
                </a:solidFill>
              </a:rPr>
              <a:t>temp</a:t>
            </a:r>
            <a:r>
              <a:rPr lang="en-US" altLang="zh-TW" sz="2800" dirty="0" smtClean="0"/>
              <a:t>:</a:t>
            </a:r>
            <a:r>
              <a:rPr lang="en-US" altLang="zh-TW" sz="2800" dirty="0" smtClean="0">
                <a:solidFill>
                  <a:schemeClr val="accent2"/>
                </a:solidFill>
              </a:rPr>
              <a:t>GAUGE</a:t>
            </a:r>
            <a:r>
              <a:rPr lang="en-US" altLang="zh-TW" sz="2800" dirty="0" smtClean="0"/>
              <a:t>:600:0:50 \</a:t>
            </a:r>
            <a:r>
              <a:rPr lang="zh-TW" altLang="en-US" sz="2800" dirty="0" smtClean="0"/>
              <a:t> </a:t>
            </a:r>
            <a:endParaRPr lang="en-US" altLang="zh-TW" sz="2800" dirty="0" smtClean="0"/>
          </a:p>
          <a:p>
            <a:pPr marL="457200" lvl="1" indent="0">
              <a:lnSpc>
                <a:spcPct val="200000"/>
              </a:lnSpc>
              <a:buNone/>
            </a:pPr>
            <a:r>
              <a:rPr lang="en-US" altLang="zh-TW" sz="2800" dirty="0" smtClean="0"/>
              <a:t>DS:</a:t>
            </a:r>
            <a:r>
              <a:rPr lang="en-US" altLang="zh-TW" sz="2800" dirty="0" smtClean="0">
                <a:solidFill>
                  <a:srgbClr val="FF0000"/>
                </a:solidFill>
              </a:rPr>
              <a:t>humi</a:t>
            </a:r>
            <a:r>
              <a:rPr lang="en-US" altLang="zh-TW" sz="2800" dirty="0" smtClean="0"/>
              <a:t>:GAUGE:</a:t>
            </a:r>
            <a:r>
              <a:rPr lang="en-US" altLang="zh-TW" sz="2800" dirty="0" smtClean="0">
                <a:solidFill>
                  <a:schemeClr val="accent2"/>
                </a:solidFill>
              </a:rPr>
              <a:t>600</a:t>
            </a:r>
            <a:r>
              <a:rPr lang="en-US" altLang="zh-TW" sz="2800" dirty="0" smtClean="0"/>
              <a:t>:0:100 </a:t>
            </a:r>
            <a:r>
              <a:rPr lang="en-US" altLang="zh-TW" sz="2800" dirty="0"/>
              <a:t>\</a:t>
            </a:r>
          </a:p>
          <a:p>
            <a:pPr marL="457200" lvl="1" indent="0">
              <a:lnSpc>
                <a:spcPct val="200000"/>
              </a:lnSpc>
              <a:buNone/>
            </a:pPr>
            <a:r>
              <a:rPr lang="en-US" altLang="zh-TW" sz="2800" dirty="0" smtClean="0"/>
              <a:t>RRA:</a:t>
            </a:r>
            <a:r>
              <a:rPr lang="en-US" altLang="zh-TW" sz="2800" dirty="0" smtClean="0">
                <a:solidFill>
                  <a:schemeClr val="accent2"/>
                </a:solidFill>
              </a:rPr>
              <a:t>MAX</a:t>
            </a:r>
            <a:r>
              <a:rPr lang="en-US" altLang="zh-TW" sz="2800" dirty="0" smtClean="0"/>
              <a:t>:0.5:</a:t>
            </a:r>
            <a:r>
              <a:rPr lang="en-US" altLang="zh-TW" sz="2800" dirty="0" smtClean="0">
                <a:solidFill>
                  <a:srgbClr val="FF0000"/>
                </a:solidFill>
              </a:rPr>
              <a:t>1</a:t>
            </a:r>
            <a:r>
              <a:rPr lang="en-US" altLang="zh-TW" sz="2800" dirty="0" smtClean="0"/>
              <a:t>:</a:t>
            </a:r>
            <a:r>
              <a:rPr lang="en-US" altLang="zh-TW" sz="2800" dirty="0" smtClean="0">
                <a:solidFill>
                  <a:srgbClr val="FF0000"/>
                </a:solidFill>
              </a:rPr>
              <a:t>288</a:t>
            </a:r>
          </a:p>
          <a:p>
            <a:pPr marL="457200" lvl="1" indent="0">
              <a:lnSpc>
                <a:spcPct val="200000"/>
              </a:lnSpc>
              <a:buNone/>
            </a:pPr>
            <a:r>
              <a:rPr lang="en-US" altLang="zh-TW" sz="2800" dirty="0" smtClean="0"/>
              <a:t>RRA:AVERAGE:0.5:1:288</a:t>
            </a:r>
            <a:endParaRPr lang="zh-TW" altLang="en-US" sz="2800" dirty="0" smtClean="0"/>
          </a:p>
          <a:p>
            <a:pPr marL="457200" lvl="1" indent="0">
              <a:lnSpc>
                <a:spcPct val="200000"/>
              </a:lnSpc>
              <a:buNone/>
            </a:pPr>
            <a:endParaRPr lang="zh-TW" altLang="en-US" sz="2800" dirty="0"/>
          </a:p>
        </p:txBody>
      </p:sp>
      <p:sp>
        <p:nvSpPr>
          <p:cNvPr id="4" name="Rectangular Callout 4"/>
          <p:cNvSpPr/>
          <p:nvPr/>
        </p:nvSpPr>
        <p:spPr>
          <a:xfrm>
            <a:off x="5427853" y="1925565"/>
            <a:ext cx="910205" cy="370794"/>
          </a:xfrm>
          <a:prstGeom prst="wedgeRectCallout">
            <a:avLst>
              <a:gd name="adj1" fmla="val -48202"/>
              <a:gd name="adj2" fmla="val 156945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zh-TW" sz="2000" dirty="0"/>
              <a:t>Now</a:t>
            </a:r>
            <a:endParaRPr lang="zh-TW" altLang="en-US" sz="2000" dirty="0"/>
          </a:p>
        </p:txBody>
      </p:sp>
      <p:sp>
        <p:nvSpPr>
          <p:cNvPr id="5" name="Rectangular Callout 4"/>
          <p:cNvSpPr/>
          <p:nvPr/>
        </p:nvSpPr>
        <p:spPr>
          <a:xfrm>
            <a:off x="6876098" y="1324728"/>
            <a:ext cx="2463162" cy="671854"/>
          </a:xfrm>
          <a:prstGeom prst="wedgeRectCallout">
            <a:avLst>
              <a:gd name="adj1" fmla="val -48202"/>
              <a:gd name="adj2" fmla="val 156945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zh-TW" sz="2000" dirty="0" smtClean="0"/>
              <a:t>Interval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time</a:t>
            </a:r>
          </a:p>
          <a:p>
            <a:pPr algn="ctr">
              <a:defRPr/>
            </a:pPr>
            <a:r>
              <a:rPr lang="en-US" altLang="zh-TW" sz="2000" dirty="0" smtClean="0"/>
              <a:t>300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s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=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5</a:t>
            </a:r>
            <a:r>
              <a:rPr lang="zh-TW" altLang="en-US" sz="2000" dirty="0" smtClean="0"/>
              <a:t> </a:t>
            </a:r>
            <a:r>
              <a:rPr lang="en-US" altLang="zh-TW" sz="2000" dirty="0" err="1" smtClean="0"/>
              <a:t>mins</a:t>
            </a:r>
            <a:endParaRPr lang="en-US" altLang="zh-TW" sz="2000" dirty="0" smtClean="0"/>
          </a:p>
        </p:txBody>
      </p:sp>
      <p:sp>
        <p:nvSpPr>
          <p:cNvPr id="6" name="向右箭號 5"/>
          <p:cNvSpPr/>
          <p:nvPr/>
        </p:nvSpPr>
        <p:spPr>
          <a:xfrm>
            <a:off x="5427853" y="3549900"/>
            <a:ext cx="994959" cy="3628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658953" y="3282056"/>
            <a:ext cx="4702628" cy="93928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Add </a:t>
            </a:r>
            <a:r>
              <a:rPr lang="en-US" altLang="zh-TW" dirty="0"/>
              <a:t>a </a:t>
            </a:r>
            <a:r>
              <a:rPr lang="en-US" altLang="zh-TW" b="1" dirty="0" smtClean="0">
                <a:solidFill>
                  <a:srgbClr val="FFFF00"/>
                </a:solidFill>
              </a:rPr>
              <a:t>Data </a:t>
            </a:r>
            <a:r>
              <a:rPr lang="en-US" altLang="zh-TW" b="1" dirty="0">
                <a:solidFill>
                  <a:srgbClr val="FFFF00"/>
                </a:solidFill>
              </a:rPr>
              <a:t>S</a:t>
            </a:r>
            <a:r>
              <a:rPr lang="en-US" altLang="zh-TW" b="1" dirty="0" smtClean="0">
                <a:solidFill>
                  <a:srgbClr val="FFFF00"/>
                </a:solidFill>
              </a:rPr>
              <a:t>ource </a:t>
            </a:r>
            <a:r>
              <a:rPr lang="en-US" altLang="zh-TW" dirty="0"/>
              <a:t>called </a:t>
            </a:r>
            <a:r>
              <a:rPr lang="en-US" altLang="zh-TW" b="1" dirty="0" smtClean="0">
                <a:solidFill>
                  <a:srgbClr val="FF0000"/>
                </a:solidFill>
              </a:rPr>
              <a:t>temp</a:t>
            </a:r>
            <a:r>
              <a:rPr lang="en-US" altLang="zh-TW" dirty="0" smtClean="0"/>
              <a:t> </a:t>
            </a:r>
            <a:r>
              <a:rPr lang="en-US" altLang="zh-TW" dirty="0"/>
              <a:t>which has values between 0 and 50 </a:t>
            </a:r>
            <a:r>
              <a:rPr lang="en-US" altLang="zh-TW" dirty="0" smtClean="0"/>
              <a:t>(</a:t>
            </a:r>
            <a:r>
              <a:rPr lang="zh-TW" altLang="en-US" dirty="0" smtClean="0"/>
              <a:t> </a:t>
            </a:r>
            <a:r>
              <a:rPr lang="en-US" altLang="zh-TW" dirty="0" smtClean="0"/>
              <a:t>large </a:t>
            </a:r>
            <a:r>
              <a:rPr lang="en-US" altLang="zh-TW" dirty="0"/>
              <a:t>enough for inside temp in degrees </a:t>
            </a:r>
            <a:r>
              <a:rPr lang="en-US" altLang="zh-TW" dirty="0" smtClean="0"/>
              <a:t>Celsius</a:t>
            </a:r>
            <a:r>
              <a:rPr lang="zh-TW" altLang="en-US" dirty="0" smtClean="0"/>
              <a:t> </a:t>
            </a:r>
            <a:r>
              <a:rPr lang="en-US" altLang="zh-TW" dirty="0" smtClean="0"/>
              <a:t>)</a:t>
            </a:r>
            <a:r>
              <a:rPr lang="en-US" altLang="zh-TW" dirty="0"/>
              <a:t> </a:t>
            </a:r>
            <a:r>
              <a:rPr lang="en-US" altLang="zh-TW" dirty="0" smtClean="0"/>
              <a:t>.</a:t>
            </a:r>
            <a:endParaRPr lang="zh-TW" altLang="en-US" dirty="0"/>
          </a:p>
        </p:txBody>
      </p:sp>
      <p:sp>
        <p:nvSpPr>
          <p:cNvPr id="8" name="向右箭號 7"/>
          <p:cNvSpPr/>
          <p:nvPr/>
        </p:nvSpPr>
        <p:spPr>
          <a:xfrm>
            <a:off x="5427853" y="4404712"/>
            <a:ext cx="1030471" cy="3628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6658953" y="4445804"/>
            <a:ext cx="3367315" cy="34658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Add </a:t>
            </a:r>
            <a:r>
              <a:rPr lang="en-US" altLang="zh-TW" dirty="0"/>
              <a:t>a </a:t>
            </a:r>
            <a:r>
              <a:rPr lang="en-US" altLang="zh-TW" b="1" dirty="0" smtClean="0">
                <a:solidFill>
                  <a:srgbClr val="FFFF00"/>
                </a:solidFill>
              </a:rPr>
              <a:t>Data </a:t>
            </a:r>
            <a:r>
              <a:rPr lang="en-US" altLang="zh-TW" b="1" dirty="0">
                <a:solidFill>
                  <a:srgbClr val="FFFF00"/>
                </a:solidFill>
              </a:rPr>
              <a:t>S</a:t>
            </a:r>
            <a:r>
              <a:rPr lang="en-US" altLang="zh-TW" b="1" dirty="0" smtClean="0">
                <a:solidFill>
                  <a:srgbClr val="FFFF00"/>
                </a:solidFill>
              </a:rPr>
              <a:t>ource </a:t>
            </a:r>
            <a:r>
              <a:rPr lang="en-US" altLang="zh-TW" dirty="0"/>
              <a:t>called </a:t>
            </a:r>
            <a:r>
              <a:rPr lang="en-US" altLang="zh-TW" b="1" dirty="0" err="1" smtClean="0">
                <a:solidFill>
                  <a:srgbClr val="FF0000"/>
                </a:solidFill>
              </a:rPr>
              <a:t>humi</a:t>
            </a:r>
            <a:r>
              <a:rPr lang="en-US" altLang="zh-TW" b="1" dirty="0" smtClean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13" name="矩形圖說文字 12"/>
          <p:cNvSpPr/>
          <p:nvPr/>
        </p:nvSpPr>
        <p:spPr>
          <a:xfrm>
            <a:off x="1843313" y="3011715"/>
            <a:ext cx="4107543" cy="558604"/>
          </a:xfrm>
          <a:prstGeom prst="wedgeRectCallou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 smtClean="0">
                <a:solidFill>
                  <a:srgbClr val="FFFF00"/>
                </a:solidFill>
              </a:rPr>
              <a:t>GAUGE</a:t>
            </a:r>
            <a:r>
              <a:rPr lang="zh-TW" altLang="en-US" dirty="0" smtClean="0"/>
              <a:t> 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 smtClean="0"/>
              <a:t>Absolute data that </a:t>
            </a:r>
            <a:r>
              <a:rPr lang="en-US" altLang="zh-TW" dirty="0"/>
              <a:t>shouldn’t be modified in </a:t>
            </a:r>
            <a:r>
              <a:rPr lang="en-US" altLang="zh-TW" dirty="0" smtClean="0"/>
              <a:t>any </a:t>
            </a:r>
            <a:r>
              <a:rPr lang="en-US" altLang="zh-TW" dirty="0"/>
              <a:t>way by </a:t>
            </a:r>
            <a:r>
              <a:rPr lang="en-US" altLang="zh-TW" dirty="0" err="1"/>
              <a:t>rrdtool</a:t>
            </a:r>
            <a:endParaRPr lang="zh-TW" altLang="en-US" dirty="0"/>
          </a:p>
        </p:txBody>
      </p:sp>
      <p:sp>
        <p:nvSpPr>
          <p:cNvPr id="11" name="向右箭號 10"/>
          <p:cNvSpPr/>
          <p:nvPr/>
        </p:nvSpPr>
        <p:spPr>
          <a:xfrm>
            <a:off x="4036179" y="5169231"/>
            <a:ext cx="629274" cy="3628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圖說文字 9"/>
          <p:cNvSpPr/>
          <p:nvPr/>
        </p:nvSpPr>
        <p:spPr>
          <a:xfrm>
            <a:off x="1843313" y="4944385"/>
            <a:ext cx="468922" cy="312786"/>
          </a:xfrm>
          <a:prstGeom prst="wedgeRectCallou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CF</a:t>
            </a:r>
            <a:endParaRPr lang="zh-TW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4824579" y="5038371"/>
            <a:ext cx="7036061" cy="55102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rgbClr val="FF0000"/>
                </a:solidFill>
              </a:rPr>
              <a:t>1</a:t>
            </a:r>
            <a:r>
              <a:rPr lang="en-US" altLang="zh-TW" sz="2000" dirty="0" smtClean="0"/>
              <a:t> specifies </a:t>
            </a:r>
            <a:r>
              <a:rPr lang="en-US" altLang="zh-TW" sz="2000" dirty="0"/>
              <a:t>how many steps should be averaged before storing the final value.</a:t>
            </a:r>
            <a:endParaRPr lang="en-US" altLang="zh-TW" sz="2000" dirty="0" smtClean="0"/>
          </a:p>
        </p:txBody>
      </p:sp>
      <p:sp>
        <p:nvSpPr>
          <p:cNvPr id="16" name="矩形圖說文字 15"/>
          <p:cNvSpPr/>
          <p:nvPr/>
        </p:nvSpPr>
        <p:spPr>
          <a:xfrm>
            <a:off x="3257816" y="4030005"/>
            <a:ext cx="1910861" cy="334377"/>
          </a:xfrm>
          <a:prstGeom prst="wedgeRectCallou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hlinkClick r:id="rId3"/>
              </a:rPr>
              <a:t>heartbeat timeout</a:t>
            </a:r>
            <a:endParaRPr lang="zh-TW" altLang="en-US" dirty="0"/>
          </a:p>
        </p:txBody>
      </p:sp>
      <p:sp>
        <p:nvSpPr>
          <p:cNvPr id="17" name="矩形 16"/>
          <p:cNvSpPr/>
          <p:nvPr/>
        </p:nvSpPr>
        <p:spPr>
          <a:xfrm>
            <a:off x="4824578" y="5771968"/>
            <a:ext cx="7036062" cy="634457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dirty="0" smtClean="0">
                <a:solidFill>
                  <a:srgbClr val="FF0000"/>
                </a:solidFill>
              </a:rPr>
              <a:t>288</a:t>
            </a:r>
            <a:r>
              <a:rPr lang="en-US" altLang="zh-TW" sz="2000" dirty="0" smtClean="0"/>
              <a:t> means </a:t>
            </a:r>
            <a:r>
              <a:rPr lang="en-US" altLang="zh-TW" sz="2000" dirty="0"/>
              <a:t>the number of steps that we will store </a:t>
            </a:r>
            <a:r>
              <a:rPr lang="en-US" altLang="zh-TW" sz="2000" dirty="0" smtClean="0"/>
              <a:t>in database</a:t>
            </a:r>
          </a:p>
          <a:p>
            <a:pPr algn="ctr"/>
            <a:r>
              <a:rPr lang="en-US" altLang="zh-TW" sz="2000" dirty="0" smtClean="0"/>
              <a:t>1*300s*288 = 86400s = 1 day ! </a:t>
            </a:r>
          </a:p>
        </p:txBody>
      </p:sp>
      <p:sp>
        <p:nvSpPr>
          <p:cNvPr id="18" name="向右箭號 17"/>
          <p:cNvSpPr/>
          <p:nvPr/>
        </p:nvSpPr>
        <p:spPr>
          <a:xfrm rot="1030771">
            <a:off x="4036179" y="5648998"/>
            <a:ext cx="629274" cy="3628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投影片編號版面配置區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8CC3-9767-44C3-A17E-FAF57603FA50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951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1055</TotalTime>
  <Words>741</Words>
  <Application>Microsoft Office PowerPoint</Application>
  <PresentationFormat>寬螢幕</PresentationFormat>
  <Paragraphs>123</Paragraphs>
  <Slides>14</Slides>
  <Notes>8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1" baseType="lpstr">
      <vt:lpstr>新細明體</vt:lpstr>
      <vt:lpstr>標楷體</vt:lpstr>
      <vt:lpstr>Arial</vt:lpstr>
      <vt:lpstr>Calibri</vt:lpstr>
      <vt:lpstr>Calibri Light</vt:lpstr>
      <vt:lpstr>Wingdings</vt:lpstr>
      <vt:lpstr>Office 佈景主題</vt:lpstr>
      <vt:lpstr>Using RRDtool to graph sensor's data</vt:lpstr>
      <vt:lpstr>Outline</vt:lpstr>
      <vt:lpstr>Introduction of RRDtool</vt:lpstr>
      <vt:lpstr>Round Robin Database </vt:lpstr>
      <vt:lpstr>CF and RRA </vt:lpstr>
      <vt:lpstr>CF and RRA (cont.)</vt:lpstr>
      <vt:lpstr>Using RRDtool to graph sensors’ data</vt:lpstr>
      <vt:lpstr>Equipment</vt:lpstr>
      <vt:lpstr>Using RRDtool to graph sensors’ data – (1)</vt:lpstr>
      <vt:lpstr>Using RRDtool to graph sensors’ data – (2)</vt:lpstr>
      <vt:lpstr>Using RRDtool to graph sensors’ data – (3)</vt:lpstr>
      <vt:lpstr>PowerPoint 簡報</vt:lpstr>
      <vt:lpstr>PowerPoint 簡報</vt:lpstr>
      <vt:lpstr>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 sensors data with RRDTool</dc:title>
  <dc:creator>JW</dc:creator>
  <cp:lastModifiedBy>JW</cp:lastModifiedBy>
  <cp:revision>74</cp:revision>
  <dcterms:created xsi:type="dcterms:W3CDTF">2016-01-30T04:07:34Z</dcterms:created>
  <dcterms:modified xsi:type="dcterms:W3CDTF">2016-02-02T03:11:59Z</dcterms:modified>
</cp:coreProperties>
</file>