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7" r:id="rId3"/>
    <p:sldId id="298" r:id="rId4"/>
    <p:sldId id="313" r:id="rId5"/>
    <p:sldId id="300" r:id="rId6"/>
    <p:sldId id="302" r:id="rId7"/>
    <p:sldId id="314" r:id="rId8"/>
    <p:sldId id="317" r:id="rId9"/>
    <p:sldId id="303" r:id="rId10"/>
    <p:sldId id="301" r:id="rId11"/>
    <p:sldId id="304" r:id="rId12"/>
    <p:sldId id="305" r:id="rId13"/>
    <p:sldId id="306" r:id="rId14"/>
    <p:sldId id="307" r:id="rId15"/>
    <p:sldId id="318" r:id="rId16"/>
    <p:sldId id="309" r:id="rId17"/>
    <p:sldId id="263" r:id="rId18"/>
    <p:sldId id="262" r:id="rId19"/>
    <p:sldId id="321" r:id="rId20"/>
    <p:sldId id="267" r:id="rId21"/>
    <p:sldId id="319" r:id="rId22"/>
    <p:sldId id="281" r:id="rId23"/>
    <p:sldId id="288" r:id="rId24"/>
    <p:sldId id="322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楊國呈" initials="楊國呈" lastIdx="2" clrIdx="0">
    <p:extLst>
      <p:ext uri="{19B8F6BF-5375-455C-9EA6-DF929625EA0E}">
        <p15:presenceInfo xmlns:p15="http://schemas.microsoft.com/office/powerpoint/2012/main" userId="7e23604a1442e4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2122" autoAdjust="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3DE73-6A3D-4C59-B41C-86E3AE16374F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3B049-80F1-4234-AE31-A4EB229DB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94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182E3-47C5-487A-98F8-9EF1DF7CEEBF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B4BB9-627E-4826-AC48-EA57EDDC3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23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4BB9-627E-4826-AC48-EA57EDDC3A86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67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4BB9-627E-4826-AC48-EA57EDDC3A8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5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4BB9-627E-4826-AC48-EA57EDDC3A8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90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4BB9-627E-4826-AC48-EA57EDDC3A8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55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219200" y="1524000"/>
            <a:ext cx="10164232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1772" b="1" i="0" u="none" strike="noStrike" cap="none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1772" b="1" i="0" u="none" strike="noStrike" cap="none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1772" b="1" i="0" u="none" strike="noStrike" cap="none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1772" b="1" i="0" u="none" strike="noStrike" cap="none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92881" marR="0" lvl="5" indent="0" algn="l" rtl="0">
              <a:spcBef>
                <a:spcPts val="0"/>
              </a:spcBef>
              <a:spcAft>
                <a:spcPts val="0"/>
              </a:spcAft>
              <a:defRPr sz="1772" b="1" i="0" u="none" strike="noStrike" cap="none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85763" marR="0" lvl="6" indent="0" algn="l" rtl="0">
              <a:spcBef>
                <a:spcPts val="0"/>
              </a:spcBef>
              <a:spcAft>
                <a:spcPts val="0"/>
              </a:spcAft>
              <a:defRPr sz="1772" b="1" i="0" u="none" strike="noStrike" cap="none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578644" marR="0" lvl="7" indent="0" algn="l" rtl="0">
              <a:spcBef>
                <a:spcPts val="0"/>
              </a:spcBef>
              <a:spcAft>
                <a:spcPts val="0"/>
              </a:spcAft>
              <a:defRPr sz="1772" b="1" i="0" u="none" strike="noStrike" cap="none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771525" marR="0" lvl="8" indent="0" algn="l" rtl="0">
              <a:spcBef>
                <a:spcPts val="0"/>
              </a:spcBef>
              <a:spcAft>
                <a:spcPts val="0"/>
              </a:spcAft>
              <a:defRPr sz="1772" b="1" i="0" u="none" strike="noStrike" cap="none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36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400" b="0" i="0" u="none" strike="noStrike" cap="none">
                <a:solidFill>
                  <a:schemeClr val="dk1"/>
                </a:solidFill>
                <a:latin typeface="+mn-lt"/>
                <a:ea typeface="Arial Narrow" panose="020B0606020202030204" pitchFamily="34" charset="0"/>
                <a:cs typeface="Arial"/>
                <a:sym typeface="Arial"/>
              </a:defRPr>
            </a:lvl1pPr>
            <a:lvl2pPr marL="282625" marR="0" lvl="1" indent="-96173" algn="l" rtl="0"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109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304" marR="0" lvl="2" indent="-114389" algn="l" rtl="0">
              <a:spcBef>
                <a:spcPts val="186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9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5250" marR="0" lvl="3" indent="-99120" algn="l" rtl="0">
              <a:spcBef>
                <a:spcPts val="169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09241" marR="0" lvl="4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02122" marR="0" lvl="5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5003" marR="0" lvl="6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87884" marR="0" lvl="7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80766" marR="0" lvl="8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dirty="0"/>
          </a:p>
        </p:txBody>
      </p:sp>
      <p:pic>
        <p:nvPicPr>
          <p:cNvPr id="14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5" y="152407"/>
            <a:ext cx="1320799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20"/>
          <p:cNvSpPr/>
          <p:nvPr/>
        </p:nvSpPr>
        <p:spPr>
          <a:xfrm>
            <a:off x="812805" y="1219200"/>
            <a:ext cx="10566399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570" tIns="19280" rIns="38570" bIns="1928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6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64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7819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92881" lvl="5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85763" lvl="6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578644" lvl="7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771525" lvl="8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45454" y="-1592262"/>
            <a:ext cx="4530724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4661" lvl="0" indent="-92423" algn="l" rtl="0">
              <a:spcBef>
                <a:spcPts val="25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12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2625" lvl="1" indent="-96173" algn="l" rtl="0"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10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304" lvl="2" indent="-114389" algn="l" rtl="0">
              <a:spcBef>
                <a:spcPts val="186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9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5250" lvl="3" indent="-99120" algn="l" rtl="0">
              <a:spcBef>
                <a:spcPts val="169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09241" lvl="4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02122" lvl="5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5003" lvl="6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87884" lvl="7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80766" lvl="8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32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283719" y="1846001"/>
            <a:ext cx="5881687" cy="27453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92881" lvl="5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85763" lvl="6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578644" lvl="7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771525" lvl="8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688311" y="-800894"/>
            <a:ext cx="5881687" cy="803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4661" lvl="0" indent="-92423" algn="l" rtl="0">
              <a:spcBef>
                <a:spcPts val="25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12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2625" lvl="1" indent="-96173" algn="l" rtl="0"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10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304" lvl="2" indent="-114389" algn="l" rtl="0">
              <a:spcBef>
                <a:spcPts val="186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9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5250" lvl="3" indent="-99120" algn="l" rtl="0">
              <a:spcBef>
                <a:spcPts val="169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09241" lvl="4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02122" lvl="5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5003" lvl="6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87884" lvl="7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80766" lvl="8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70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09600" y="277819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92881" lvl="5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85763" lvl="6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578644" lvl="7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771525" lvl="8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24421" y="1628775"/>
            <a:ext cx="53847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4661" lvl="0" indent="-92423" algn="l" rtl="0">
              <a:spcBef>
                <a:spcPts val="25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12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2625" lvl="1" indent="-96173" algn="l" rtl="0"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10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304" lvl="2" indent="-114389" algn="l" rtl="0">
              <a:spcBef>
                <a:spcPts val="186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9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5250" lvl="3" indent="-99120" algn="l" rtl="0">
              <a:spcBef>
                <a:spcPts val="169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09241" lvl="4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02122" lvl="5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5003" lvl="6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87884" lvl="7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80766" lvl="8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212421" y="1628775"/>
            <a:ext cx="53847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4661" lvl="0" indent="-92423" algn="l" rtl="0">
              <a:spcBef>
                <a:spcPts val="25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12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2625" lvl="1" indent="-96173" algn="l" rtl="0"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10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304" lvl="2" indent="-114389" algn="l" rtl="0">
              <a:spcBef>
                <a:spcPts val="186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9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5250" lvl="3" indent="-99120" algn="l" rtl="0">
              <a:spcBef>
                <a:spcPts val="169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09241" lvl="4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02122" lvl="5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5003" lvl="6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87884" lvl="7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80766" lvl="8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35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36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400" b="0" i="0" u="none" strike="noStrike" cap="none">
                <a:solidFill>
                  <a:schemeClr val="dk1"/>
                </a:solidFill>
                <a:latin typeface="+mn-lt"/>
                <a:ea typeface="Arial Narrow" panose="020B0606020202030204" pitchFamily="34" charset="0"/>
                <a:cs typeface="Arial"/>
                <a:sym typeface="Arial"/>
              </a:defRPr>
            </a:lvl1pPr>
            <a:lvl2pPr marL="282625" marR="0" lvl="1" indent="-96173" algn="l" rtl="0"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109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304" marR="0" lvl="2" indent="-114389" algn="l" rtl="0">
              <a:spcBef>
                <a:spcPts val="186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9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5250" marR="0" lvl="3" indent="-99120" algn="l" rtl="0">
              <a:spcBef>
                <a:spcPts val="169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09241" marR="0" lvl="4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02122" marR="0" lvl="5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5003" marR="0" lvl="6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87884" marR="0" lvl="7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80766" marR="0" lvl="8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/>
              <a:t>按一下以編輯母片副標題樣式</a:t>
            </a:r>
            <a:endParaRPr dirty="0"/>
          </a:p>
        </p:txBody>
      </p:sp>
      <p:pic>
        <p:nvPicPr>
          <p:cNvPr id="14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5" y="152407"/>
            <a:ext cx="1320799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20"/>
          <p:cNvSpPr/>
          <p:nvPr/>
        </p:nvSpPr>
        <p:spPr>
          <a:xfrm>
            <a:off x="812805" y="1219200"/>
            <a:ext cx="10566399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570" tIns="19280" rIns="38570" bIns="1928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6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z="1500"/>
            </a:lvl1pPr>
          </a:lstStyle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940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"/>
          <p:cNvSpPr txBox="1">
            <a:spLocks noGrp="1"/>
          </p:cNvSpPr>
          <p:nvPr>
            <p:ph type="title"/>
          </p:nvPr>
        </p:nvSpPr>
        <p:spPr>
          <a:xfrm>
            <a:off x="609600" y="277819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92881" lvl="5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85763" lvl="6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578644" lvl="7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771525" lvl="8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 dirty="0"/>
              <a:t>按一下以編輯母片標題樣式</a:t>
            </a:r>
            <a:endParaRPr dirty="0"/>
          </a:p>
        </p:txBody>
      </p:sp>
      <p:sp>
        <p:nvSpPr>
          <p:cNvPr id="6" name="Shape 31"/>
          <p:cNvSpPr txBox="1">
            <a:spLocks noGrp="1"/>
          </p:cNvSpPr>
          <p:nvPr>
            <p:ph type="body" idx="1"/>
          </p:nvPr>
        </p:nvSpPr>
        <p:spPr>
          <a:xfrm>
            <a:off x="624416" y="1628775"/>
            <a:ext cx="109728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4661" lvl="0" indent="-92423" algn="l" rtl="0">
              <a:spcBef>
                <a:spcPts val="254"/>
              </a:spcBef>
              <a:spcAft>
                <a:spcPts val="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2625" marR="0" lvl="1" indent="-96173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Tx/>
              <a:buFont typeface="Noto Symbol"/>
              <a:buChar char="❑"/>
              <a:tabLst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304" marR="0" lvl="2" indent="-96173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69077" lvl="3" indent="0" algn="l" rtl="0">
              <a:spcBef>
                <a:spcPts val="169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09241" lvl="4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02122" lvl="5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95003" lvl="6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87884" lvl="7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80766" lvl="8" indent="-106487" algn="l" rtl="0"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7" name="Shape 32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dirty="0"/>
          </a:p>
        </p:txBody>
      </p:sp>
      <p:sp>
        <p:nvSpPr>
          <p:cNvPr id="8" name="Shape 3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74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63083" y="440690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1688" b="1" cap="none"/>
            </a:lvl1pPr>
            <a:lvl2pPr lvl="1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844"/>
            </a:lvl1pPr>
            <a:lvl2pPr marL="192881" lvl="1" indent="0" rtl="0">
              <a:spcBef>
                <a:spcPts val="0"/>
              </a:spcBef>
              <a:buFont typeface="Arial"/>
              <a:buNone/>
              <a:defRPr sz="760"/>
            </a:lvl2pPr>
            <a:lvl3pPr marL="385763" lvl="2" indent="0" rtl="0">
              <a:spcBef>
                <a:spcPts val="0"/>
              </a:spcBef>
              <a:buFont typeface="Arial"/>
              <a:buNone/>
              <a:defRPr sz="675"/>
            </a:lvl3pPr>
            <a:lvl4pPr marL="578644" lvl="3" indent="0" rtl="0">
              <a:spcBef>
                <a:spcPts val="0"/>
              </a:spcBef>
              <a:buFont typeface="Arial"/>
              <a:buNone/>
              <a:defRPr sz="591"/>
            </a:lvl4pPr>
            <a:lvl5pPr marL="771525" lvl="4" indent="0" rtl="0">
              <a:spcBef>
                <a:spcPts val="0"/>
              </a:spcBef>
              <a:buFont typeface="Arial"/>
              <a:buNone/>
              <a:defRPr sz="591"/>
            </a:lvl5pPr>
            <a:lvl6pPr marL="964406" lvl="5" indent="0" rtl="0">
              <a:spcBef>
                <a:spcPts val="0"/>
              </a:spcBef>
              <a:buFont typeface="Arial"/>
              <a:buNone/>
              <a:defRPr sz="591"/>
            </a:lvl6pPr>
            <a:lvl7pPr marL="1157288" lvl="6" indent="0" rtl="0">
              <a:spcBef>
                <a:spcPts val="0"/>
              </a:spcBef>
              <a:buFont typeface="Arial"/>
              <a:buNone/>
              <a:defRPr sz="591"/>
            </a:lvl7pPr>
            <a:lvl8pPr marL="1350169" lvl="7" indent="0" rtl="0">
              <a:spcBef>
                <a:spcPts val="0"/>
              </a:spcBef>
              <a:buFont typeface="Arial"/>
              <a:buNone/>
              <a:defRPr sz="591"/>
            </a:lvl8pPr>
            <a:lvl9pPr marL="1543050" lvl="8" indent="0" rtl="0">
              <a:spcBef>
                <a:spcPts val="0"/>
              </a:spcBef>
              <a:buFont typeface="Arial"/>
              <a:buNone/>
              <a:defRPr sz="59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47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09600" y="277819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92881" lvl="5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85763" lvl="6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578644" lvl="7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771525" lvl="8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24421" y="1628775"/>
            <a:ext cx="53847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81"/>
            </a:lvl1pPr>
            <a:lvl2pPr lvl="1" rtl="0">
              <a:spcBef>
                <a:spcPts val="0"/>
              </a:spcBef>
              <a:defRPr sz="1013"/>
            </a:lvl2pPr>
            <a:lvl3pPr lvl="2" rtl="0">
              <a:spcBef>
                <a:spcPts val="0"/>
              </a:spcBef>
              <a:defRPr sz="844"/>
            </a:lvl3pPr>
            <a:lvl4pPr lvl="3" rtl="0">
              <a:spcBef>
                <a:spcPts val="0"/>
              </a:spcBef>
              <a:defRPr sz="760"/>
            </a:lvl4pPr>
            <a:lvl5pPr lvl="4" rtl="0">
              <a:spcBef>
                <a:spcPts val="0"/>
              </a:spcBef>
              <a:defRPr sz="760"/>
            </a:lvl5pPr>
            <a:lvl6pPr lvl="5" rtl="0">
              <a:spcBef>
                <a:spcPts val="0"/>
              </a:spcBef>
              <a:defRPr sz="760"/>
            </a:lvl6pPr>
            <a:lvl7pPr lvl="6" rtl="0">
              <a:spcBef>
                <a:spcPts val="0"/>
              </a:spcBef>
              <a:defRPr sz="760"/>
            </a:lvl7pPr>
            <a:lvl8pPr lvl="7" rtl="0">
              <a:spcBef>
                <a:spcPts val="0"/>
              </a:spcBef>
              <a:defRPr sz="760"/>
            </a:lvl8pPr>
            <a:lvl9pPr lvl="8" rtl="0">
              <a:spcBef>
                <a:spcPts val="0"/>
              </a:spcBef>
              <a:defRPr sz="76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212421" y="1628775"/>
            <a:ext cx="53847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81"/>
            </a:lvl1pPr>
            <a:lvl2pPr lvl="1" rtl="0">
              <a:spcBef>
                <a:spcPts val="0"/>
              </a:spcBef>
              <a:defRPr sz="1013"/>
            </a:lvl2pPr>
            <a:lvl3pPr lvl="2" rtl="0">
              <a:spcBef>
                <a:spcPts val="0"/>
              </a:spcBef>
              <a:defRPr sz="844"/>
            </a:lvl3pPr>
            <a:lvl4pPr lvl="3" rtl="0">
              <a:spcBef>
                <a:spcPts val="0"/>
              </a:spcBef>
              <a:defRPr sz="760"/>
            </a:lvl4pPr>
            <a:lvl5pPr lvl="4" rtl="0">
              <a:spcBef>
                <a:spcPts val="0"/>
              </a:spcBef>
              <a:defRPr sz="760"/>
            </a:lvl5pPr>
            <a:lvl6pPr lvl="5" rtl="0">
              <a:spcBef>
                <a:spcPts val="0"/>
              </a:spcBef>
              <a:defRPr sz="760"/>
            </a:lvl6pPr>
            <a:lvl7pPr lvl="6" rtl="0">
              <a:spcBef>
                <a:spcPts val="0"/>
              </a:spcBef>
              <a:defRPr sz="760"/>
            </a:lvl7pPr>
            <a:lvl8pPr lvl="7" rtl="0">
              <a:spcBef>
                <a:spcPts val="0"/>
              </a:spcBef>
              <a:defRPr sz="760"/>
            </a:lvl8pPr>
            <a:lvl9pPr lvl="8" rtl="0">
              <a:spcBef>
                <a:spcPts val="0"/>
              </a:spcBef>
              <a:defRPr sz="76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9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09603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013" b="1"/>
            </a:lvl1pPr>
            <a:lvl2pPr marL="192881" lvl="1" indent="0" rtl="0">
              <a:spcBef>
                <a:spcPts val="0"/>
              </a:spcBef>
              <a:buFont typeface="Arial"/>
              <a:buNone/>
              <a:defRPr sz="844" b="1"/>
            </a:lvl2pPr>
            <a:lvl3pPr marL="385763" lvl="2" indent="0" rtl="0">
              <a:spcBef>
                <a:spcPts val="0"/>
              </a:spcBef>
              <a:buFont typeface="Arial"/>
              <a:buNone/>
              <a:defRPr sz="760" b="1"/>
            </a:lvl3pPr>
            <a:lvl4pPr marL="578644" lvl="3" indent="0" rtl="0">
              <a:spcBef>
                <a:spcPts val="0"/>
              </a:spcBef>
              <a:buFont typeface="Arial"/>
              <a:buNone/>
              <a:defRPr sz="675" b="1"/>
            </a:lvl4pPr>
            <a:lvl5pPr marL="771525" lvl="4" indent="0" rtl="0">
              <a:spcBef>
                <a:spcPts val="0"/>
              </a:spcBef>
              <a:buFont typeface="Arial"/>
              <a:buNone/>
              <a:defRPr sz="675" b="1"/>
            </a:lvl5pPr>
            <a:lvl6pPr marL="964406" lvl="5" indent="0" rtl="0">
              <a:spcBef>
                <a:spcPts val="0"/>
              </a:spcBef>
              <a:buFont typeface="Arial"/>
              <a:buNone/>
              <a:defRPr sz="675" b="1"/>
            </a:lvl6pPr>
            <a:lvl7pPr marL="1157288" lvl="6" indent="0" rtl="0">
              <a:spcBef>
                <a:spcPts val="0"/>
              </a:spcBef>
              <a:buFont typeface="Arial"/>
              <a:buNone/>
              <a:defRPr sz="675" b="1"/>
            </a:lvl7pPr>
            <a:lvl8pPr marL="1350169" lvl="7" indent="0" rtl="0">
              <a:spcBef>
                <a:spcPts val="0"/>
              </a:spcBef>
              <a:buFont typeface="Arial"/>
              <a:buNone/>
              <a:defRPr sz="675" b="1"/>
            </a:lvl8pPr>
            <a:lvl9pPr marL="1543050" lvl="8" indent="0" rtl="0">
              <a:spcBef>
                <a:spcPts val="0"/>
              </a:spcBef>
              <a:buFont typeface="Arial"/>
              <a:buNone/>
              <a:defRPr sz="67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609603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013"/>
            </a:lvl1pPr>
            <a:lvl2pPr lvl="1" rtl="0">
              <a:spcBef>
                <a:spcPts val="0"/>
              </a:spcBef>
              <a:defRPr sz="844"/>
            </a:lvl2pPr>
            <a:lvl3pPr lvl="2" rtl="0">
              <a:spcBef>
                <a:spcPts val="0"/>
              </a:spcBef>
              <a:defRPr sz="760"/>
            </a:lvl3pPr>
            <a:lvl4pPr lvl="3" rtl="0">
              <a:spcBef>
                <a:spcPts val="0"/>
              </a:spcBef>
              <a:defRPr sz="675"/>
            </a:lvl4pPr>
            <a:lvl5pPr lvl="4" rtl="0">
              <a:spcBef>
                <a:spcPts val="0"/>
              </a:spcBef>
              <a:defRPr sz="675"/>
            </a:lvl5pPr>
            <a:lvl6pPr lvl="5" rtl="0">
              <a:spcBef>
                <a:spcPts val="0"/>
              </a:spcBef>
              <a:defRPr sz="675"/>
            </a:lvl6pPr>
            <a:lvl7pPr lvl="6" rtl="0">
              <a:spcBef>
                <a:spcPts val="0"/>
              </a:spcBef>
              <a:defRPr sz="675"/>
            </a:lvl7pPr>
            <a:lvl8pPr lvl="7" rtl="0">
              <a:spcBef>
                <a:spcPts val="0"/>
              </a:spcBef>
              <a:defRPr sz="675"/>
            </a:lvl8pPr>
            <a:lvl9pPr lvl="8" rtl="0">
              <a:spcBef>
                <a:spcPts val="0"/>
              </a:spcBef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013" b="1"/>
            </a:lvl1pPr>
            <a:lvl2pPr marL="192881" lvl="1" indent="0" rtl="0">
              <a:spcBef>
                <a:spcPts val="0"/>
              </a:spcBef>
              <a:buFont typeface="Arial"/>
              <a:buNone/>
              <a:defRPr sz="844" b="1"/>
            </a:lvl2pPr>
            <a:lvl3pPr marL="385763" lvl="2" indent="0" rtl="0">
              <a:spcBef>
                <a:spcPts val="0"/>
              </a:spcBef>
              <a:buFont typeface="Arial"/>
              <a:buNone/>
              <a:defRPr sz="760" b="1"/>
            </a:lvl3pPr>
            <a:lvl4pPr marL="578644" lvl="3" indent="0" rtl="0">
              <a:spcBef>
                <a:spcPts val="0"/>
              </a:spcBef>
              <a:buFont typeface="Arial"/>
              <a:buNone/>
              <a:defRPr sz="675" b="1"/>
            </a:lvl4pPr>
            <a:lvl5pPr marL="771525" lvl="4" indent="0" rtl="0">
              <a:spcBef>
                <a:spcPts val="0"/>
              </a:spcBef>
              <a:buFont typeface="Arial"/>
              <a:buNone/>
              <a:defRPr sz="675" b="1"/>
            </a:lvl5pPr>
            <a:lvl6pPr marL="964406" lvl="5" indent="0" rtl="0">
              <a:spcBef>
                <a:spcPts val="0"/>
              </a:spcBef>
              <a:buFont typeface="Arial"/>
              <a:buNone/>
              <a:defRPr sz="675" b="1"/>
            </a:lvl6pPr>
            <a:lvl7pPr marL="1157288" lvl="6" indent="0" rtl="0">
              <a:spcBef>
                <a:spcPts val="0"/>
              </a:spcBef>
              <a:buFont typeface="Arial"/>
              <a:buNone/>
              <a:defRPr sz="675" b="1"/>
            </a:lvl7pPr>
            <a:lvl8pPr marL="1350169" lvl="7" indent="0" rtl="0">
              <a:spcBef>
                <a:spcPts val="0"/>
              </a:spcBef>
              <a:buFont typeface="Arial"/>
              <a:buNone/>
              <a:defRPr sz="675" b="1"/>
            </a:lvl8pPr>
            <a:lvl9pPr marL="1543050" lvl="8" indent="0" rtl="0">
              <a:spcBef>
                <a:spcPts val="0"/>
              </a:spcBef>
              <a:buFont typeface="Arial"/>
              <a:buNone/>
              <a:defRPr sz="67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013"/>
            </a:lvl1pPr>
            <a:lvl2pPr lvl="1" rtl="0">
              <a:spcBef>
                <a:spcPts val="0"/>
              </a:spcBef>
              <a:defRPr sz="844"/>
            </a:lvl2pPr>
            <a:lvl3pPr lvl="2" rtl="0">
              <a:spcBef>
                <a:spcPts val="0"/>
              </a:spcBef>
              <a:defRPr sz="760"/>
            </a:lvl3pPr>
            <a:lvl4pPr lvl="3" rtl="0">
              <a:spcBef>
                <a:spcPts val="0"/>
              </a:spcBef>
              <a:defRPr sz="675"/>
            </a:lvl4pPr>
            <a:lvl5pPr lvl="4" rtl="0">
              <a:spcBef>
                <a:spcPts val="0"/>
              </a:spcBef>
              <a:defRPr sz="675"/>
            </a:lvl5pPr>
            <a:lvl6pPr lvl="5" rtl="0">
              <a:spcBef>
                <a:spcPts val="0"/>
              </a:spcBef>
              <a:defRPr sz="675"/>
            </a:lvl6pPr>
            <a:lvl7pPr lvl="6" rtl="0">
              <a:spcBef>
                <a:spcPts val="0"/>
              </a:spcBef>
              <a:defRPr sz="675"/>
            </a:lvl7pPr>
            <a:lvl8pPr lvl="7" rtl="0">
              <a:spcBef>
                <a:spcPts val="0"/>
              </a:spcBef>
              <a:defRPr sz="675"/>
            </a:lvl8pPr>
            <a:lvl9pPr lvl="8" rtl="0">
              <a:spcBef>
                <a:spcPts val="0"/>
              </a:spcBef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1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09600" y="277819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92881" lvl="5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85763" lvl="6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578644" lvl="7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771525" lvl="8" algn="l" rtl="0">
              <a:spcBef>
                <a:spcPts val="0"/>
              </a:spcBef>
              <a:spcAft>
                <a:spcPts val="0"/>
              </a:spcAft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88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60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03" y="273057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844" b="1"/>
            </a:lvl1pPr>
            <a:lvl2pPr lvl="1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350"/>
            </a:lvl1pPr>
            <a:lvl2pPr lvl="1" rtl="0">
              <a:spcBef>
                <a:spcPts val="0"/>
              </a:spcBef>
              <a:defRPr sz="1181"/>
            </a:lvl2pPr>
            <a:lvl3pPr lvl="2" rtl="0">
              <a:spcBef>
                <a:spcPts val="0"/>
              </a:spcBef>
              <a:defRPr sz="1013"/>
            </a:lvl3pPr>
            <a:lvl4pPr lvl="3" rtl="0">
              <a:spcBef>
                <a:spcPts val="0"/>
              </a:spcBef>
              <a:defRPr sz="844"/>
            </a:lvl4pPr>
            <a:lvl5pPr lvl="4" rtl="0">
              <a:spcBef>
                <a:spcPts val="0"/>
              </a:spcBef>
              <a:defRPr sz="844"/>
            </a:lvl5pPr>
            <a:lvl6pPr lvl="5" rtl="0">
              <a:spcBef>
                <a:spcPts val="0"/>
              </a:spcBef>
              <a:defRPr sz="844"/>
            </a:lvl6pPr>
            <a:lvl7pPr lvl="6" rtl="0">
              <a:spcBef>
                <a:spcPts val="0"/>
              </a:spcBef>
              <a:defRPr sz="844"/>
            </a:lvl7pPr>
            <a:lvl8pPr lvl="7" rtl="0">
              <a:spcBef>
                <a:spcPts val="0"/>
              </a:spcBef>
              <a:defRPr sz="844"/>
            </a:lvl8pPr>
            <a:lvl9pPr lvl="8" rtl="0">
              <a:spcBef>
                <a:spcPts val="0"/>
              </a:spcBef>
              <a:defRPr sz="84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591"/>
            </a:lvl1pPr>
            <a:lvl2pPr marL="192881" lvl="1" indent="0" rtl="0">
              <a:spcBef>
                <a:spcPts val="0"/>
              </a:spcBef>
              <a:buFont typeface="Arial"/>
              <a:buNone/>
              <a:defRPr sz="506"/>
            </a:lvl2pPr>
            <a:lvl3pPr marL="385763" lvl="2" indent="0" rtl="0">
              <a:spcBef>
                <a:spcPts val="0"/>
              </a:spcBef>
              <a:buFont typeface="Arial"/>
              <a:buNone/>
              <a:defRPr sz="422"/>
            </a:lvl3pPr>
            <a:lvl4pPr marL="578644" lvl="3" indent="0" rtl="0">
              <a:spcBef>
                <a:spcPts val="0"/>
              </a:spcBef>
              <a:buFont typeface="Arial"/>
              <a:buNone/>
              <a:defRPr sz="380"/>
            </a:lvl4pPr>
            <a:lvl5pPr marL="771525" lvl="4" indent="0" rtl="0">
              <a:spcBef>
                <a:spcPts val="0"/>
              </a:spcBef>
              <a:buFont typeface="Arial"/>
              <a:buNone/>
              <a:defRPr sz="380"/>
            </a:lvl5pPr>
            <a:lvl6pPr marL="964406" lvl="5" indent="0" rtl="0">
              <a:spcBef>
                <a:spcPts val="0"/>
              </a:spcBef>
              <a:buFont typeface="Arial"/>
              <a:buNone/>
              <a:defRPr sz="380"/>
            </a:lvl6pPr>
            <a:lvl7pPr marL="1157288" lvl="6" indent="0" rtl="0">
              <a:spcBef>
                <a:spcPts val="0"/>
              </a:spcBef>
              <a:buFont typeface="Arial"/>
              <a:buNone/>
              <a:defRPr sz="380"/>
            </a:lvl7pPr>
            <a:lvl8pPr marL="1350169" lvl="7" indent="0" rtl="0">
              <a:spcBef>
                <a:spcPts val="0"/>
              </a:spcBef>
              <a:buFont typeface="Arial"/>
              <a:buNone/>
              <a:defRPr sz="380"/>
            </a:lvl8pPr>
            <a:lvl9pPr marL="1543050" lvl="8" indent="0" rtl="0">
              <a:spcBef>
                <a:spcPts val="0"/>
              </a:spcBef>
              <a:buFont typeface="Arial"/>
              <a:buNone/>
              <a:defRPr sz="38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18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389722" y="4800607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844" b="1"/>
            </a:lvl1pPr>
            <a:lvl2pPr lvl="1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defRPr sz="1772" b="1">
                <a:solidFill>
                  <a:srgbClr val="00336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2389722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/>
              <a:t>按一下圖示以新增圖片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389722" y="5367344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591"/>
            </a:lvl1pPr>
            <a:lvl2pPr marL="192881" lvl="1" indent="0" rtl="0">
              <a:spcBef>
                <a:spcPts val="0"/>
              </a:spcBef>
              <a:buFont typeface="Arial"/>
              <a:buNone/>
              <a:defRPr sz="506"/>
            </a:lvl2pPr>
            <a:lvl3pPr marL="385763" lvl="2" indent="0" rtl="0">
              <a:spcBef>
                <a:spcPts val="0"/>
              </a:spcBef>
              <a:buFont typeface="Arial"/>
              <a:buNone/>
              <a:defRPr sz="422"/>
            </a:lvl3pPr>
            <a:lvl4pPr marL="578644" lvl="3" indent="0" rtl="0">
              <a:spcBef>
                <a:spcPts val="0"/>
              </a:spcBef>
              <a:buFont typeface="Arial"/>
              <a:buNone/>
              <a:defRPr sz="380"/>
            </a:lvl4pPr>
            <a:lvl5pPr marL="771525" lvl="4" indent="0" rtl="0">
              <a:spcBef>
                <a:spcPts val="0"/>
              </a:spcBef>
              <a:buFont typeface="Arial"/>
              <a:buNone/>
              <a:defRPr sz="380"/>
            </a:lvl5pPr>
            <a:lvl6pPr marL="964406" lvl="5" indent="0" rtl="0">
              <a:spcBef>
                <a:spcPts val="0"/>
              </a:spcBef>
              <a:buFont typeface="Arial"/>
              <a:buNone/>
              <a:defRPr sz="380"/>
            </a:lvl6pPr>
            <a:lvl7pPr marL="1157288" lvl="6" indent="0" rtl="0">
              <a:spcBef>
                <a:spcPts val="0"/>
              </a:spcBef>
              <a:buFont typeface="Arial"/>
              <a:buNone/>
              <a:defRPr sz="380"/>
            </a:lvl7pPr>
            <a:lvl8pPr marL="1350169" lvl="7" indent="0" rtl="0">
              <a:spcBef>
                <a:spcPts val="0"/>
              </a:spcBef>
              <a:buFont typeface="Arial"/>
              <a:buNone/>
              <a:defRPr sz="380"/>
            </a:lvl8pPr>
            <a:lvl9pPr marL="1543050" lvl="8" indent="0" rtl="0">
              <a:spcBef>
                <a:spcPts val="0"/>
              </a:spcBef>
              <a:buFont typeface="Arial"/>
              <a:buNone/>
              <a:defRPr sz="38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65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20"/>
          <p:cNvSpPr/>
          <p:nvPr/>
        </p:nvSpPr>
        <p:spPr>
          <a:xfrm>
            <a:off x="505257" y="228391"/>
            <a:ext cx="10797059" cy="611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570" tIns="19280" rIns="38570" bIns="1928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6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199398" y="6276029"/>
            <a:ext cx="55778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fld id="{00000000-1234-1234-1234-123412341234}" type="slidenum">
              <a:rPr lang="en-US" altLang="zh-TW" sz="2000" b="1" i="0" u="none" strike="noStrike" cap="none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pPr algn="ctr"/>
              <a:t>‹#›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56" name="直線接點 55"/>
          <p:cNvCxnSpPr/>
          <p:nvPr/>
        </p:nvCxnSpPr>
        <p:spPr>
          <a:xfrm>
            <a:off x="624421" y="6159499"/>
            <a:ext cx="109727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hape 13"/>
          <p:cNvSpPr txBox="1">
            <a:spLocks noGrp="1"/>
          </p:cNvSpPr>
          <p:nvPr>
            <p:ph type="dt" idx="2"/>
          </p:nvPr>
        </p:nvSpPr>
        <p:spPr>
          <a:xfrm>
            <a:off x="609605" y="6243637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44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sp>
        <p:nvSpPr>
          <p:cNvPr id="58" name="Shape 14"/>
          <p:cNvSpPr txBox="1">
            <a:spLocks noGrp="1"/>
          </p:cNvSpPr>
          <p:nvPr>
            <p:ph type="ft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06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92881" marR="0" lvl="1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5763" marR="0" lvl="2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8644" marR="0" lvl="3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1525" marR="0" lvl="4" indent="0" algn="l" rtl="0">
              <a:spcBef>
                <a:spcPts val="0"/>
              </a:spcBef>
              <a:spcAft>
                <a:spcPts val="0"/>
              </a:spcAft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64406" marR="0" lvl="5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57288" marR="0" lvl="6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50169" marR="0" lvl="7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0" algn="l" rtl="0">
              <a:spcBef>
                <a:spcPts val="0"/>
              </a:spcBef>
              <a:defRPr sz="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/>
          </a:p>
        </p:txBody>
      </p:sp>
      <p:pic>
        <p:nvPicPr>
          <p:cNvPr id="59" name="Shape 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956805" y="6324600"/>
            <a:ext cx="1949449" cy="300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066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s14.voip.edu.tw/~nillson/Weekly_Report/demo-1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s14.voip.edu.tw/~nillson/Weekly_Report/demo-1.mp4" TargetMode="External"/><Relationship Id="rId2" Type="http://schemas.openxmlformats.org/officeDocument/2006/relationships/hyperlink" Target="http://ms14.voip.edu.tw/~nillson/Weekly_Report/demo-2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528763"/>
            <a:ext cx="9144000" cy="36147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基於</a:t>
            </a:r>
            <a:r>
              <a:rPr lang="en-US" altLang="zh-TW" sz="4800" dirty="0">
                <a:latin typeface="+mj-lt"/>
                <a:ea typeface="標楷體" panose="03000509000000000000" pitchFamily="65" charset="-120"/>
              </a:rPr>
              <a:t>OpenFlow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之網頁認證網路存取控制機制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600" dirty="0">
                <a:latin typeface="+mj-lt"/>
                <a:ea typeface="標楷體" panose="03000509000000000000" pitchFamily="65" charset="-120"/>
              </a:rPr>
              <a:t>An OpenFlow-based Captive Portal Access Control Mechanism</a:t>
            </a:r>
            <a:endParaRPr lang="zh-TW" altLang="en-US" sz="4600" dirty="0"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737155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sz="2800" dirty="0"/>
              <a:t>碩士生：楊國呈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9279467" y="6362456"/>
            <a:ext cx="428977" cy="3013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5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相關研究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4416" y="1628775"/>
            <a:ext cx="3467137" cy="4530724"/>
          </a:xfrm>
        </p:spPr>
        <p:txBody>
          <a:bodyPr/>
          <a:lstStyle/>
          <a:p>
            <a:r>
              <a:rPr lang="en-US" altLang="zh-TW" sz="2800" dirty="0"/>
              <a:t>Captive Portal</a:t>
            </a: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indent="-51435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網路閘道器設置訪問驗證伺服器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2238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2238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2238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2238" indent="0">
              <a:buNone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無法及時阻擋流量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72" y="277820"/>
            <a:ext cx="3298967" cy="5881680"/>
          </a:xfrm>
          <a:prstGeom prst="rect">
            <a:avLst/>
          </a:prstGeom>
        </p:spPr>
      </p:pic>
      <p:sp>
        <p:nvSpPr>
          <p:cNvPr id="5" name="箭號: 向下 4"/>
          <p:cNvSpPr/>
          <p:nvPr/>
        </p:nvSpPr>
        <p:spPr>
          <a:xfrm>
            <a:off x="1875295" y="3894137"/>
            <a:ext cx="929898" cy="8018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39" y="277818"/>
            <a:ext cx="3989719" cy="58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OpenFlow</a:t>
            </a:r>
            <a:r>
              <a:rPr lang="en-US" altLang="zh-TW" sz="3600" dirty="0"/>
              <a:t>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網頁認證網路存取控制系統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系統架構圖</a:t>
            </a:r>
          </a:p>
        </p:txBody>
      </p:sp>
      <p:pic>
        <p:nvPicPr>
          <p:cNvPr id="2050" name="Picture 2" descr="system_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26" y="1417644"/>
            <a:ext cx="9137748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2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etwork_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31" y="1000131"/>
            <a:ext cx="7831137" cy="508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+mj-lt"/>
              </a:rPr>
              <a:t>OpenFlow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網頁認證網路存取控制系統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網路架構圖</a:t>
            </a:r>
          </a:p>
        </p:txBody>
      </p:sp>
      <p:sp>
        <p:nvSpPr>
          <p:cNvPr id="3" name="語音泡泡: 圓角矩形 2"/>
          <p:cNvSpPr/>
          <p:nvPr/>
        </p:nvSpPr>
        <p:spPr>
          <a:xfrm>
            <a:off x="261392" y="1579803"/>
            <a:ext cx="2267247" cy="1207678"/>
          </a:xfrm>
          <a:prstGeom prst="wedgeRoundRectCallout">
            <a:avLst>
              <a:gd name="adj1" fmla="val 57778"/>
              <a:gd name="adj2" fmla="val -19632"/>
              <a:gd name="adj3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54481" y="1737366"/>
            <a:ext cx="21222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/>
              <a:t>DNS:</a:t>
            </a:r>
          </a:p>
          <a:p>
            <a:r>
              <a:rPr lang="en-US" altLang="zh-TW" sz="2600" b="1" dirty="0"/>
              <a:t>Public DNS</a:t>
            </a:r>
            <a:endParaRPr lang="zh-TW" altLang="en-US" sz="2600" b="1" dirty="0"/>
          </a:p>
        </p:txBody>
      </p:sp>
      <p:sp>
        <p:nvSpPr>
          <p:cNvPr id="7" name="語音泡泡: 圓角矩形 6"/>
          <p:cNvSpPr/>
          <p:nvPr/>
        </p:nvSpPr>
        <p:spPr>
          <a:xfrm>
            <a:off x="7744321" y="4754373"/>
            <a:ext cx="2267247" cy="1207678"/>
          </a:xfrm>
          <a:prstGeom prst="wedgeRoundRectCallout">
            <a:avLst>
              <a:gd name="adj1" fmla="val -59797"/>
              <a:gd name="adj2" fmla="val -19632"/>
              <a:gd name="adj3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837434" y="5096602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DNS Query</a:t>
            </a:r>
            <a:endParaRPr lang="zh-TW" altLang="en-US" sz="2800" b="1" dirty="0"/>
          </a:p>
        </p:txBody>
      </p:sp>
      <p:sp>
        <p:nvSpPr>
          <p:cNvPr id="9" name="語音泡泡: 圓角矩形 8"/>
          <p:cNvSpPr/>
          <p:nvPr/>
        </p:nvSpPr>
        <p:spPr>
          <a:xfrm>
            <a:off x="87288" y="4614887"/>
            <a:ext cx="2267247" cy="1207678"/>
          </a:xfrm>
          <a:prstGeom prst="wedgeRoundRectCallout">
            <a:avLst>
              <a:gd name="adj1" fmla="val 59145"/>
              <a:gd name="adj2" fmla="val 13734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61392" y="4754373"/>
            <a:ext cx="22220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/>
              <a:t>DNS Respond:</a:t>
            </a:r>
          </a:p>
          <a:p>
            <a:r>
              <a:rPr lang="en-US" altLang="zh-TW" sz="2800" b="1" dirty="0"/>
              <a:t>Auth Server</a:t>
            </a:r>
            <a:endParaRPr lang="zh-TW" altLang="en-US" sz="2800" b="1" dirty="0"/>
          </a:p>
        </p:txBody>
      </p:sp>
      <p:sp>
        <p:nvSpPr>
          <p:cNvPr id="11" name="語音泡泡: 圓角矩形 10"/>
          <p:cNvSpPr/>
          <p:nvPr/>
        </p:nvSpPr>
        <p:spPr>
          <a:xfrm>
            <a:off x="9663361" y="2771742"/>
            <a:ext cx="2267247" cy="1207678"/>
          </a:xfrm>
          <a:prstGeom prst="wedgeRoundRectCallout">
            <a:avLst>
              <a:gd name="adj1" fmla="val -57746"/>
              <a:gd name="adj2" fmla="val 21434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7436" y="2866946"/>
            <a:ext cx="2387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/>
              <a:t>DNS Respond:</a:t>
            </a:r>
          </a:p>
          <a:p>
            <a:r>
              <a:rPr lang="en-US" altLang="zh-TW" sz="2200" b="1" dirty="0"/>
              <a:t>Real IP address</a:t>
            </a:r>
          </a:p>
        </p:txBody>
      </p:sp>
      <p:sp>
        <p:nvSpPr>
          <p:cNvPr id="13" name="語音泡泡: 圓角矩形 12"/>
          <p:cNvSpPr/>
          <p:nvPr/>
        </p:nvSpPr>
        <p:spPr>
          <a:xfrm>
            <a:off x="6803756" y="2923929"/>
            <a:ext cx="1549830" cy="1055491"/>
          </a:xfrm>
          <a:prstGeom prst="wedgeRoundRectCallout">
            <a:avLst>
              <a:gd name="adj1" fmla="val -57696"/>
              <a:gd name="adj2" fmla="val 2439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882410" y="3022161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DNS </a:t>
            </a:r>
          </a:p>
          <a:p>
            <a:r>
              <a:rPr lang="en-US" altLang="zh-TW" sz="2400" b="1" dirty="0"/>
              <a:t>Redirect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90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7" grpId="0" animBg="1"/>
      <p:bldP spid="6" grpId="0"/>
      <p:bldP spid="9" grpId="0" animBg="1"/>
      <p:bldP spid="9" grpId="1" animBg="1"/>
      <p:bldP spid="8" grpId="0"/>
      <p:bldP spid="8" grpId="1"/>
      <p:bldP spid="11" grpId="0" animBg="1"/>
      <p:bldP spid="10" grpId="0"/>
      <p:bldP spid="13" grpId="0" animBg="1"/>
      <p:bldP spid="13" grpId="1" animBg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DNS </a:t>
            </a:r>
            <a:r>
              <a:rPr lang="zh-TW" altLang="zh-TW" dirty="0"/>
              <a:t>重導向</a:t>
            </a:r>
            <a:endParaRPr lang="zh-TW" altLang="en-US" dirty="0"/>
          </a:p>
        </p:txBody>
      </p:sp>
      <p:pic>
        <p:nvPicPr>
          <p:cNvPr id="4098" name="Picture 2" descr="DNS_re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8" y="1417644"/>
            <a:ext cx="11854003" cy="370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9" y="5118100"/>
            <a:ext cx="994097" cy="4981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883" y="3893393"/>
            <a:ext cx="906540" cy="45424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083" y="1809045"/>
            <a:ext cx="906540" cy="4542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83" y="4045793"/>
            <a:ext cx="906540" cy="45424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483" y="1961445"/>
            <a:ext cx="906540" cy="4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8645 -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34375 -0.31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36041 0.30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45 -0.00394 L 0.1914 -0.430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4 -0.43033 L 0.28646 -0.003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34375 -0.316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36041 0.303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45 -0.00394 L 5E-6 4.81481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DNS </a:t>
            </a:r>
            <a:r>
              <a:rPr lang="zh-TW" altLang="zh-TW" dirty="0"/>
              <a:t>重導向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pic>
        <p:nvPicPr>
          <p:cNvPr id="5123" name="Picture 3" descr="DNS_redi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2" y="847731"/>
            <a:ext cx="11227256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lt"/>
              </a:rPr>
              <a:t>Flow Table </a:t>
            </a:r>
            <a:endParaRPr lang="zh-TW" altLang="en-US" dirty="0">
              <a:latin typeface="+mj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07496"/>
              </p:ext>
            </p:extLst>
          </p:nvPr>
        </p:nvGraphicFramePr>
        <p:xfrm>
          <a:off x="137160" y="847731"/>
          <a:ext cx="11445240" cy="320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440">
                  <a:extLst>
                    <a:ext uri="{9D8B030D-6E8A-4147-A177-3AD203B41FA5}">
                      <a16:colId xmlns="" xmlns:a16="http://schemas.microsoft.com/office/drawing/2014/main" val="1638171784"/>
                    </a:ext>
                  </a:extLst>
                </a:gridCol>
                <a:gridCol w="114300"/>
                <a:gridCol w="4775200"/>
                <a:gridCol w="1295400"/>
                <a:gridCol w="3136900"/>
              </a:tblGrid>
              <a:tr h="299887"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Usage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Match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Priority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Action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62925899"/>
                  </a:ext>
                </a:extLst>
              </a:tr>
              <a:tr h="299887">
                <a:tc gridSpan="5"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General rules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5961134"/>
                  </a:ext>
                </a:extLst>
              </a:tr>
              <a:tr h="299887"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ARP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eth_type</a:t>
                      </a:r>
                      <a:r>
                        <a:rPr lang="en-US" sz="2000" kern="100" dirty="0">
                          <a:effectLst/>
                        </a:rPr>
                        <a:t> = 0x0806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600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Normal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3638266"/>
                  </a:ext>
                </a:extLst>
              </a:tr>
              <a:tr h="458181"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DHCP Discover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UDP_src</a:t>
                      </a:r>
                      <a:r>
                        <a:rPr lang="en-US" sz="2000" kern="100" dirty="0">
                          <a:effectLst/>
                        </a:rPr>
                        <a:t> = 67,UDP_dst = 68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400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Normal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3642342"/>
                  </a:ext>
                </a:extLst>
              </a:tr>
              <a:tr h="299887"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DHCP Offer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UDP_src</a:t>
                      </a:r>
                      <a:r>
                        <a:rPr lang="en-US" sz="2000" kern="100" dirty="0">
                          <a:effectLst/>
                        </a:rPr>
                        <a:t> = 68, </a:t>
                      </a:r>
                      <a:r>
                        <a:rPr lang="en-US" sz="2000" kern="100" dirty="0" err="1">
                          <a:effectLst/>
                        </a:rPr>
                        <a:t>UDP_dst</a:t>
                      </a:r>
                      <a:r>
                        <a:rPr lang="en-US" sz="2000" kern="100" dirty="0">
                          <a:effectLst/>
                        </a:rPr>
                        <a:t> = 67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400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Normal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58091387"/>
                  </a:ext>
                </a:extLst>
              </a:tr>
              <a:tr h="299887">
                <a:tc gridSpan="5"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Authorized User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86902"/>
                  </a:ext>
                </a:extLst>
              </a:tr>
              <a:tr h="458181"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Network access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eth address= Authorized Host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500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Normal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423121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37197"/>
              </p:ext>
            </p:extLst>
          </p:nvPr>
        </p:nvGraphicFramePr>
        <p:xfrm>
          <a:off x="137160" y="4050093"/>
          <a:ext cx="11445240" cy="2230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040">
                  <a:extLst>
                    <a:ext uri="{9D8B030D-6E8A-4147-A177-3AD203B41FA5}">
                      <a16:colId xmlns="" xmlns:a16="http://schemas.microsoft.com/office/drawing/2014/main" val="448033787"/>
                    </a:ext>
                  </a:extLst>
                </a:gridCol>
                <a:gridCol w="4907280">
                  <a:extLst>
                    <a:ext uri="{9D8B030D-6E8A-4147-A177-3AD203B41FA5}">
                      <a16:colId xmlns="" xmlns:a16="http://schemas.microsoft.com/office/drawing/2014/main" val="181924776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599896541"/>
                    </a:ext>
                  </a:extLst>
                </a:gridCol>
                <a:gridCol w="3677920">
                  <a:extLst>
                    <a:ext uri="{9D8B030D-6E8A-4147-A177-3AD203B41FA5}">
                      <a16:colId xmlns="" xmlns:a16="http://schemas.microsoft.com/office/drawing/2014/main" val="2615625528"/>
                    </a:ext>
                  </a:extLst>
                </a:gridCol>
              </a:tblGrid>
              <a:tr h="402082">
                <a:tc gridSpan="4"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Unauthorized User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98926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DNS Query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UDP dst = 53,ipv4 dst = "8.8.8.8"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200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Modify Destination IP address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205662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DNS Response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UDP </a:t>
                      </a:r>
                      <a:r>
                        <a:rPr lang="en-US" sz="2000" kern="100" dirty="0" err="1">
                          <a:effectLst/>
                        </a:rPr>
                        <a:t>src</a:t>
                      </a:r>
                      <a:r>
                        <a:rPr lang="en-US" sz="2000" kern="100" dirty="0">
                          <a:effectLst/>
                        </a:rPr>
                        <a:t> = 53,ipv4 </a:t>
                      </a:r>
                      <a:r>
                        <a:rPr lang="en-US" sz="2000" kern="100" dirty="0" err="1">
                          <a:effectLst/>
                        </a:rPr>
                        <a:t>src</a:t>
                      </a:r>
                      <a:r>
                        <a:rPr lang="en-US" sz="2000" kern="100" dirty="0">
                          <a:effectLst/>
                        </a:rPr>
                        <a:t> = "192.168.1.253"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Modify Source IP address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05734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HTTP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TCP </a:t>
                      </a:r>
                      <a:r>
                        <a:rPr lang="en-US" sz="2000" kern="100" dirty="0" err="1">
                          <a:effectLst/>
                        </a:rPr>
                        <a:t>src</a:t>
                      </a:r>
                      <a:r>
                        <a:rPr lang="en-US" sz="2000" kern="100" dirty="0">
                          <a:effectLst/>
                        </a:rPr>
                        <a:t>/</a:t>
                      </a:r>
                      <a:r>
                        <a:rPr lang="en-US" sz="2000" kern="100" dirty="0" err="1">
                          <a:effectLst/>
                        </a:rPr>
                        <a:t>dst</a:t>
                      </a:r>
                      <a:r>
                        <a:rPr lang="en-US" sz="2000" kern="100" dirty="0">
                          <a:effectLst/>
                        </a:rPr>
                        <a:t> port = 80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150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Normal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16469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ICMP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ip_proto = 0x01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Drop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6042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6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比較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270893"/>
              </p:ext>
            </p:extLst>
          </p:nvPr>
        </p:nvGraphicFramePr>
        <p:xfrm>
          <a:off x="594784" y="847731"/>
          <a:ext cx="10987616" cy="5398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2107">
                  <a:extLst>
                    <a:ext uri="{9D8B030D-6E8A-4147-A177-3AD203B41FA5}">
                      <a16:colId xmlns="" xmlns:a16="http://schemas.microsoft.com/office/drawing/2014/main" val="1228485665"/>
                    </a:ext>
                  </a:extLst>
                </a:gridCol>
                <a:gridCol w="3662107">
                  <a:extLst>
                    <a:ext uri="{9D8B030D-6E8A-4147-A177-3AD203B41FA5}">
                      <a16:colId xmlns="" xmlns:a16="http://schemas.microsoft.com/office/drawing/2014/main" val="281603477"/>
                    </a:ext>
                  </a:extLst>
                </a:gridCol>
                <a:gridCol w="3663402">
                  <a:extLst>
                    <a:ext uri="{9D8B030D-6E8A-4147-A177-3AD203B41FA5}">
                      <a16:colId xmlns="" xmlns:a16="http://schemas.microsoft.com/office/drawing/2014/main" val="1382695539"/>
                    </a:ext>
                  </a:extLst>
                </a:gridCol>
              </a:tblGrid>
              <a:tr h="559644">
                <a:tc>
                  <a:txBody>
                    <a:bodyPr/>
                    <a:lstStyle/>
                    <a:p>
                      <a:pPr marL="304800"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Traditional captive portal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OpenFlow based captive portal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="" xmlns:a16="http://schemas.microsoft.com/office/drawing/2014/main" val="3800860943"/>
                  </a:ext>
                </a:extLst>
              </a:tr>
              <a:tr h="35255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Technical Method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effectLst/>
                        </a:rPr>
                        <a:t>Firewalld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OpenFlow Flow Entry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="" xmlns:a16="http://schemas.microsoft.com/office/drawing/2014/main" val="4291080038"/>
                  </a:ext>
                </a:extLst>
              </a:tr>
              <a:tr h="35255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Deploy Site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Close backbone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Close end device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="" xmlns:a16="http://schemas.microsoft.com/office/drawing/2014/main" val="35450547"/>
                  </a:ext>
                </a:extLst>
              </a:tr>
              <a:tr h="55964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Deploy Quantity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One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Many but Centralize Control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="" xmlns:a16="http://schemas.microsoft.com/office/drawing/2014/main" val="3727011231"/>
                  </a:ext>
                </a:extLst>
              </a:tr>
              <a:tr h="35255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Protocol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IP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MAC/IP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="" xmlns:a16="http://schemas.microsoft.com/office/drawing/2014/main" val="751818102"/>
                  </a:ext>
                </a:extLst>
              </a:tr>
              <a:tr h="35255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Extra Flow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Yes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No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="" xmlns:a16="http://schemas.microsoft.com/office/drawing/2014/main" val="3639009430"/>
                  </a:ext>
                </a:extLst>
              </a:tr>
              <a:tr h="35255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Customize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Yes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Yes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="" xmlns:a16="http://schemas.microsoft.com/office/drawing/2014/main" val="2146429498"/>
                  </a:ext>
                </a:extLst>
              </a:tr>
              <a:tr h="55964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Manage and Defense Scope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Flow pass though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Whole network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="" xmlns:a16="http://schemas.microsoft.com/office/drawing/2014/main" val="1486412692"/>
                  </a:ext>
                </a:extLst>
              </a:tr>
              <a:tr h="189119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Other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Traffic aggregation makes firewall equipment a bottleneck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Traffic distributed ,even if the device crashes the hierarchy architecture will provide the backup path and support same access control list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="" xmlns:a16="http://schemas.microsoft.com/office/drawing/2014/main" val="428139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2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955925"/>
            <a:ext cx="10515600" cy="1325563"/>
          </a:xfrm>
        </p:spPr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系統展示</a:t>
            </a:r>
          </a:p>
        </p:txBody>
      </p:sp>
    </p:spTree>
    <p:extLst>
      <p:ext uri="{BB962C8B-B14F-4D97-AF65-F5344CB8AC3E}">
        <p14:creationId xmlns:p14="http://schemas.microsoft.com/office/powerpoint/2010/main" val="5976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實作架構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133475"/>
            <a:ext cx="78105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955925"/>
            <a:ext cx="10515600" cy="1325563"/>
          </a:xfrm>
        </p:spPr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使用者操作情境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245804" y="58137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備份影片</a:t>
            </a:r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研究背景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各種規模的網路服務提供商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使用者透過網頁認證取得網路服務</a:t>
            </a:r>
          </a:p>
        </p:txBody>
      </p:sp>
    </p:spTree>
    <p:extLst>
      <p:ext uri="{BB962C8B-B14F-4D97-AF65-F5344CB8AC3E}">
        <p14:creationId xmlns:p14="http://schemas.microsoft.com/office/powerpoint/2010/main" val="15219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管理者操作情境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/>
              <a:t>REST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命令</a:t>
            </a:r>
            <a:r>
              <a:rPr lang="zh-TW" altLang="en-US" sz="2800" dirty="0"/>
              <a:t> </a:t>
            </a:r>
            <a:r>
              <a:rPr lang="en-US" altLang="zh-TW" sz="2800" dirty="0"/>
              <a:t>(GET </a:t>
            </a:r>
            <a:r>
              <a:rPr lang="zh-TW" altLang="en-US" sz="2800" dirty="0"/>
              <a:t>、</a:t>
            </a:r>
            <a:r>
              <a:rPr lang="en-US" altLang="zh-TW" sz="2800" dirty="0"/>
              <a:t>POST</a:t>
            </a:r>
            <a:r>
              <a:rPr lang="zh-TW" altLang="en-US" sz="2800" dirty="0"/>
              <a:t>、</a:t>
            </a:r>
            <a:r>
              <a:rPr lang="en-US" altLang="zh-TW" sz="2800" dirty="0"/>
              <a:t>DELETE</a:t>
            </a:r>
            <a:r>
              <a:rPr lang="zh-TW" altLang="en-US" sz="2800" dirty="0"/>
              <a:t> </a:t>
            </a:r>
            <a:r>
              <a:rPr lang="en-US" altLang="zh-TW" sz="2800" dirty="0"/>
              <a:t>)</a:t>
            </a:r>
          </a:p>
          <a:p>
            <a:r>
              <a:rPr lang="en-US" altLang="zh-TW" sz="2800" dirty="0"/>
              <a:t>Google Chrome POSTMAN</a:t>
            </a:r>
            <a:r>
              <a:rPr lang="zh-TW" altLang="en-US" sz="2800" dirty="0"/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插件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245804" y="58137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備份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影片</a:t>
            </a:r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4416" y="1628775"/>
            <a:ext cx="3528484" cy="2600325"/>
          </a:xfrm>
        </p:spPr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統一設定規則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於第一線封阻連線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方便擴充新服務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529916" y="1628775"/>
            <a:ext cx="3528484" cy="2600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4661" marR="0" lvl="0" indent="-92423" algn="l" rtl="0" eaLnBrk="1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282625" marR="0" lvl="1" indent="-96173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Tx/>
              <a:buFont typeface="Noto Symbol"/>
              <a:buChar char="❑"/>
              <a:tabLst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431304" marR="0" lvl="2" indent="-96173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469077" marR="0" lvl="3" indent="0" algn="l" rtl="0" eaLnBrk="1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709241" marR="0" lvl="4" indent="-106487" algn="l" rtl="0" eaLnBrk="1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902122" marR="0" lvl="5" indent="-106487" algn="l" rtl="0" eaLnBrk="1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095003" marR="0" lvl="6" indent="-106487" algn="l" rtl="0" eaLnBrk="1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287884" marR="0" lvl="7" indent="-106487" algn="l" rtl="0" eaLnBrk="1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1480766" marR="0" lvl="8" indent="-106487" algn="l" rtl="0" eaLnBrk="1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減少設定時間</a:t>
            </a:r>
            <a:endParaRPr lang="en-US" altLang="zh-TW" sz="28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減少設備負擔</a:t>
            </a:r>
            <a:endParaRPr lang="en-US" altLang="zh-TW" sz="28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增加服務擴充性</a:t>
            </a:r>
            <a:endParaRPr lang="zh-TW" altLang="en-US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267200" y="2222500"/>
            <a:ext cx="2108200" cy="13335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5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511425"/>
            <a:ext cx="10515600" cy="1325563"/>
          </a:xfrm>
        </p:spPr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問題與建議</a:t>
            </a:r>
          </a:p>
        </p:txBody>
      </p:sp>
    </p:spTree>
    <p:extLst>
      <p:ext uri="{BB962C8B-B14F-4D97-AF65-F5344CB8AC3E}">
        <p14:creationId xmlns:p14="http://schemas.microsoft.com/office/powerpoint/2010/main" val="23672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基礎的 </a:t>
            </a:r>
            <a:r>
              <a:rPr lang="en-US" altLang="zh-TW" sz="4800" dirty="0"/>
              <a:t>Match</a:t>
            </a:r>
            <a:r>
              <a:rPr lang="zh-TW" altLang="en-US" sz="4800" dirty="0"/>
              <a:t> 欄位 </a:t>
            </a:r>
            <a:r>
              <a:rPr lang="en-US" altLang="zh-TW" sz="4800" dirty="0"/>
              <a:t>OpenFlow</a:t>
            </a:r>
            <a:r>
              <a:rPr lang="zh-TW" altLang="en-US" sz="4800" dirty="0"/>
              <a:t> </a:t>
            </a:r>
            <a:r>
              <a:rPr lang="en-US" altLang="zh-TW" sz="4800" dirty="0"/>
              <a:t>1.0</a:t>
            </a:r>
            <a:endParaRPr lang="zh-TW" altLang="en-US" sz="48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1044688"/>
              </p:ext>
            </p:extLst>
          </p:nvPr>
        </p:nvGraphicFramePr>
        <p:xfrm>
          <a:off x="1714500" y="3222308"/>
          <a:ext cx="8763000" cy="85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6271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In Port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VLAN</a:t>
                      </a:r>
                      <a:r>
                        <a:rPr lang="en-US" altLang="zh-TW" sz="2200" baseline="0" dirty="0"/>
                        <a:t> ID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Ethernet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Internet</a:t>
                      </a:r>
                      <a:r>
                        <a:rPr lang="en-US" altLang="zh-TW" sz="2200" baseline="0" dirty="0"/>
                        <a:t> P</a:t>
                      </a:r>
                      <a:r>
                        <a:rPr lang="en-US" altLang="zh-TW" sz="2200" dirty="0"/>
                        <a:t>rotocol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TCP/UDP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Src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Dest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Type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Src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Dest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Proto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Src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Dest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4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開放的可程式化界面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舉例來說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像是一般的第二層網路設備可能無法辨識數據壅塞控制協定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(Datagram Congestion Control Protocol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DCCP)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的封包。而支援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SDN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的設備可以透過控制器來解析出數據壅塞控制協定的封包，進而針對此類型封包實行處理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SDN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設備來說解析至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IP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層後查看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IP protocol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numbers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欄位號碼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33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。即可定義該封包為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DCCP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封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34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68" y="1594797"/>
            <a:ext cx="8539432" cy="4564702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4416" y="1628775"/>
            <a:ext cx="6613292" cy="4530724"/>
          </a:xfrm>
        </p:spPr>
        <p:txBody>
          <a:bodyPr/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存取控制清單</a:t>
            </a:r>
            <a:r>
              <a:rPr lang="en-US" altLang="zh-TW" sz="2800" dirty="0"/>
              <a:t>(access control list</a:t>
            </a:r>
            <a:r>
              <a:rPr lang="zh-TW" altLang="zh-TW" sz="2800" dirty="0"/>
              <a:t>，</a:t>
            </a:r>
            <a:r>
              <a:rPr lang="en-US" altLang="zh-TW" sz="2800" dirty="0"/>
              <a:t>ACL)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為網路安全之第一道防線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設定的位置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/>
          </a:p>
          <a:p>
            <a:pPr marL="509438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靠近末端設備</a:t>
            </a:r>
          </a:p>
          <a:p>
            <a:pPr marL="509438" indent="-457200">
              <a:buFont typeface="+mj-lt"/>
              <a:buAutoNum type="arabicPeriod"/>
            </a:pPr>
            <a:endParaRPr lang="en-US" altLang="zh-TW" dirty="0"/>
          </a:p>
          <a:p>
            <a:pPr marL="509438" indent="-457200">
              <a:buFont typeface="+mj-lt"/>
              <a:buAutoNum type="arabicPeriod"/>
            </a:pPr>
            <a:endParaRPr lang="en-US" altLang="zh-TW" dirty="0"/>
          </a:p>
          <a:p>
            <a:pPr marL="509438" indent="-457200">
              <a:buFont typeface="+mj-lt"/>
              <a:buAutoNum type="arabicPeriod"/>
            </a:pP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016" y="2753198"/>
            <a:ext cx="3657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  <a:r>
              <a:rPr lang="en-US" altLang="zh-TW" sz="4800" dirty="0">
                <a:latin typeface="+mj-lt"/>
                <a:ea typeface="標楷體" panose="03000509000000000000" pitchFamily="65" charset="-120"/>
              </a:rPr>
              <a:t>(Cont.)</a:t>
            </a:r>
            <a:endParaRPr lang="zh-TW" altLang="en-US" sz="4800" dirty="0"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93" y="1628775"/>
            <a:ext cx="8270660" cy="4291200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4416" y="1628775"/>
            <a:ext cx="6644289" cy="4530724"/>
          </a:xfrm>
        </p:spPr>
        <p:txBody>
          <a:bodyPr/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存取控制清單</a:t>
            </a:r>
            <a:r>
              <a:rPr lang="en-US" altLang="zh-TW" sz="2800" dirty="0"/>
              <a:t>(access control list</a:t>
            </a:r>
            <a:r>
              <a:rPr lang="zh-TW" altLang="zh-TW" sz="2800" dirty="0"/>
              <a:t>，</a:t>
            </a:r>
            <a:r>
              <a:rPr lang="en-US" altLang="zh-TW" sz="2800" dirty="0"/>
              <a:t>ACL)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為網路安全之第一道防線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設定的位置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/>
          </a:p>
          <a:p>
            <a:pPr marL="509438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靠近末端設備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9438" indent="-457200">
              <a:buFont typeface="+mj-lt"/>
              <a:buAutoNum type="arabicPeriod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9438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靠近核心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016" y="2770187"/>
            <a:ext cx="3657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背景知識</a:t>
            </a:r>
            <a:endParaRPr lang="zh-TW" altLang="en-US" sz="4800" dirty="0">
              <a:latin typeface="+mj-lt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整合通訊協定的挑戰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9438" indent="-45720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網路管理複雜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9438" indent="-45720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擴充性不足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9438" indent="-45720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安全性等問題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84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:\Users\Nillson\AppData\Local\Microsoft\Windows\INetCache\Content.Word\tradition_devi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73" y="852407"/>
            <a:ext cx="8591227" cy="53070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傳統網路設備</a:t>
            </a:r>
            <a:endParaRPr lang="zh-TW" altLang="en-US" sz="4800" dirty="0">
              <a:latin typeface="+mj-lt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傳統網路設備與管理者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indent="-51435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控制平面就像是設備的大腦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indent="-51435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控制平面互相溝通協調後建立網路拓樸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indent="-51435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實體網路埠負責資料的交換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indent="-514350">
              <a:buFont typeface="+mj-lt"/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59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:\Users\Nillson\AppData\Local\Microsoft\Windows\INetCache\Content.Word\relation_traditio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08" y="619932"/>
            <a:ext cx="8916692" cy="54244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管理傳統網路設備</a:t>
            </a:r>
            <a:endParaRPr lang="zh-TW" altLang="en-US" sz="4800" dirty="0">
              <a:latin typeface="+mj-lt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傳統網路設備與管理者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indent="-514350">
              <a:buFont typeface="+mj-lt"/>
              <a:buAutoNum type="arabicPeriod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沒有統一的介面難以管理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indent="-514350">
              <a:buFont typeface="+mj-lt"/>
              <a:buAutoNum type="arabicPeriod"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indent="-514350">
              <a:buFont typeface="+mj-lt"/>
              <a:buAutoNum type="arabicPeriod"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indent="-514350">
              <a:buFont typeface="+mj-lt"/>
              <a:buAutoNum type="arabicPeriod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不同廠牌不同語法</a:t>
            </a:r>
          </a:p>
        </p:txBody>
      </p:sp>
    </p:spTree>
    <p:extLst>
      <p:ext uri="{BB962C8B-B14F-4D97-AF65-F5344CB8AC3E}">
        <p14:creationId xmlns:p14="http://schemas.microsoft.com/office/powerpoint/2010/main" val="33410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dn_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25" y="1597599"/>
            <a:ext cx="6670591" cy="44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lation_sd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27" y="817347"/>
            <a:ext cx="9301406" cy="53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軟體定義網路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/>
              <a:t>(Software</a:t>
            </a:r>
            <a:r>
              <a:rPr lang="zh-TW" altLang="en-US" sz="3600" dirty="0"/>
              <a:t> </a:t>
            </a:r>
            <a:r>
              <a:rPr lang="en-US" altLang="zh-TW" sz="3600" dirty="0"/>
              <a:t>Defined</a:t>
            </a:r>
            <a:r>
              <a:rPr lang="zh-TW" altLang="en-US" sz="3600" dirty="0"/>
              <a:t> </a:t>
            </a:r>
            <a:r>
              <a:rPr lang="en-US" altLang="zh-TW" sz="3600" dirty="0"/>
              <a:t>Networking</a:t>
            </a:r>
            <a:r>
              <a:rPr lang="zh-TW" altLang="en-US" sz="3600" dirty="0"/>
              <a:t>，</a:t>
            </a:r>
            <a:r>
              <a:rPr lang="en-US" altLang="zh-TW" sz="3600" dirty="0"/>
              <a:t>SDN)</a:t>
            </a:r>
            <a:endParaRPr lang="zh-TW" altLang="en-US" sz="3600" dirty="0">
              <a:latin typeface="+mj-lt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4416" y="1628775"/>
            <a:ext cx="10972800" cy="4530724"/>
          </a:xfrm>
        </p:spPr>
        <p:txBody>
          <a:bodyPr/>
          <a:lstStyle/>
          <a:p>
            <a:pPr lvl="0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SDN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是一種架構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66588" lvl="0" indent="-51435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控制平面與資料平面分離</a:t>
            </a:r>
          </a:p>
          <a:p>
            <a:pPr marL="566588" lvl="0" indent="-51435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資料平面集中控制</a:t>
            </a:r>
          </a:p>
          <a:p>
            <a:pPr marL="566588" lvl="0" indent="-51435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開放的可程式化界面</a:t>
            </a:r>
          </a:p>
          <a:p>
            <a:pPr marL="566588" lvl="0" indent="-514350">
              <a:buFont typeface="+mj-lt"/>
              <a:buAutoNum type="arabicPeriod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自動化控制網路服務的應用程式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31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+mj-lt"/>
              </a:rPr>
              <a:t>OpenFlow</a:t>
            </a:r>
            <a:endParaRPr lang="zh-TW" altLang="en-US" sz="4800" dirty="0">
              <a:latin typeface="+mj-lt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4416" y="1628775"/>
            <a:ext cx="4970472" cy="2772744"/>
          </a:xfrm>
        </p:spPr>
        <p:txBody>
          <a:bodyPr/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專門為了只有資料平面的設備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設計的南向介面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o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0" y="3262769"/>
            <a:ext cx="4798624" cy="28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penflow_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90" y="1828799"/>
            <a:ext cx="5881809" cy="433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2">
  <a:themeElements>
    <a:clrScheme name="Semi-persistent scheduling for VoIP service in the LTE-Advanced relaying network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NCNU">
      <a:majorFont>
        <a:latin typeface="Arial"/>
        <a:ea typeface="微軟正黑體"/>
        <a:cs typeface=""/>
      </a:majorFont>
      <a:minorFont>
        <a:latin typeface="Arial"/>
        <a:ea typeface="微軟正黑體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2" id="{ABDB52A9-7E90-44E2-8369-5CFE99427FE9}" vid="{46E5D205-F807-4F20-9457-4751A71BA64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12523</TotalTime>
  <Words>593</Words>
  <Application>Microsoft Office PowerPoint</Application>
  <PresentationFormat>寬螢幕</PresentationFormat>
  <Paragraphs>178</Paragraphs>
  <Slides>24</Slides>
  <Notes>4</Notes>
  <HiddenSlides>2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Noto Symbol</vt:lpstr>
      <vt:lpstr>微軟正黑體</vt:lpstr>
      <vt:lpstr>微軟正黑體 Light</vt:lpstr>
      <vt:lpstr>新細明體</vt:lpstr>
      <vt:lpstr>標楷體</vt:lpstr>
      <vt:lpstr>Arial</vt:lpstr>
      <vt:lpstr>Arial Narrow</vt:lpstr>
      <vt:lpstr>Calibri</vt:lpstr>
      <vt:lpstr>Garamond</vt:lpstr>
      <vt:lpstr>Times New Roman</vt:lpstr>
      <vt:lpstr>Wingdings</vt:lpstr>
      <vt:lpstr>佈景主題2</vt:lpstr>
      <vt:lpstr>基於OpenFlow之網頁認證網路存取控制機制  An OpenFlow-based Captive Portal Access Control Mechanism</vt:lpstr>
      <vt:lpstr>研究背景</vt:lpstr>
      <vt:lpstr>研究動機</vt:lpstr>
      <vt:lpstr>研究動機(Cont.)</vt:lpstr>
      <vt:lpstr>背景知識</vt:lpstr>
      <vt:lpstr>傳統網路設備</vt:lpstr>
      <vt:lpstr>管理傳統網路設備</vt:lpstr>
      <vt:lpstr>軟體定義網路 (Software Defined Networking，SDN)</vt:lpstr>
      <vt:lpstr>OpenFlow</vt:lpstr>
      <vt:lpstr>相關研究</vt:lpstr>
      <vt:lpstr>OpenFlow 網頁認證網路存取控制系統 系統架構圖</vt:lpstr>
      <vt:lpstr>OpenFlow 網頁認證網路存取控制系統 網路架構圖</vt:lpstr>
      <vt:lpstr>DNS 重導向</vt:lpstr>
      <vt:lpstr>DNS 重導向(Cont.)</vt:lpstr>
      <vt:lpstr>Flow Table </vt:lpstr>
      <vt:lpstr>比較</vt:lpstr>
      <vt:lpstr>系統展示</vt:lpstr>
      <vt:lpstr>實作架構</vt:lpstr>
      <vt:lpstr>使用者操作情境</vt:lpstr>
      <vt:lpstr>管理者操作情境</vt:lpstr>
      <vt:lpstr>結論</vt:lpstr>
      <vt:lpstr>問題與建議</vt:lpstr>
      <vt:lpstr>基礎的 Match 欄位 OpenFlow 1.0</vt:lpstr>
      <vt:lpstr>開放的可程式化界面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楊國呈</dc:creator>
  <cp:lastModifiedBy>楊國呈</cp:lastModifiedBy>
  <cp:revision>120</cp:revision>
  <dcterms:created xsi:type="dcterms:W3CDTF">2016-10-24T06:24:22Z</dcterms:created>
  <dcterms:modified xsi:type="dcterms:W3CDTF">2017-01-04T13:40:01Z</dcterms:modified>
</cp:coreProperties>
</file>