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CA03E-29A6-4E4C-B2E5-765485967921}" type="datetimeFigureOut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4A8AE-2185-4FFB-A74C-E9F5138124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459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0383-A561-4E60-BF41-41AB7456948F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465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14451-9905-48AA-92E7-683C2014203D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71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5807-E42F-4164-B261-096DDB91B582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823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3092-F826-4F65-9FC2-35D00066F51B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365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6C28-BF49-418F-939F-287CCA1A8F2A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282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B704-8192-46C0-A063-B9D01BBFC7B3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57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D0D3-0B11-4F46-B0F7-DDA68191590F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841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860B-FB2E-404B-AF85-79441FFA833B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19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F0089-9BC8-48D9-A775-9F61720C7027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21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962F-121F-4CF2-8FC6-F04C08583892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25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89ED-71A4-4975-8F32-7237A26AE533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46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61E89-9155-4EC1-BF39-D8A43EB57EFF}" type="datetime1">
              <a:rPr lang="zh-TW" altLang="en-US" smtClean="0"/>
              <a:t>2016/11/17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DA638-4C71-438C-98FF-8BC23DCDB8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26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7955" y="1122363"/>
            <a:ext cx="9857117" cy="2387600"/>
          </a:xfrm>
        </p:spPr>
        <p:txBody>
          <a:bodyPr>
            <a:noAutofit/>
          </a:bodyPr>
          <a:lstStyle/>
          <a:p>
            <a:r>
              <a:rPr lang="en-US" altLang="zh-TW" sz="4200" dirty="0" smtClean="0"/>
              <a:t>The correlation analysis of the economic various between Taiwan and China : The new proving of wavelet coherence analysis</a:t>
            </a:r>
            <a:endParaRPr lang="zh-TW" alt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Presenter: Ken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0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What is wavelet</a:t>
            </a:r>
          </a:p>
          <a:p>
            <a:r>
              <a:rPr lang="en-US" altLang="zh-TW" dirty="0" smtClean="0"/>
              <a:t>What different between wavelet and </a:t>
            </a:r>
            <a:r>
              <a:rPr lang="en-US" altLang="zh-TW" dirty="0" err="1" smtClean="0"/>
              <a:t>fourier</a:t>
            </a:r>
            <a:endParaRPr lang="en-US" altLang="zh-TW" dirty="0" smtClean="0"/>
          </a:p>
          <a:p>
            <a:r>
              <a:rPr lang="en-US" altLang="zh-TW" dirty="0" smtClean="0"/>
              <a:t>Why do we choose wavelet to analyze</a:t>
            </a:r>
          </a:p>
          <a:p>
            <a:r>
              <a:rPr lang="en-US" altLang="zh-TW" dirty="0" smtClean="0"/>
              <a:t>How to analyze the economic various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5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 Knowledge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Wavelet can find out what we can`t get with Fourier transform.</a:t>
            </a:r>
          </a:p>
          <a:p>
            <a:pPr marL="0" indent="0">
              <a:buNone/>
            </a:pPr>
            <a:r>
              <a:rPr lang="en-US" altLang="zh-TW" dirty="0" smtClean="0"/>
              <a:t>Fourier can give us some information, frequency and amplitude, but can`t get the time information.</a:t>
            </a:r>
          </a:p>
          <a:p>
            <a:pPr marL="0" indent="0">
              <a:buNone/>
            </a:pPr>
            <a:r>
              <a:rPr lang="en-US" altLang="zh-TW" dirty="0" smtClean="0"/>
              <a:t>Wavelet can provide frequency and time simultaneously.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6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Wavelet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81258"/>
          </a:xfrm>
        </p:spPr>
        <p:txBody>
          <a:bodyPr>
            <a:normAutofit/>
          </a:bodyPr>
          <a:lstStyle/>
          <a:p>
            <a:r>
              <a:rPr lang="en-US" altLang="zh-TW" dirty="0"/>
              <a:t>Mexican hat wavelet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lb</a:t>
            </a:r>
            <a:r>
              <a:rPr lang="en-US" altLang="zh-TW" dirty="0" smtClean="0"/>
              <a:t> </a:t>
            </a:r>
            <a:r>
              <a:rPr lang="en-US" altLang="zh-TW" dirty="0"/>
              <a:t>= -5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ub</a:t>
            </a:r>
            <a:r>
              <a:rPr lang="en-US" altLang="zh-TW" dirty="0" smtClean="0"/>
              <a:t> </a:t>
            </a:r>
            <a:r>
              <a:rPr lang="en-US" altLang="zh-TW" dirty="0"/>
              <a:t>= 5; </a:t>
            </a:r>
          </a:p>
          <a:p>
            <a:pPr marL="0" indent="0">
              <a:buNone/>
            </a:pPr>
            <a:r>
              <a:rPr lang="en-US" altLang="zh-TW" dirty="0" smtClean="0"/>
              <a:t>N </a:t>
            </a:r>
            <a:r>
              <a:rPr lang="en-US" altLang="zh-TW" dirty="0"/>
              <a:t>= 1000;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[</a:t>
            </a:r>
            <a:r>
              <a:rPr lang="en-US" altLang="zh-TW" dirty="0" err="1"/>
              <a:t>psi,xval</a:t>
            </a:r>
            <a:r>
              <a:rPr lang="en-US" altLang="zh-TW" dirty="0"/>
              <a:t>] = </a:t>
            </a:r>
            <a:r>
              <a:rPr lang="en-US" altLang="zh-TW" dirty="0" err="1"/>
              <a:t>mexihat</a:t>
            </a:r>
            <a:r>
              <a:rPr lang="en-US" altLang="zh-TW" dirty="0"/>
              <a:t>(</a:t>
            </a:r>
            <a:r>
              <a:rPr lang="en-US" altLang="zh-TW" dirty="0" err="1"/>
              <a:t>lb,ub,N</a:t>
            </a:r>
            <a:r>
              <a:rPr lang="en-US" altLang="zh-TW" dirty="0"/>
              <a:t>);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668" y="1690688"/>
            <a:ext cx="5333333" cy="400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6042392"/>
            <a:ext cx="1079595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Reference:</a:t>
            </a:r>
          </a:p>
          <a:p>
            <a:r>
              <a:rPr lang="en-US" altLang="zh-TW" sz="1900" dirty="0"/>
              <a:t>https://www.mathworks.com/help/wavelet/ref/mexihat.html?requestedDomain=www.mathworks.com</a:t>
            </a:r>
            <a:endParaRPr lang="zh-TW" altLang="en-US" sz="19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385729"/>
              </p:ext>
            </p:extLst>
          </p:nvPr>
        </p:nvGraphicFramePr>
        <p:xfrm>
          <a:off x="933450" y="4351705"/>
          <a:ext cx="19621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4" imgW="1358310" imgH="431613" progId="Equation.3">
                  <p:embed/>
                </p:oleObj>
              </mc:Choice>
              <mc:Fallback>
                <p:oleObj name="Equation" r:id="rId4" imgW="1358310" imgH="43161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4351705"/>
                        <a:ext cx="1962150" cy="654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41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Fourier transform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Fs = 1000;</a:t>
            </a:r>
          </a:p>
          <a:p>
            <a:pPr marL="0" indent="0">
              <a:buNone/>
            </a:pPr>
            <a:r>
              <a:rPr lang="en-US" altLang="zh-TW" dirty="0" smtClean="0"/>
              <a:t>T = 1 / Fs;</a:t>
            </a:r>
          </a:p>
          <a:p>
            <a:pPr marL="0" indent="0">
              <a:buNone/>
            </a:pPr>
            <a:r>
              <a:rPr lang="en-US" altLang="zh-TW" dirty="0"/>
              <a:t>t</a:t>
            </a:r>
            <a:r>
              <a:rPr lang="en-US" altLang="zh-TW" dirty="0" smtClean="0"/>
              <a:t> = 0:T:1</a:t>
            </a:r>
            <a:r>
              <a:rPr lang="en-US" altLang="zh-TW" dirty="0"/>
              <a:t>;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S </a:t>
            </a:r>
            <a:r>
              <a:rPr lang="en-US" altLang="zh-TW" dirty="0"/>
              <a:t>= 0.7*sin(2*pi*50*t) + sin(2*pi*120*t</a:t>
            </a:r>
            <a:r>
              <a:rPr lang="en-US" altLang="zh-TW" dirty="0" smtClean="0"/>
              <a:t>);</a:t>
            </a:r>
          </a:p>
          <a:p>
            <a:pPr marL="0" indent="0">
              <a:buNone/>
            </a:pPr>
            <a:r>
              <a:rPr lang="en-US" altLang="zh-TW" dirty="0"/>
              <a:t>X = S + 2*</a:t>
            </a:r>
            <a:r>
              <a:rPr lang="en-US" altLang="zh-TW" dirty="0" err="1"/>
              <a:t>randn</a:t>
            </a:r>
            <a:r>
              <a:rPr lang="en-US" altLang="zh-TW" dirty="0"/>
              <a:t>(size(t</a:t>
            </a:r>
            <a:r>
              <a:rPr lang="en-US" altLang="zh-TW" dirty="0" smtClean="0"/>
              <a:t>));</a:t>
            </a:r>
          </a:p>
          <a:p>
            <a:pPr marL="0" indent="0">
              <a:buNone/>
            </a:pPr>
            <a:r>
              <a:rPr lang="en-US" altLang="zh-TW" dirty="0" smtClean="0"/>
              <a:t>Y = </a:t>
            </a:r>
            <a:r>
              <a:rPr lang="en-US" altLang="zh-TW" dirty="0" err="1" smtClean="0"/>
              <a:t>fft</a:t>
            </a:r>
            <a:r>
              <a:rPr lang="en-US" altLang="zh-TW" dirty="0" smtClean="0"/>
              <a:t>(X);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667" y="1440501"/>
            <a:ext cx="5333333" cy="40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666" y="1440501"/>
            <a:ext cx="5333333" cy="400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665" y="1440501"/>
            <a:ext cx="5333333" cy="4000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8200" y="6042392"/>
            <a:ext cx="10898037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/>
              <a:t>Reference</a:t>
            </a:r>
            <a:r>
              <a:rPr lang="en-US" altLang="zh-TW" sz="2800" dirty="0" smtClean="0"/>
              <a:t>:</a:t>
            </a:r>
            <a:endParaRPr lang="en-US" altLang="zh-TW" sz="2800" dirty="0"/>
          </a:p>
          <a:p>
            <a:r>
              <a:rPr lang="en-US" altLang="zh-TW" sz="1900" dirty="0"/>
              <a:t>https://www.mathworks.com/help/matlab/ref/fft.html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5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Wavelet transform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Fs = </a:t>
            </a:r>
            <a:r>
              <a:rPr lang="en-US" altLang="zh-TW" dirty="0" smtClean="0"/>
              <a:t>1000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smtClean="0"/>
              <a:t>T = 1 / Fs</a:t>
            </a:r>
            <a:r>
              <a:rPr lang="en-US" altLang="zh-TW" dirty="0"/>
              <a:t>;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t </a:t>
            </a:r>
            <a:r>
              <a:rPr lang="en-US" altLang="zh-TW" dirty="0"/>
              <a:t>= </a:t>
            </a:r>
            <a:r>
              <a:rPr lang="en-US" altLang="zh-TW" dirty="0" smtClean="0"/>
              <a:t>0:T:1</a:t>
            </a:r>
            <a:r>
              <a:rPr lang="en-US" altLang="zh-TW" dirty="0"/>
              <a:t>;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x </a:t>
            </a:r>
            <a:r>
              <a:rPr lang="en-US" altLang="zh-TW" dirty="0"/>
              <a:t>= cos(2*pi*32*t).*(t&gt;=0.1 &amp; t&lt;0.3</a:t>
            </a:r>
            <a:r>
              <a:rPr lang="en-US" altLang="zh-TW" dirty="0" smtClean="0"/>
              <a:t>)…</a:t>
            </a:r>
          </a:p>
          <a:p>
            <a:pPr marL="0" indent="0">
              <a:buNone/>
            </a:pPr>
            <a:r>
              <a:rPr lang="en-US" altLang="zh-TW" dirty="0" smtClean="0"/>
              <a:t>…+ </a:t>
            </a:r>
            <a:r>
              <a:rPr lang="en-US" altLang="zh-TW" dirty="0"/>
              <a:t>sin(2*pi*64*t).*(t&gt;0.7</a:t>
            </a:r>
            <a:r>
              <a:rPr lang="en-US" altLang="zh-TW" dirty="0" smtClean="0"/>
              <a:t>);</a:t>
            </a:r>
          </a:p>
          <a:p>
            <a:pPr marL="0" indent="0">
              <a:buNone/>
            </a:pPr>
            <a:r>
              <a:rPr lang="fr-FR" altLang="zh-TW" dirty="0" err="1"/>
              <a:t>wgnNoise</a:t>
            </a:r>
            <a:r>
              <a:rPr lang="fr-FR" altLang="zh-TW" dirty="0"/>
              <a:t> = 0.05*</a:t>
            </a:r>
            <a:r>
              <a:rPr lang="fr-FR" altLang="zh-TW" dirty="0" err="1"/>
              <a:t>randn</a:t>
            </a:r>
            <a:r>
              <a:rPr lang="fr-FR" altLang="zh-TW" dirty="0"/>
              <a:t>(size(t)); </a:t>
            </a:r>
            <a:endParaRPr lang="fr-FR" altLang="zh-TW" dirty="0" smtClean="0"/>
          </a:p>
          <a:p>
            <a:pPr marL="0" indent="0">
              <a:buNone/>
            </a:pPr>
            <a:r>
              <a:rPr lang="fr-FR" altLang="zh-TW" dirty="0" smtClean="0"/>
              <a:t>x </a:t>
            </a:r>
            <a:r>
              <a:rPr lang="fr-FR" altLang="zh-TW" dirty="0"/>
              <a:t>= </a:t>
            </a:r>
            <a:r>
              <a:rPr lang="fr-FR" altLang="zh-TW" dirty="0" smtClean="0"/>
              <a:t>x + </a:t>
            </a:r>
            <a:r>
              <a:rPr lang="fr-FR" altLang="zh-TW" dirty="0" err="1"/>
              <a:t>wgnNoise</a:t>
            </a:r>
            <a:r>
              <a:rPr lang="fr-FR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/>
              <a:t>cwt(x,1000)</a:t>
            </a:r>
            <a:endParaRPr lang="zh-TW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628" y="1437647"/>
            <a:ext cx="5333333" cy="400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6042392"/>
            <a:ext cx="942004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Reference:</a:t>
            </a:r>
          </a:p>
          <a:p>
            <a:r>
              <a:rPr lang="en-US" altLang="zh-TW" sz="1900" dirty="0"/>
              <a:t>https://www.mathworks.com/help/wavelet/ref/cwt.html?searchHighlight=cwt</a:t>
            </a:r>
            <a:endParaRPr lang="zh-TW" alt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43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 Testing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We use three times testing to check the wavelet analyze</a:t>
            </a:r>
          </a:p>
          <a:p>
            <a:pPr marL="0" indent="0">
              <a:buNone/>
            </a:pPr>
            <a:r>
              <a:rPr lang="en-US" altLang="zh-TW" dirty="0" smtClean="0"/>
              <a:t>Random Testing</a:t>
            </a:r>
          </a:p>
          <a:p>
            <a:pPr marL="0" indent="0">
              <a:buNone/>
            </a:pPr>
            <a:r>
              <a:rPr lang="en-US" altLang="zh-TW" dirty="0"/>
              <a:t>x = 0.5*</a:t>
            </a:r>
            <a:r>
              <a:rPr lang="en-US" altLang="zh-TW" dirty="0" err="1"/>
              <a:t>randn</a:t>
            </a:r>
            <a:r>
              <a:rPr lang="en-US" altLang="zh-TW" dirty="0"/>
              <a:t>(1,500);	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/>
              <a:t>y = 0.5*</a:t>
            </a:r>
            <a:r>
              <a:rPr lang="en-US" altLang="zh-TW" dirty="0" err="1"/>
              <a:t>randn</a:t>
            </a:r>
            <a:r>
              <a:rPr lang="en-US" altLang="zh-TW" dirty="0"/>
              <a:t>(1,500);</a:t>
            </a:r>
            <a:endParaRPr lang="zh-TW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377" y="2379347"/>
            <a:ext cx="7423584" cy="361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1433" y="1891506"/>
            <a:ext cx="11037498" cy="44012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Phase testing</a:t>
            </a:r>
          </a:p>
          <a:p>
            <a:r>
              <a:rPr lang="en-US" altLang="zh-TW" sz="2800" dirty="0"/>
              <a:t>t=</a:t>
            </a:r>
            <a:r>
              <a:rPr lang="en-US" altLang="zh-TW" sz="2800" dirty="0" err="1"/>
              <a:t>linspace</a:t>
            </a:r>
            <a:r>
              <a:rPr lang="en-US" altLang="zh-TW" sz="2800" dirty="0"/>
              <a:t>(0,1,500);</a:t>
            </a:r>
            <a:endParaRPr lang="zh-TW" altLang="zh-TW" sz="2800" dirty="0"/>
          </a:p>
          <a:p>
            <a:r>
              <a:rPr lang="en-US" altLang="zh-TW" sz="2800" dirty="0"/>
              <a:t>f = 10; </a:t>
            </a:r>
            <a:endParaRPr lang="zh-TW" altLang="zh-TW" sz="2800" dirty="0"/>
          </a:p>
          <a:p>
            <a:r>
              <a:rPr lang="en-US" altLang="zh-TW" sz="2800" dirty="0"/>
              <a:t>x1 = pi/2; </a:t>
            </a:r>
            <a:endParaRPr lang="zh-TW" altLang="zh-TW" sz="2800" dirty="0"/>
          </a:p>
          <a:p>
            <a:r>
              <a:rPr lang="en-US" altLang="zh-TW" sz="2800" dirty="0"/>
              <a:t>A = 1; </a:t>
            </a:r>
          </a:p>
          <a:p>
            <a:r>
              <a:rPr lang="en-US" altLang="zh-TW" sz="2800" dirty="0" smtClean="0"/>
              <a:t>y</a:t>
            </a:r>
            <a:r>
              <a:rPr lang="en-US" altLang="zh-TW" sz="2800" dirty="0"/>
              <a:t>(:,1) = A*sin(2*pi*f*t)  </a:t>
            </a:r>
            <a:endParaRPr lang="zh-TW" altLang="zh-TW" sz="2800" dirty="0"/>
          </a:p>
          <a:p>
            <a:r>
              <a:rPr lang="en-US" altLang="zh-TW" sz="2800" dirty="0"/>
              <a:t>y2(:,1) = A*sin(2*pi*f*t+x1</a:t>
            </a:r>
            <a:r>
              <a:rPr lang="en-US" altLang="zh-TW" sz="2800" dirty="0" smtClean="0"/>
              <a:t>)</a:t>
            </a:r>
          </a:p>
          <a:p>
            <a:endParaRPr lang="en-US" altLang="zh-TW" sz="2800" dirty="0" smtClean="0"/>
          </a:p>
          <a:p>
            <a:endParaRPr lang="en-US" altLang="zh-TW" sz="2800" dirty="0"/>
          </a:p>
          <a:p>
            <a:endParaRPr lang="zh-TW" alt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567" y="2385239"/>
            <a:ext cx="7282132" cy="360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8863" y="1816100"/>
            <a:ext cx="11397528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Noisy testing</a:t>
            </a:r>
          </a:p>
          <a:p>
            <a:r>
              <a:rPr lang="en-US" altLang="zh-TW" sz="2800" dirty="0"/>
              <a:t>t=</a:t>
            </a:r>
            <a:r>
              <a:rPr lang="en-US" altLang="zh-TW" sz="2800" dirty="0" err="1"/>
              <a:t>linspace</a:t>
            </a:r>
            <a:r>
              <a:rPr lang="en-US" altLang="zh-TW" sz="2800" dirty="0"/>
              <a:t>(0,1,500);</a:t>
            </a:r>
            <a:endParaRPr lang="zh-TW" altLang="zh-TW" sz="2800" dirty="0"/>
          </a:p>
          <a:p>
            <a:r>
              <a:rPr lang="en-US" altLang="zh-TW" sz="2800" dirty="0"/>
              <a:t>f = 10; </a:t>
            </a:r>
            <a:endParaRPr lang="zh-TW" altLang="zh-TW" sz="2800" dirty="0"/>
          </a:p>
          <a:p>
            <a:r>
              <a:rPr lang="en-US" altLang="zh-TW" sz="2800" dirty="0"/>
              <a:t>x1 = pi/2; </a:t>
            </a:r>
            <a:endParaRPr lang="zh-TW" altLang="zh-TW" sz="2800" dirty="0"/>
          </a:p>
          <a:p>
            <a:r>
              <a:rPr lang="en-US" altLang="zh-TW" sz="2800" dirty="0"/>
              <a:t>A = 1</a:t>
            </a:r>
            <a:r>
              <a:rPr lang="en-US" altLang="zh-TW" sz="2800" dirty="0" smtClean="0"/>
              <a:t>;</a:t>
            </a:r>
          </a:p>
          <a:p>
            <a:r>
              <a:rPr lang="en-US" altLang="zh-TW" sz="2800" dirty="0" smtClean="0"/>
              <a:t>B = 0.5; </a:t>
            </a:r>
          </a:p>
          <a:p>
            <a:r>
              <a:rPr lang="en-US" altLang="zh-TW" sz="2800" dirty="0" smtClean="0"/>
              <a:t>y</a:t>
            </a:r>
            <a:r>
              <a:rPr lang="en-US" altLang="zh-TW" sz="2800" dirty="0"/>
              <a:t>(:,1) = A*sin(2*pi*f*t</a:t>
            </a:r>
            <a:r>
              <a:rPr lang="en-US" altLang="zh-TW" sz="2800" dirty="0" smtClean="0"/>
              <a:t>)…</a:t>
            </a:r>
          </a:p>
          <a:p>
            <a:r>
              <a:rPr lang="en-US" altLang="zh-TW" sz="2800" dirty="0" smtClean="0"/>
              <a:t>…+ </a:t>
            </a:r>
            <a:r>
              <a:rPr lang="en-US" altLang="zh-TW" sz="2800" dirty="0"/>
              <a:t>B * </a:t>
            </a:r>
            <a:r>
              <a:rPr lang="en-US" altLang="zh-TW" sz="2800" dirty="0" err="1"/>
              <a:t>randn</a:t>
            </a:r>
            <a:r>
              <a:rPr lang="en-US" altLang="zh-TW" sz="2800" dirty="0"/>
              <a:t>(size(t)) </a:t>
            </a:r>
            <a:endParaRPr lang="zh-TW" altLang="zh-TW" sz="2800" dirty="0"/>
          </a:p>
          <a:p>
            <a:r>
              <a:rPr lang="en-US" altLang="zh-TW" sz="2800" dirty="0"/>
              <a:t>y2(:,1) = A*sin(2*pi*f*t+x1</a:t>
            </a:r>
            <a:r>
              <a:rPr lang="en-US" altLang="zh-TW" sz="2800" dirty="0" smtClean="0"/>
              <a:t>)…</a:t>
            </a:r>
          </a:p>
          <a:p>
            <a:r>
              <a:rPr lang="en-US" altLang="zh-TW" sz="2800" dirty="0" smtClean="0"/>
              <a:t>…+ </a:t>
            </a:r>
            <a:r>
              <a:rPr lang="en-US" altLang="zh-TW" sz="2800" dirty="0"/>
              <a:t>B * </a:t>
            </a:r>
            <a:r>
              <a:rPr lang="en-US" altLang="zh-TW" sz="2800" dirty="0" err="1"/>
              <a:t>randn</a:t>
            </a:r>
            <a:r>
              <a:rPr lang="en-US" altLang="zh-TW" sz="2800" dirty="0"/>
              <a:t>(size(t</a:t>
            </a:r>
            <a:r>
              <a:rPr lang="en-US" altLang="zh-TW" sz="2800" dirty="0" smtClean="0"/>
              <a:t>))</a:t>
            </a:r>
          </a:p>
          <a:p>
            <a:endParaRPr lang="zh-TW" altLang="zh-TW" sz="2800" dirty="0"/>
          </a:p>
          <a:p>
            <a:endParaRPr lang="zh-TW" altLang="en-US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377" y="2096972"/>
            <a:ext cx="7401014" cy="3916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24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8722" y="2068131"/>
            <a:ext cx="8007141" cy="390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2735606" y="4667250"/>
            <a:ext cx="1769719" cy="121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49118" y="3735900"/>
            <a:ext cx="43405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1989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Management on Goods Imported from Mainland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China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1990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 bmk="">
                <a:latin typeface="Times New Roman" panose="02020603050405020304" pitchFamily="18" charset="0"/>
                <a:cs typeface="Times New Roman" panose="02020603050405020304" pitchFamily="18" charset="0"/>
              </a:rPr>
              <a:t>egulations Governing Permission of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Between Taiwan Area and Mainland Area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8</a:t>
            </a:fld>
            <a:endParaRPr lang="zh-TW" alt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505325" y="3877519"/>
            <a:ext cx="2578381" cy="12269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969396" y="737769"/>
            <a:ext cx="7037409" cy="54053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625" y="2068131"/>
            <a:ext cx="7809054" cy="4074962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1763209" y="4105612"/>
            <a:ext cx="4490977" cy="11976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786071" y="1951558"/>
            <a:ext cx="1521411" cy="23651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434805" y="1705923"/>
            <a:ext cx="4757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Since 2004, Taiwan has invested 70 billon us dollar. The proportion of </a:t>
            </a:r>
            <a:r>
              <a:rPr lang="en-US" dirty="0"/>
              <a:t>overseas </a:t>
            </a:r>
            <a:r>
              <a:rPr lang="en-US" dirty="0" smtClean="0"/>
              <a:t>investment had risen to 75%.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8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29" grpId="0" animBg="1"/>
      <p:bldP spid="31" grpId="0" animBg="1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A638-4C71-438C-98FF-8BC23DCDB87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8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327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Times New Roman</vt:lpstr>
      <vt:lpstr>Office Theme</vt:lpstr>
      <vt:lpstr>Equation</vt:lpstr>
      <vt:lpstr>The correlation analysis of the economic various between Taiwan and China : The new proving of wavelet coherence analysis</vt:lpstr>
      <vt:lpstr>Introduction</vt:lpstr>
      <vt:lpstr>Background Knowledge</vt:lpstr>
      <vt:lpstr>Wavelet</vt:lpstr>
      <vt:lpstr>Fourier transform</vt:lpstr>
      <vt:lpstr>Wavelet transform</vt:lpstr>
      <vt:lpstr>Basic Testing</vt:lpstr>
      <vt:lpstr>Results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correlation analysis of the economic various between Taiwan and China : The new proving of wavelet coherence analysis</dc:title>
  <dc:creator>王琮閔</dc:creator>
  <cp:lastModifiedBy>王琮閔</cp:lastModifiedBy>
  <cp:revision>36</cp:revision>
  <dcterms:created xsi:type="dcterms:W3CDTF">2016-11-06T16:11:08Z</dcterms:created>
  <dcterms:modified xsi:type="dcterms:W3CDTF">2016-11-17T05:12:09Z</dcterms:modified>
</cp:coreProperties>
</file>