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1" r:id="rId7"/>
    <p:sldId id="262" r:id="rId8"/>
    <p:sldId id="260" r:id="rId9"/>
    <p:sldId id="268" r:id="rId10"/>
    <p:sldId id="263" r:id="rId11"/>
    <p:sldId id="266" r:id="rId12"/>
    <p:sldId id="265" r:id="rId13"/>
    <p:sldId id="267" r:id="rId14"/>
    <p:sldId id="272" r:id="rId15"/>
    <p:sldId id="274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594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5874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222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600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078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614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37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0574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821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7488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4508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1321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AEE3-D00B-43A7-8CEB-8C562EA06032}" type="datetimeFigureOut">
              <a:rPr lang="zh-TW" altLang="en-US" smtClean="0"/>
              <a:pPr/>
              <a:t>2016/11/30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F87C-EF7E-4A15-84DB-522F052E7CA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417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SDN based fully distributed NAT traversal scheme for </a:t>
            </a:r>
            <a:r>
              <a:rPr lang="en-US" altLang="zh-TW" dirty="0" err="1"/>
              <a:t>IoT</a:t>
            </a:r>
            <a:r>
              <a:rPr lang="en-US" altLang="zh-TW" dirty="0"/>
              <a:t> global </a:t>
            </a:r>
            <a:r>
              <a:rPr lang="en-US" altLang="zh-TW" dirty="0" smtClean="0"/>
              <a:t>connectivity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err="1" smtClean="0"/>
              <a:t>Gijeong</a:t>
            </a:r>
            <a:r>
              <a:rPr lang="en-US" altLang="zh-TW" dirty="0" smtClean="0"/>
              <a:t> </a:t>
            </a:r>
            <a:r>
              <a:rPr lang="en-US" altLang="zh-TW" dirty="0" smtClean="0"/>
              <a:t>Kim ,</a:t>
            </a:r>
            <a:r>
              <a:rPr lang="en-US" altLang="zh-TW" dirty="0" err="1" smtClean="0"/>
              <a:t>Junho</a:t>
            </a:r>
            <a:r>
              <a:rPr lang="en-US" altLang="zh-TW" dirty="0" smtClean="0"/>
              <a:t> </a:t>
            </a:r>
            <a:r>
              <a:rPr lang="en-US" altLang="zh-TW" dirty="0" smtClean="0"/>
              <a:t>Kim ,</a:t>
            </a:r>
            <a:r>
              <a:rPr lang="en-US" altLang="zh-TW" dirty="0" err="1" smtClean="0"/>
              <a:t>Sungwon</a:t>
            </a:r>
            <a:r>
              <a:rPr lang="en-US" altLang="zh-TW" dirty="0" smtClean="0"/>
              <a:t> Lee </a:t>
            </a:r>
            <a:r>
              <a:rPr lang="en-US" altLang="zh-TW" dirty="0" err="1" smtClean="0"/>
              <a:t>Kyunghee</a:t>
            </a:r>
            <a:r>
              <a:rPr lang="en-US" altLang="zh-TW" dirty="0" smtClean="0"/>
              <a:t> University</a:t>
            </a:r>
          </a:p>
          <a:p>
            <a:r>
              <a:rPr lang="en-US" altLang="zh-TW" dirty="0" smtClean="0"/>
              <a:t>Information and Communication Technology Convergence (ICTC), 2015</a:t>
            </a:r>
          </a:p>
          <a:p>
            <a:r>
              <a:rPr lang="en-US" altLang="zh-TW" dirty="0" smtClean="0"/>
              <a:t>28-30 Oct. 2015</a:t>
            </a:r>
          </a:p>
          <a:p>
            <a:r>
              <a:rPr lang="en-US" altLang="zh-TW" dirty="0" smtClean="0"/>
              <a:t>Conference Location : </a:t>
            </a:r>
            <a:r>
              <a:rPr lang="en-US" altLang="zh-TW" dirty="0" err="1" smtClean="0"/>
              <a:t>Jeju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accent5"/>
                </a:solidFill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igure 6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3175" y="1933575"/>
            <a:ext cx="7105650" cy="29908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xmlns="" val="2552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SDN Based </a:t>
            </a:r>
            <a:r>
              <a:rPr lang="en-US" altLang="zh-TW" sz="3200" dirty="0" err="1" smtClean="0"/>
              <a:t>Iot</a:t>
            </a:r>
            <a:r>
              <a:rPr lang="en-US" altLang="zh-TW" sz="3200" dirty="0" smtClean="0"/>
              <a:t> Global Connectivity Management Architecture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igure 7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750" y="1445526"/>
            <a:ext cx="8563792" cy="4982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11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altLang="zh-TW" dirty="0" smtClean="0"/>
              <a:t>First step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The first step is a procedure of </a:t>
            </a:r>
            <a:r>
              <a:rPr lang="en-US" sz="2800" dirty="0" smtClean="0">
                <a:solidFill>
                  <a:srgbClr val="FF0000"/>
                </a:solidFill>
              </a:rPr>
              <a:t>forwarding TCP port and IP address </a:t>
            </a:r>
            <a:r>
              <a:rPr lang="en-US" sz="2800" dirty="0" smtClean="0"/>
              <a:t>information of host which located in different private networks.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Host 1 and Host 2 forwards session registration message </a:t>
            </a:r>
            <a:r>
              <a:rPr lang="en-US" sz="2800" dirty="0" smtClean="0">
                <a:solidFill>
                  <a:srgbClr val="FF0000"/>
                </a:solidFill>
              </a:rPr>
              <a:t>included own information </a:t>
            </a:r>
            <a:r>
              <a:rPr lang="en-US" sz="2800" dirty="0" smtClean="0"/>
              <a:t>of </a:t>
            </a:r>
            <a:r>
              <a:rPr lang="en-US" sz="2800" dirty="0" smtClean="0">
                <a:solidFill>
                  <a:srgbClr val="FF0000"/>
                </a:solidFill>
              </a:rPr>
              <a:t>private IP address and TCP/UDP port</a:t>
            </a:r>
            <a:r>
              <a:rPr lang="en-US" sz="2800" dirty="0" smtClean="0"/>
              <a:t> to SDN switch, </a:t>
            </a:r>
            <a:r>
              <a:rPr lang="en-US" sz="2800" dirty="0" smtClean="0">
                <a:solidFill>
                  <a:srgbClr val="FF0000"/>
                </a:solidFill>
              </a:rPr>
              <a:t>and this step is similar to hole punching NAT traversal scheme</a:t>
            </a:r>
            <a:r>
              <a:rPr lang="en-US" sz="2800" dirty="0" smtClean="0"/>
              <a:t>. 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/>
              <a:t>SDN Switch forwards the message to SDN controller </a:t>
            </a:r>
            <a:r>
              <a:rPr lang="en-US" sz="2800" dirty="0" smtClean="0">
                <a:solidFill>
                  <a:srgbClr val="FF0000"/>
                </a:solidFill>
              </a:rPr>
              <a:t>using Packet-in message in </a:t>
            </a:r>
            <a:r>
              <a:rPr lang="en-US" sz="2800" dirty="0" err="1" smtClean="0">
                <a:solidFill>
                  <a:srgbClr val="FF0000"/>
                </a:solidFill>
              </a:rPr>
              <a:t>OpenFlow</a:t>
            </a:r>
            <a:r>
              <a:rPr lang="en-US" sz="2800" dirty="0" smtClean="0"/>
              <a:t>.</a:t>
            </a:r>
            <a:r>
              <a:rPr lang="en-US" dirty="0" smtClean="0"/>
              <a:t> 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12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546" y="280205"/>
            <a:ext cx="81057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781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278" y="0"/>
            <a:ext cx="8966579" cy="184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0905" y="1719618"/>
            <a:ext cx="10515600" cy="4531057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n-US" dirty="0" smtClean="0"/>
              <a:t>First step</a:t>
            </a:r>
          </a:p>
          <a:p>
            <a:pPr marL="971550" lvl="1" indent="-514350">
              <a:buAutoNum type="arabicPeriod" startAt="4"/>
            </a:pPr>
            <a:r>
              <a:rPr lang="en-US" sz="3000" dirty="0" smtClean="0"/>
              <a:t>SDN controller </a:t>
            </a:r>
            <a:r>
              <a:rPr lang="en-US" sz="3000" dirty="0" smtClean="0">
                <a:solidFill>
                  <a:srgbClr val="FF0000"/>
                </a:solidFill>
              </a:rPr>
              <a:t>designates public IP address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TCP/UDP port to use each host</a:t>
            </a:r>
            <a:r>
              <a:rPr lang="en-US" sz="3000" dirty="0" smtClean="0"/>
              <a:t>, and </a:t>
            </a:r>
            <a:r>
              <a:rPr lang="en-US" sz="3000" dirty="0" smtClean="0">
                <a:solidFill>
                  <a:srgbClr val="FF0000"/>
                </a:solidFill>
              </a:rPr>
              <a:t>forwards flow modification message </a:t>
            </a:r>
            <a:r>
              <a:rPr lang="en-US" sz="3000" dirty="0" smtClean="0"/>
              <a:t>to SDN switch and hosts in accordance with the designation.</a:t>
            </a:r>
          </a:p>
          <a:p>
            <a:pPr marL="971550" lvl="1" indent="-514350">
              <a:buAutoNum type="arabicPeriod" startAt="4"/>
            </a:pPr>
            <a:r>
              <a:rPr lang="en-US" sz="3000" dirty="0" smtClean="0"/>
              <a:t>The flow modification message which forwarded hosts consists of </a:t>
            </a:r>
            <a:r>
              <a:rPr lang="en-US" sz="3000" dirty="0" smtClean="0">
                <a:solidFill>
                  <a:srgbClr val="FF0000"/>
                </a:solidFill>
              </a:rPr>
              <a:t>rule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action</a:t>
            </a:r>
            <a:r>
              <a:rPr lang="en-US" sz="3000" dirty="0" smtClean="0"/>
              <a:t> about packet modification, which is transforming private IP address and </a:t>
            </a:r>
            <a:r>
              <a:rPr lang="en-US" sz="3000" dirty="0" smtClean="0">
                <a:solidFill>
                  <a:srgbClr val="FF0000"/>
                </a:solidFill>
              </a:rPr>
              <a:t>TCP/UDP port </a:t>
            </a:r>
            <a:r>
              <a:rPr lang="en-US" sz="3000" dirty="0" smtClean="0"/>
              <a:t>of hosts </a:t>
            </a:r>
            <a:r>
              <a:rPr lang="en-US" sz="3000" dirty="0" smtClean="0">
                <a:solidFill>
                  <a:srgbClr val="FF0000"/>
                </a:solidFill>
              </a:rPr>
              <a:t>to public IP address </a:t>
            </a:r>
            <a:r>
              <a:rPr lang="en-US" sz="3000" dirty="0" smtClean="0"/>
              <a:t>and TCP/UDP port designated by SDN controller. </a:t>
            </a:r>
          </a:p>
          <a:p>
            <a:pPr marL="971550" lvl="1" indent="-514350">
              <a:buAutoNum type="arabicPeriod" startAt="4"/>
            </a:pPr>
            <a:r>
              <a:rPr lang="en-US" sz="3000" dirty="0" smtClean="0"/>
              <a:t>The flow modification message which forwarded SDN switch consists of </a:t>
            </a:r>
            <a:r>
              <a:rPr lang="en-US" sz="3000" dirty="0" smtClean="0">
                <a:solidFill>
                  <a:srgbClr val="FF0000"/>
                </a:solidFill>
              </a:rPr>
              <a:t>rule and action about packet forwarding</a:t>
            </a:r>
            <a:r>
              <a:rPr lang="en-US" sz="3000" dirty="0" smtClean="0"/>
              <a:t>, which is forwarding a packet received from host to SDN switch and forwarding a packet received from </a:t>
            </a:r>
            <a:r>
              <a:rPr lang="en-US" sz="3000" dirty="0" smtClean="0">
                <a:solidFill>
                  <a:srgbClr val="FF0000"/>
                </a:solidFill>
              </a:rPr>
              <a:t>Internet to host matched flow table</a:t>
            </a:r>
            <a:r>
              <a:rPr lang="en-US" sz="3000" dirty="0" smtClean="0"/>
              <a:t>.</a:t>
            </a:r>
            <a:endParaRPr lang="zh-TW" altLang="en-US" sz="3000" dirty="0"/>
          </a:p>
        </p:txBody>
      </p:sp>
      <p:sp>
        <p:nvSpPr>
          <p:cNvPr id="4" name="矩形 3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6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4359" y="448528"/>
            <a:ext cx="7858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3609" y="3204049"/>
            <a:ext cx="10515600" cy="2828261"/>
          </a:xfrm>
        </p:spPr>
        <p:txBody>
          <a:bodyPr/>
          <a:lstStyle/>
          <a:p>
            <a:r>
              <a:rPr lang="en-US" dirty="0" smtClean="0"/>
              <a:t>Second step</a:t>
            </a:r>
          </a:p>
          <a:p>
            <a:pPr marL="971550" lvl="1" indent="-514350">
              <a:buAutoNum type="arabicPeriod" startAt="8"/>
            </a:pPr>
            <a:r>
              <a:rPr lang="en-US" dirty="0" smtClean="0"/>
              <a:t>The second step is a procedure of requesting information of remote host. Source host requests the information of TCP/IP information of remote host to SDN controller</a:t>
            </a:r>
            <a:r>
              <a:rPr lang="en-US" dirty="0" smtClean="0"/>
              <a:t>.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Because every device have </a:t>
            </a:r>
            <a:r>
              <a:rPr lang="en-US" altLang="zh-TW" dirty="0" err="1" smtClean="0">
                <a:solidFill>
                  <a:srgbClr val="FF0000"/>
                </a:solidFill>
              </a:rPr>
              <a:t>Openflow</a:t>
            </a:r>
            <a:r>
              <a:rPr lang="en-US" altLang="zh-TW" dirty="0" smtClean="0">
                <a:solidFill>
                  <a:srgbClr val="FF0000"/>
                </a:solidFill>
              </a:rPr>
              <a:t> interface, host can send packets on </a:t>
            </a:r>
            <a:r>
              <a:rPr lang="en-US" altLang="zh-TW" dirty="0" err="1" smtClean="0">
                <a:solidFill>
                  <a:srgbClr val="FF0000"/>
                </a:solidFill>
              </a:rPr>
              <a:t>Openflow</a:t>
            </a:r>
            <a:r>
              <a:rPr lang="en-US" altLang="zh-TW" dirty="0" smtClean="0">
                <a:solidFill>
                  <a:srgbClr val="FF0000"/>
                </a:solidFill>
              </a:rPr>
              <a:t> protocol</a:t>
            </a:r>
            <a:r>
              <a:rPr lang="en-US" altLang="zh-TW" dirty="0" smtClean="0"/>
              <a:t>)</a:t>
            </a:r>
            <a:endParaRPr lang="en-US" dirty="0" smtClean="0"/>
          </a:p>
          <a:p>
            <a:pPr marL="971550" lvl="1" indent="-514350">
              <a:buAutoNum type="arabicPeriod" startAt="8"/>
            </a:pPr>
            <a:r>
              <a:rPr lang="en-US" dirty="0" smtClean="0"/>
              <a:t> SDN controller </a:t>
            </a:r>
            <a:r>
              <a:rPr lang="en-US" dirty="0" smtClean="0">
                <a:solidFill>
                  <a:srgbClr val="FF0000"/>
                </a:solidFill>
              </a:rPr>
              <a:t>respond information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public IP address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TCP/UDP port of remote host designated by session registration</a:t>
            </a:r>
            <a:r>
              <a:rPr lang="en-US" dirty="0" smtClean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14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091822"/>
            <a:ext cx="8562975" cy="453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15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step</a:t>
            </a:r>
          </a:p>
          <a:p>
            <a:pPr>
              <a:buNone/>
            </a:pPr>
            <a:r>
              <a:rPr lang="en-US" dirty="0" smtClean="0"/>
              <a:t>   The third step is a procedure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P2P</a:t>
            </a:r>
            <a:r>
              <a:rPr lang="en-US" dirty="0" smtClean="0"/>
              <a:t> communication between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hosts located in different private networks</a:t>
            </a:r>
            <a:r>
              <a:rPr lang="en-US" dirty="0" smtClean="0"/>
              <a:t>. It enables P2P communication by forwarding packet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source host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remote host</a:t>
            </a:r>
            <a:r>
              <a:rPr lang="en-US" dirty="0" smtClean="0"/>
              <a:t>, which packet is configured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public IP address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TCP/UDP port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remote host </a:t>
            </a:r>
            <a:r>
              <a:rPr lang="en-US" dirty="0" smtClean="0"/>
              <a:t>designated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by SDN controller </a:t>
            </a:r>
            <a:r>
              <a:rPr lang="en-US" dirty="0" smtClean="0"/>
              <a:t>instead of private IP address and TCP/UDP port of remote host.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5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scheme is expected to </a:t>
            </a:r>
            <a:r>
              <a:rPr lang="en-US" dirty="0" smtClean="0">
                <a:solidFill>
                  <a:srgbClr val="FF0000"/>
                </a:solidFill>
              </a:rPr>
              <a:t>reduce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workload</a:t>
            </a:r>
            <a:r>
              <a:rPr lang="en-US" dirty="0" smtClean="0"/>
              <a:t> of network and </a:t>
            </a:r>
            <a:r>
              <a:rPr lang="en-US" dirty="0" smtClean="0">
                <a:solidFill>
                  <a:srgbClr val="FF0000"/>
                </a:solidFill>
              </a:rPr>
              <a:t>improve transmission delay </a:t>
            </a:r>
            <a:r>
              <a:rPr lang="en-US" dirty="0" smtClean="0"/>
              <a:t>for performing packet switching without packet modification and </a:t>
            </a:r>
            <a:r>
              <a:rPr lang="en-US" dirty="0" smtClean="0">
                <a:solidFill>
                  <a:srgbClr val="FF0000"/>
                </a:solidFill>
              </a:rPr>
              <a:t>distributing centralized NAT workload </a:t>
            </a:r>
            <a:r>
              <a:rPr lang="en-US" dirty="0" smtClean="0"/>
              <a:t>to </a:t>
            </a:r>
            <a:r>
              <a:rPr lang="en-US" dirty="0" smtClean="0"/>
              <a:t>devices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11305219" y="59346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17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0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8800" dirty="0" smtClean="0"/>
          </a:p>
          <a:p>
            <a:pPr algn="ctr">
              <a:buNone/>
            </a:pPr>
            <a:r>
              <a:rPr lang="en-US" altLang="zh-TW" sz="8800" dirty="0" smtClean="0"/>
              <a:t>Q&amp;A</a:t>
            </a:r>
            <a:endParaRPr lang="zh-TW" alt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2183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799"/>
          </a:xfrm>
        </p:spPr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NAT (Network Address Translation)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TW" dirty="0" smtClean="0"/>
              <a:t>PAT</a:t>
            </a:r>
            <a:r>
              <a:rPr lang="zh-TW" altLang="en-US" dirty="0" smtClean="0"/>
              <a:t>  </a:t>
            </a:r>
            <a:r>
              <a:rPr lang="en-US" altLang="zh-TW" dirty="0" smtClean="0"/>
              <a:t>(Port Address Translation)</a:t>
            </a:r>
          </a:p>
          <a:p>
            <a:r>
              <a:rPr lang="en-US" altLang="zh-TW" dirty="0" smtClean="0"/>
              <a:t>Related Works</a:t>
            </a:r>
          </a:p>
          <a:p>
            <a:r>
              <a:rPr lang="en-US" altLang="zh-TW" dirty="0" smtClean="0"/>
              <a:t>SDN Based Fully Distributed Nat Traversal Scheme</a:t>
            </a:r>
          </a:p>
          <a:p>
            <a:r>
              <a:rPr lang="en-US" altLang="zh-TW" dirty="0" smtClean="0"/>
              <a:t>SDN Based </a:t>
            </a:r>
            <a:r>
              <a:rPr lang="en-US" altLang="zh-TW" dirty="0" err="1" smtClean="0"/>
              <a:t>IoT</a:t>
            </a:r>
            <a:r>
              <a:rPr lang="en-US" altLang="zh-TW" dirty="0" smtClean="0"/>
              <a:t> Global Connectivity Management Architecture</a:t>
            </a:r>
          </a:p>
          <a:p>
            <a:r>
              <a:rPr lang="en-US" altLang="zh-TW" dirty="0" smtClean="0"/>
              <a:t>Conclusion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 SDN based fully distributed NAT traversal scheme, which enable to distribute centralized NAT processing from </a:t>
            </a:r>
            <a:r>
              <a:rPr lang="en-US" dirty="0" smtClean="0">
                <a:solidFill>
                  <a:srgbClr val="FF0000"/>
                </a:solidFill>
              </a:rPr>
              <a:t>NAT gateway to devices</a:t>
            </a:r>
            <a:r>
              <a:rPr lang="en-US" dirty="0" smtClean="0"/>
              <a:t>. The proposed scheme </a:t>
            </a:r>
            <a:r>
              <a:rPr lang="en-US" dirty="0" smtClean="0">
                <a:solidFill>
                  <a:srgbClr val="FF0000"/>
                </a:solidFill>
              </a:rPr>
              <a:t>uses SDN switch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SDN controller </a:t>
            </a:r>
            <a:r>
              <a:rPr lang="en-US" dirty="0" smtClean="0"/>
              <a:t>instead of </a:t>
            </a:r>
            <a:r>
              <a:rPr lang="en-US" dirty="0" smtClean="0">
                <a:solidFill>
                  <a:srgbClr val="FF0000"/>
                </a:solidFill>
              </a:rPr>
              <a:t>NAT gateway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relay server</a:t>
            </a:r>
            <a:r>
              <a:rPr lang="en-US" dirty="0" smtClean="0"/>
              <a:t>. The main procedure 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three steps</a:t>
            </a:r>
            <a:r>
              <a:rPr lang="en-US" dirty="0" smtClean="0"/>
              <a:t>. 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9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NAT (Network Address Translation)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NAT solves to IP address </a:t>
            </a:r>
            <a:r>
              <a:rPr lang="en-US" dirty="0" smtClean="0">
                <a:solidFill>
                  <a:srgbClr val="FF0000"/>
                </a:solidFill>
              </a:rPr>
              <a:t>exhaustion</a:t>
            </a:r>
            <a:r>
              <a:rPr lang="en-US" dirty="0" smtClean="0"/>
              <a:t> problem binding private IP address and public IP address, and NAT traversal such as hole punching scheme enables to communicate </a:t>
            </a:r>
            <a:r>
              <a:rPr lang="en-US" dirty="0" smtClean="0">
                <a:solidFill>
                  <a:srgbClr val="FF0000"/>
                </a:solidFill>
              </a:rPr>
              <a:t>End-to-End </a:t>
            </a:r>
            <a:r>
              <a:rPr lang="en-US" dirty="0" smtClean="0"/>
              <a:t>devices located in </a:t>
            </a:r>
            <a:r>
              <a:rPr lang="en-US" dirty="0" smtClean="0">
                <a:solidFill>
                  <a:srgbClr val="FF0000"/>
                </a:solidFill>
              </a:rPr>
              <a:t>different private networks</a:t>
            </a:r>
            <a:r>
              <a:rPr lang="en-US" dirty="0" smtClean="0"/>
              <a:t>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377" y="3716172"/>
            <a:ext cx="72294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25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PAT(Port Address Translation)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Connecting type: </a:t>
            </a:r>
            <a:r>
              <a:rPr lang="en-US" altLang="zh-TW" dirty="0" smtClean="0">
                <a:solidFill>
                  <a:srgbClr val="FF0000"/>
                </a:solidFill>
              </a:rPr>
              <a:t>many-to-many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 public IP address can connect </a:t>
            </a:r>
            <a:r>
              <a:rPr lang="en-US" altLang="zh-TW" dirty="0" smtClean="0">
                <a:solidFill>
                  <a:srgbClr val="FF0000"/>
                </a:solidFill>
              </a:rPr>
              <a:t>64500 TCP/UDP connections </a:t>
            </a:r>
            <a:r>
              <a:rPr lang="en-US" altLang="zh-TW" dirty="0" smtClean="0"/>
              <a:t>private IP addresses at the same time.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Why 64500 ?</a:t>
            </a:r>
          </a:p>
          <a:p>
            <a:pPr>
              <a:buNone/>
            </a:pPr>
            <a:r>
              <a:rPr lang="en-US" altLang="zh-TW" dirty="0" smtClean="0"/>
              <a:t>Port Numbers are 16-bit binary numbers and we have 65535 port number available.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656276" y="5934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962" y="201352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PAT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igure </a:t>
            </a:r>
            <a:r>
              <a:rPr lang="en-US" altLang="zh-TW" dirty="0" smtClean="0">
                <a:solidFill>
                  <a:schemeClr val="accent5"/>
                </a:solidFill>
              </a:rPr>
              <a:t>1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igure </a:t>
            </a:r>
            <a:r>
              <a:rPr lang="en-US" altLang="zh-TW" dirty="0" smtClean="0">
                <a:solidFill>
                  <a:schemeClr val="accent5"/>
                </a:solidFill>
              </a:rPr>
              <a:t>2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017" y="3200400"/>
            <a:ext cx="8829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0811" y="0"/>
            <a:ext cx="82581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83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92261"/>
            <a:ext cx="10287000" cy="11247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217005"/>
            <a:ext cx="4215568" cy="16350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838200" y="1514901"/>
            <a:ext cx="10515600" cy="466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altLang="zh-TW" sz="2800" dirty="0" smtClean="0">
                <a:solidFill>
                  <a:schemeClr val="accent5"/>
                </a:solidFill>
              </a:rPr>
              <a:t>F</a:t>
            </a:r>
            <a:r>
              <a:rPr lang="en-US" sz="2800" dirty="0" smtClean="0">
                <a:solidFill>
                  <a:schemeClr val="accent5"/>
                </a:solidFill>
              </a:rPr>
              <a:t>igure </a:t>
            </a:r>
            <a:r>
              <a:rPr lang="en-US" altLang="zh-TW" sz="2800" dirty="0" smtClean="0">
                <a:solidFill>
                  <a:schemeClr val="accent5"/>
                </a:solidFill>
              </a:rPr>
              <a:t>3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36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</a:t>
            </a:r>
            <a:r>
              <a:rPr lang="en-US" altLang="zh-TW" dirty="0" smtClean="0"/>
              <a:t>Works</a:t>
            </a:r>
            <a:r>
              <a:rPr lang="zh-TW" altLang="en-US" dirty="0" smtClean="0"/>
              <a:t>  </a:t>
            </a:r>
            <a:r>
              <a:rPr lang="en-US" altLang="zh-TW" dirty="0" smtClean="0"/>
              <a:t>(P2P</a:t>
            </a:r>
            <a:r>
              <a:rPr lang="zh-TW" altLang="en-US" dirty="0" smtClean="0"/>
              <a:t> </a:t>
            </a:r>
            <a:r>
              <a:rPr lang="en-US" altLang="zh-TW" dirty="0" smtClean="0"/>
              <a:t>mechanism)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1825625"/>
            <a:ext cx="11353800" cy="4351338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chemeClr val="accent5"/>
                </a:solidFill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igure </a:t>
            </a:r>
            <a:r>
              <a:rPr lang="en-US" altLang="zh-TW" dirty="0" smtClean="0">
                <a:solidFill>
                  <a:schemeClr val="accent5"/>
                </a:solidFill>
              </a:rPr>
              <a:t>4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56276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3682" y="1499690"/>
            <a:ext cx="8763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48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SDN Based Fully Distributed Nat Traversal Scheme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solidFill>
                  <a:schemeClr val="accent5"/>
                </a:solidFill>
              </a:rPr>
              <a:t>F</a:t>
            </a:r>
            <a:r>
              <a:rPr lang="en-US" dirty="0" smtClean="0">
                <a:solidFill>
                  <a:schemeClr val="accent5"/>
                </a:solidFill>
              </a:rPr>
              <a:t>igure 5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80747" y="5934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</a:t>
            </a:r>
            <a:endParaRPr lang="zh-TW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545" y="2003804"/>
            <a:ext cx="70580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3006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6161</TotalTime>
  <Words>542</Words>
  <Application>Microsoft Office PowerPoint</Application>
  <PresentationFormat>自訂</PresentationFormat>
  <Paragraphs>75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A SDN based fully distributed NAT traversal scheme for IoT global connectivity</vt:lpstr>
      <vt:lpstr>Outline</vt:lpstr>
      <vt:lpstr>Introduction</vt:lpstr>
      <vt:lpstr>NAT (Network Address Translation)</vt:lpstr>
      <vt:lpstr>PAT(Port Address Translation)</vt:lpstr>
      <vt:lpstr>PAT</vt:lpstr>
      <vt:lpstr>投影片 7</vt:lpstr>
      <vt:lpstr>Related Works  (P2P mechanism)</vt:lpstr>
      <vt:lpstr>SDN Based Fully Distributed Nat Traversal Scheme</vt:lpstr>
      <vt:lpstr>投影片 10</vt:lpstr>
      <vt:lpstr>SDN Based Iot Global Connectivity Management Architecture</vt:lpstr>
      <vt:lpstr>投影片 12</vt:lpstr>
      <vt:lpstr>投影片 13</vt:lpstr>
      <vt:lpstr>投影片 14</vt:lpstr>
      <vt:lpstr>投影片 15</vt:lpstr>
      <vt:lpstr>投影片 16</vt:lpstr>
      <vt:lpstr>Conclusion</vt:lpstr>
      <vt:lpstr>投影片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SDN based fully distributed NAT traversal scheme for IoT global connectivity</dc:title>
  <dc:creator>User</dc:creator>
  <cp:lastModifiedBy>jack</cp:lastModifiedBy>
  <cp:revision>108</cp:revision>
  <dcterms:created xsi:type="dcterms:W3CDTF">2016-11-23T05:00:15Z</dcterms:created>
  <dcterms:modified xsi:type="dcterms:W3CDTF">2016-11-30T09:50:56Z</dcterms:modified>
</cp:coreProperties>
</file>