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7" r:id="rId4"/>
    <p:sldId id="268" r:id="rId5"/>
    <p:sldId id="269" r:id="rId6"/>
    <p:sldId id="274" r:id="rId7"/>
    <p:sldId id="284" r:id="rId8"/>
    <p:sldId id="270" r:id="rId9"/>
    <p:sldId id="275" r:id="rId10"/>
    <p:sldId id="277" r:id="rId11"/>
    <p:sldId id="278" r:id="rId12"/>
    <p:sldId id="279" r:id="rId13"/>
    <p:sldId id="276" r:id="rId14"/>
    <p:sldId id="280" r:id="rId15"/>
    <p:sldId id="282" r:id="rId16"/>
    <p:sldId id="281" r:id="rId17"/>
    <p:sldId id="273" r:id="rId18"/>
    <p:sldId id="28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lsea Chen" initials="CC" lastIdx="1" clrIdx="0">
    <p:extLst>
      <p:ext uri="{19B8F6BF-5375-455C-9EA6-DF929625EA0E}">
        <p15:presenceInfo xmlns:p15="http://schemas.microsoft.com/office/powerpoint/2012/main" userId="32cf167b30b063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826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AB053-CB5C-41FD-9ACD-0F9E8032BBC0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AC396-7F1B-4E44-9A83-BB46FC8E6B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475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86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889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CCID 4</a:t>
            </a:r>
            <a:r>
              <a:rPr lang="en-US" altLang="zh-TW" baseline="0" dirty="0" smtClean="0"/>
              <a:t> experiment use 1500 bytes</a:t>
            </a:r>
          </a:p>
          <a:p>
            <a:r>
              <a:rPr lang="en-US" altLang="zh-TW" dirty="0" smtClean="0"/>
              <a:t>Acknowledgement mechanisms communicating packet loss and ECN information.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73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cookie mechanism aims to avoid Denial-of-Service attacks, which were found to exploit the vulnerability of three-way handshakes of TCP.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association establishment, the client and the server of SCTP can negotiate the number of stream in an association.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可以選擇開啟多少個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stream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9398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mapping from the 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subflow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sequence number to the data sequence number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536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06-428D-447A-BA93-77035BD0202B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40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4AD25-092B-4E53-9E44-3BF730452DF9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28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C109-C0F5-4712-9519-AC6ED87AB1B6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75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57C4-DB6F-4E20-BFB2-0094D1747CF7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77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139-0CC9-4426-9B96-89A015AD7CB0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7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5D95-94D0-4261-B9C0-C796C8779D71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68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5448-65CB-455B-939D-02BB91418E58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7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0924-C088-4B8D-BE1F-92A5507B3CD5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59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1C14-5F1D-4376-B9A1-0387919E9831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73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886F-3126-406B-BE4D-BDBDDDCA68DB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75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B39-EA01-4293-944C-D5225F1AE034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85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2CBD3-4481-4676-A552-04752BABD00B}" type="datetime1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58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versal_Plug_and_Play" TargetMode="External"/><Relationship Id="rId2" Type="http://schemas.openxmlformats.org/officeDocument/2006/relationships/hyperlink" Target="http://upnp.org/specs/arch/UPnP-arch-DeviceArchitecture-v1.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eed.cis.nctu.edu.tw/~ydlin/miscpub/survey_UPnP.pdf" TargetMode="External"/><Relationship Id="rId4" Type="http://schemas.openxmlformats.org/officeDocument/2006/relationships/hyperlink" Target="http://jita.csi.chu.edu.tw/Jita_web/publish/vol5_num4/5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893763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TW" dirty="0"/>
              <a:t>UPnP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Device </a:t>
            </a:r>
            <a:r>
              <a:rPr lang="en-US" altLang="zh-TW" dirty="0"/>
              <a:t>Architecture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Presenter: Chelsea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69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6"/>
    </mc:Choice>
    <mc:Fallback xmlns="">
      <p:transition spd="slow" advTm="1010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0517" y="4978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Discovery</a:t>
            </a:r>
          </a:p>
          <a:p>
            <a:pPr lvl="1"/>
            <a:r>
              <a:rPr lang="en-US" altLang="zh-TW" dirty="0"/>
              <a:t>SSDP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733" y="-62631"/>
            <a:ext cx="6539416" cy="70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84923"/>
            <a:ext cx="10515600" cy="4351338"/>
          </a:xfrm>
        </p:spPr>
        <p:txBody>
          <a:bodyPr/>
          <a:lstStyle/>
          <a:p>
            <a:pPr marL="0" indent="0">
              <a:lnSpc>
                <a:spcPct val="30000"/>
              </a:lnSpc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Description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681" y="1159896"/>
            <a:ext cx="10379295" cy="533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53544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Control </a:t>
            </a:r>
            <a:endParaRPr lang="en-US" altLang="zh-TW" dirty="0"/>
          </a:p>
          <a:p>
            <a:pPr lvl="1"/>
            <a:r>
              <a:rPr lang="en-US" altLang="zh-TW" dirty="0" smtClean="0"/>
              <a:t>SOAP</a:t>
            </a:r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544" y="1628013"/>
            <a:ext cx="10007161" cy="522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3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732" y="4935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err="1"/>
              <a:t>Eventing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GENA</a:t>
            </a:r>
            <a:endParaRPr lang="en-US" altLang="zh-TW" dirty="0" smtClean="0"/>
          </a:p>
          <a:p>
            <a:pPr marL="0" indent="0">
              <a:lnSpc>
                <a:spcPct val="30000"/>
              </a:lnSpc>
              <a:buNone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13</a:t>
            </a:fld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1047151" y="1407879"/>
            <a:ext cx="9909732" cy="6164495"/>
            <a:chOff x="1521025" y="1007830"/>
            <a:chExt cx="9303863" cy="5907320"/>
          </a:xfrm>
        </p:grpSpPr>
        <p:grpSp>
          <p:nvGrpSpPr>
            <p:cNvPr id="13" name="群組 12"/>
            <p:cNvGrpSpPr/>
            <p:nvPr/>
          </p:nvGrpSpPr>
          <p:grpSpPr>
            <a:xfrm>
              <a:off x="1521025" y="1038291"/>
              <a:ext cx="9303863" cy="5876859"/>
              <a:chOff x="1006675" y="240418"/>
              <a:chExt cx="9303863" cy="5876859"/>
            </a:xfrm>
          </p:grpSpPr>
          <p:sp>
            <p:nvSpPr>
              <p:cNvPr id="11" name="文字方塊 10"/>
              <p:cNvSpPr txBox="1"/>
              <p:nvPr/>
            </p:nvSpPr>
            <p:spPr>
              <a:xfrm>
                <a:off x="1006675" y="240418"/>
                <a:ext cx="9303863" cy="195946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en-US" altLang="zh-TW" sz="2400" b="1" dirty="0"/>
                  <a:t>Unicast </a:t>
                </a:r>
                <a:r>
                  <a:rPr lang="en-US" altLang="zh-TW" sz="2400" b="1" dirty="0" err="1"/>
                  <a:t>eventing</a:t>
                </a:r>
                <a:r>
                  <a:rPr lang="en-US" altLang="zh-TW" sz="2400" b="1" dirty="0"/>
                  <a:t> architecture</a:t>
                </a:r>
              </a:p>
              <a:p>
                <a:pPr algn="ctr"/>
                <a:endParaRPr lang="zh-TW" altLang="en-US" sz="2400" dirty="0"/>
              </a:p>
            </p:txBody>
          </p:sp>
          <p:pic>
            <p:nvPicPr>
              <p:cNvPr id="6" name="圖片 5"/>
              <p:cNvPicPr>
                <a:picLocks noChangeAspect="1"/>
              </p:cNvPicPr>
              <p:nvPr/>
            </p:nvPicPr>
            <p:blipFill rotWithShape="1">
              <a:blip r:embed="rId2"/>
              <a:srcRect t="5928"/>
              <a:stretch/>
            </p:blipFill>
            <p:spPr>
              <a:xfrm>
                <a:off x="2128328" y="643279"/>
                <a:ext cx="7729656" cy="5473998"/>
              </a:xfrm>
              <a:prstGeom prst="rect">
                <a:avLst/>
              </a:prstGeom>
            </p:spPr>
          </p:pic>
        </p:grpSp>
        <p:sp>
          <p:nvSpPr>
            <p:cNvPr id="2" name="矩形 1"/>
            <p:cNvSpPr/>
            <p:nvPr/>
          </p:nvSpPr>
          <p:spPr>
            <a:xfrm>
              <a:off x="3971925" y="1007830"/>
              <a:ext cx="4229100" cy="4028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2329618" y="4200527"/>
              <a:ext cx="5399920" cy="2700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7573534" y="4014786"/>
              <a:ext cx="313165" cy="7443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95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22710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Presentation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73" y="1072388"/>
            <a:ext cx="10023653" cy="528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79"/>
          <a:stretch/>
        </p:blipFill>
        <p:spPr>
          <a:xfrm>
            <a:off x="2095500" y="168723"/>
            <a:ext cx="8334376" cy="6552752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26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UPnP </a:t>
            </a:r>
            <a:r>
              <a:rPr lang="en-US" altLang="zh-TW" dirty="0" smtClean="0"/>
              <a:t>technology </a:t>
            </a:r>
            <a:r>
              <a:rPr lang="en-US" altLang="zh-TW" dirty="0"/>
              <a:t>brings convenience to our life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It </a:t>
            </a:r>
            <a:r>
              <a:rPr lang="en-US" altLang="zh-TW" dirty="0"/>
              <a:t> </a:t>
            </a:r>
            <a:r>
              <a:rPr lang="en-US" altLang="zh-TW" dirty="0" smtClean="0"/>
              <a:t>is not very </a:t>
            </a:r>
            <a:r>
              <a:rPr lang="en-US" altLang="zh-TW" dirty="0"/>
              <a:t>widely </a:t>
            </a:r>
            <a:r>
              <a:rPr lang="en-US" altLang="zh-TW" dirty="0" smtClean="0"/>
              <a:t>used now.</a:t>
            </a:r>
          </a:p>
          <a:p>
            <a:endParaRPr lang="en-US" altLang="zh-TW" dirty="0"/>
          </a:p>
          <a:p>
            <a:r>
              <a:rPr lang="en-US" altLang="zh-TW" dirty="0" smtClean="0"/>
              <a:t>UPnP </a:t>
            </a:r>
            <a:r>
              <a:rPr lang="en-US" altLang="zh-TW" dirty="0"/>
              <a:t>is </a:t>
            </a:r>
            <a:r>
              <a:rPr lang="en-US" altLang="zh-TW" dirty="0" smtClean="0"/>
              <a:t>intended </a:t>
            </a:r>
            <a:r>
              <a:rPr lang="en-US" altLang="zh-TW" dirty="0"/>
              <a:t>primarily for </a:t>
            </a:r>
            <a:r>
              <a:rPr lang="en-US" altLang="zh-TW"/>
              <a:t>residential </a:t>
            </a:r>
            <a:r>
              <a:rPr lang="en-US" altLang="zh-TW" smtClean="0"/>
              <a:t>networks.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2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541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/>
              <a:t>Questions and </a:t>
            </a:r>
            <a:r>
              <a:rPr lang="en-US" altLang="zh-TW" dirty="0" smtClean="0"/>
              <a:t>Comment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29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"/>
    </mc:Choice>
    <mc:Fallback xmlns="">
      <p:transition spd="slow" advTm="56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upnp.org/specs/arch/UPnP-arch-DeviceArchitecture-v1.1.pdf</a:t>
            </a:r>
            <a:endParaRPr lang="en-US" altLang="zh-TW" dirty="0" smtClean="0"/>
          </a:p>
          <a:p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en.wikipedia.org/wiki/Universal_Plug_and_Play</a:t>
            </a:r>
            <a:endParaRPr lang="en-US" altLang="zh-TW" dirty="0" smtClean="0"/>
          </a:p>
          <a:p>
            <a:r>
              <a:rPr lang="en-US" altLang="zh-TW" dirty="0">
                <a:hlinkClick r:id="rId4"/>
              </a:rPr>
              <a:t>http://</a:t>
            </a:r>
            <a:r>
              <a:rPr lang="en-US" altLang="zh-TW" dirty="0" smtClean="0">
                <a:hlinkClick r:id="rId4"/>
              </a:rPr>
              <a:t>jita.csi.chu.edu.tw/Jita_web/publish/vol5_num4/5.pdf</a:t>
            </a:r>
            <a:endParaRPr lang="en-US" altLang="zh-TW" dirty="0" smtClean="0"/>
          </a:p>
          <a:p>
            <a:r>
              <a:rPr lang="en-US" altLang="zh-TW" dirty="0">
                <a:hlinkClick r:id="rId5"/>
              </a:rPr>
              <a:t>http://speed.cis.nctu.edu.tw/~</a:t>
            </a:r>
            <a:r>
              <a:rPr lang="en-US" altLang="zh-TW" dirty="0" smtClean="0">
                <a:hlinkClick r:id="rId5"/>
              </a:rPr>
              <a:t>ydlin/miscpub/survey_UPnP.pdf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4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What is UPnP?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What components does UPnP offer?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What protocol does UPnP use?</a:t>
            </a:r>
          </a:p>
          <a:p>
            <a:endParaRPr lang="en-US" altLang="zh-TW" dirty="0" smtClean="0"/>
          </a:p>
          <a:p>
            <a:r>
              <a:rPr lang="en-US" altLang="zh-TW" dirty="0"/>
              <a:t>How does UPnP work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Summary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47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"/>
    </mc:Choice>
    <mc:Fallback xmlns="">
      <p:transition spd="slow" advTm="17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UPnP </a:t>
            </a:r>
            <a:r>
              <a:rPr lang="en-US" altLang="zh-TW" sz="2800" dirty="0" smtClean="0"/>
              <a:t>(Universal Plug and Play)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Derived from the PnP(Plug and Play)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What services does UPnP offer?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Zero-Configuration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Auto Discovery</a:t>
            </a:r>
          </a:p>
          <a:p>
            <a:pPr lvl="1"/>
            <a:endParaRPr lang="en-US" altLang="zh-TW" dirty="0"/>
          </a:p>
          <a:p>
            <a:pPr marL="914400" lvl="1" indent="-457200">
              <a:buFont typeface="+mj-lt"/>
              <a:buAutoNum type="arabicPeriod"/>
            </a:pPr>
            <a:endParaRPr lang="en-US" altLang="zh-TW" dirty="0"/>
          </a:p>
          <a:p>
            <a:pPr marL="914400" lvl="1" indent="-45720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000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"/>
    </mc:Choice>
    <mc:Fallback xmlns="">
      <p:transition spd="slow" advTm="32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components does </a:t>
            </a:r>
            <a:r>
              <a:rPr lang="en-US" altLang="zh-TW" dirty="0" smtClean="0"/>
              <a:t>UPnP </a:t>
            </a:r>
            <a:r>
              <a:rPr lang="en-US" altLang="zh-TW" dirty="0"/>
              <a:t>offer</a:t>
            </a:r>
            <a:r>
              <a:rPr lang="en-US" altLang="zh-TW" dirty="0" smtClean="0"/>
              <a:t>?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81088" y="1825624"/>
            <a:ext cx="10515600" cy="503237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Device</a:t>
            </a:r>
          </a:p>
          <a:p>
            <a:endParaRPr lang="en-US" altLang="zh-TW" dirty="0"/>
          </a:p>
          <a:p>
            <a:r>
              <a:rPr lang="en-US" altLang="zh-TW" dirty="0"/>
              <a:t>Control </a:t>
            </a:r>
            <a:r>
              <a:rPr lang="en-US" altLang="zh-TW" dirty="0" smtClean="0"/>
              <a:t>Point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Service</a:t>
            </a:r>
          </a:p>
        </p:txBody>
      </p:sp>
      <p:grpSp>
        <p:nvGrpSpPr>
          <p:cNvPr id="55" name="群組 54"/>
          <p:cNvGrpSpPr/>
          <p:nvPr/>
        </p:nvGrpSpPr>
        <p:grpSpPr>
          <a:xfrm>
            <a:off x="4889933" y="1925880"/>
            <a:ext cx="6420996" cy="4222209"/>
            <a:chOff x="4702368" y="1690688"/>
            <a:chExt cx="6167440" cy="4349883"/>
          </a:xfrm>
        </p:grpSpPr>
        <p:pic>
          <p:nvPicPr>
            <p:cNvPr id="38" name="圖片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02368" y="1690688"/>
              <a:ext cx="6167440" cy="4349883"/>
            </a:xfrm>
            <a:prstGeom prst="rect">
              <a:avLst/>
            </a:prstGeom>
          </p:spPr>
        </p:pic>
        <p:sp>
          <p:nvSpPr>
            <p:cNvPr id="45" name="文字方塊 44"/>
            <p:cNvSpPr txBox="1"/>
            <p:nvPr/>
          </p:nvSpPr>
          <p:spPr>
            <a:xfrm>
              <a:off x="6459124" y="2076401"/>
              <a:ext cx="2893602" cy="3693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5">
                      <a:lumMod val="75000"/>
                    </a:schemeClr>
                  </a:solidFill>
                </a:rPr>
                <a:t>UPnP Enable Device</a:t>
              </a:r>
              <a:endParaRPr lang="zh-TW" altLang="en-US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7156871" y="2776380"/>
              <a:ext cx="1013735" cy="3693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>
                  <a:solidFill>
                    <a:schemeClr val="accent5">
                      <a:lumMod val="75000"/>
                    </a:schemeClr>
                  </a:solidFill>
                </a:rPr>
                <a:t>Device</a:t>
              </a:r>
              <a:endParaRPr lang="zh-TW" altLang="en-US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1" name="文字方塊 50"/>
            <p:cNvSpPr txBox="1"/>
            <p:nvPr/>
          </p:nvSpPr>
          <p:spPr>
            <a:xfrm>
              <a:off x="6095999" y="3302602"/>
              <a:ext cx="1303541" cy="3693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 smtClean="0">
                  <a:solidFill>
                    <a:schemeClr val="accent5">
                      <a:lumMod val="75000"/>
                    </a:schemeClr>
                  </a:solidFill>
                </a:rPr>
                <a:t>Service 1</a:t>
              </a:r>
              <a:endParaRPr lang="zh-TW" altLang="en-US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2" name="文字方塊 51"/>
            <p:cNvSpPr txBox="1"/>
            <p:nvPr/>
          </p:nvSpPr>
          <p:spPr>
            <a:xfrm>
              <a:off x="7777468" y="3302602"/>
              <a:ext cx="1507518" cy="3693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 smtClean="0">
                  <a:solidFill>
                    <a:schemeClr val="accent5">
                      <a:lumMod val="75000"/>
                    </a:schemeClr>
                  </a:solidFill>
                </a:rPr>
                <a:t>Service 2</a:t>
              </a:r>
              <a:endParaRPr lang="zh-TW" altLang="en-US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5602214" y="4990288"/>
              <a:ext cx="2215281" cy="52475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300" b="1" dirty="0" smtClean="0">
                  <a:solidFill>
                    <a:schemeClr val="accent5">
                      <a:lumMod val="75000"/>
                    </a:schemeClr>
                  </a:solidFill>
                </a:rPr>
                <a:t>Control </a:t>
              </a:r>
              <a:r>
                <a:rPr lang="en-US" altLang="zh-TW" sz="2500" b="1" dirty="0" smtClean="0">
                  <a:solidFill>
                    <a:schemeClr val="accent5">
                      <a:lumMod val="75000"/>
                    </a:schemeClr>
                  </a:solidFill>
                </a:rPr>
                <a:t>Point</a:t>
              </a:r>
              <a:endParaRPr lang="zh-TW" altLang="en-US" sz="25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群組 64"/>
          <p:cNvGrpSpPr/>
          <p:nvPr/>
        </p:nvGrpSpPr>
        <p:grpSpPr>
          <a:xfrm>
            <a:off x="3612765" y="2074222"/>
            <a:ext cx="8271638" cy="3925523"/>
            <a:chOff x="-4089181" y="2588339"/>
            <a:chExt cx="8271638" cy="3925523"/>
          </a:xfrm>
        </p:grpSpPr>
        <p:grpSp>
          <p:nvGrpSpPr>
            <p:cNvPr id="48" name="群組 47"/>
            <p:cNvGrpSpPr/>
            <p:nvPr/>
          </p:nvGrpSpPr>
          <p:grpSpPr>
            <a:xfrm>
              <a:off x="-4089181" y="2588339"/>
              <a:ext cx="8271638" cy="3925523"/>
              <a:chOff x="-3853397" y="1427506"/>
              <a:chExt cx="8271638" cy="3925523"/>
            </a:xfrm>
          </p:grpSpPr>
          <p:pic>
            <p:nvPicPr>
              <p:cNvPr id="40" name="圖片 3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3853397" y="1427506"/>
                <a:ext cx="8271638" cy="3925523"/>
              </a:xfrm>
              <a:prstGeom prst="rect">
                <a:avLst/>
              </a:prstGeom>
            </p:spPr>
          </p:pic>
          <p:sp>
            <p:nvSpPr>
              <p:cNvPr id="46" name="文字方塊 45"/>
              <p:cNvSpPr txBox="1"/>
              <p:nvPr/>
            </p:nvSpPr>
            <p:spPr>
              <a:xfrm>
                <a:off x="-140357" y="2280039"/>
                <a:ext cx="3179918" cy="430887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2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UPnP Enable Device</a:t>
                </a:r>
                <a:endParaRPr lang="zh-TW" altLang="en-US" sz="22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54" name="文字方塊 53"/>
            <p:cNvSpPr txBox="1"/>
            <p:nvPr/>
          </p:nvSpPr>
          <p:spPr>
            <a:xfrm>
              <a:off x="-3220349" y="4245000"/>
              <a:ext cx="2215281" cy="52475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300" b="1" dirty="0" smtClean="0">
                  <a:solidFill>
                    <a:schemeClr val="accent5">
                      <a:lumMod val="75000"/>
                    </a:schemeClr>
                  </a:solidFill>
                </a:rPr>
                <a:t>Control </a:t>
              </a:r>
              <a:r>
                <a:rPr lang="en-US" altLang="zh-TW" sz="2500" b="1" dirty="0" smtClean="0">
                  <a:solidFill>
                    <a:schemeClr val="accent5">
                      <a:lumMod val="75000"/>
                    </a:schemeClr>
                  </a:solidFill>
                </a:rPr>
                <a:t>Point</a:t>
              </a:r>
              <a:endParaRPr lang="zh-TW" altLang="en-US" sz="25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133488" y="4675670"/>
              <a:ext cx="2215281" cy="40570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300" b="1" dirty="0" smtClean="0">
                  <a:solidFill>
                    <a:schemeClr val="accent5">
                      <a:lumMod val="75000"/>
                    </a:schemeClr>
                  </a:solidFill>
                </a:rPr>
                <a:t>Device</a:t>
              </a:r>
              <a:endParaRPr lang="zh-TW" altLang="en-US" sz="25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436632" y="5357886"/>
              <a:ext cx="1513067" cy="44627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300" b="1" dirty="0" smtClean="0">
                  <a:solidFill>
                    <a:schemeClr val="accent5">
                      <a:lumMod val="75000"/>
                    </a:schemeClr>
                  </a:solidFill>
                </a:rPr>
                <a:t>Service</a:t>
              </a:r>
              <a:endParaRPr lang="zh-TW" altLang="en-US" sz="25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群組 63"/>
          <p:cNvGrpSpPr/>
          <p:nvPr/>
        </p:nvGrpSpPr>
        <p:grpSpPr>
          <a:xfrm>
            <a:off x="3927111" y="2358807"/>
            <a:ext cx="7541760" cy="3566023"/>
            <a:chOff x="4128526" y="2724174"/>
            <a:chExt cx="8031087" cy="3140992"/>
          </a:xfrm>
        </p:grpSpPr>
        <p:grpSp>
          <p:nvGrpSpPr>
            <p:cNvPr id="49" name="群組 48"/>
            <p:cNvGrpSpPr/>
            <p:nvPr/>
          </p:nvGrpSpPr>
          <p:grpSpPr>
            <a:xfrm>
              <a:off x="4128526" y="2724174"/>
              <a:ext cx="8031087" cy="3140992"/>
              <a:chOff x="-4053262" y="2994307"/>
              <a:chExt cx="8271638" cy="3193200"/>
            </a:xfrm>
          </p:grpSpPr>
          <p:grpSp>
            <p:nvGrpSpPr>
              <p:cNvPr id="43" name="群組 42"/>
              <p:cNvGrpSpPr/>
              <p:nvPr/>
            </p:nvGrpSpPr>
            <p:grpSpPr>
              <a:xfrm>
                <a:off x="-4053262" y="2994307"/>
                <a:ext cx="8271638" cy="3193200"/>
                <a:chOff x="3765938" y="2307736"/>
                <a:chExt cx="8051794" cy="2961298"/>
              </a:xfrm>
            </p:grpSpPr>
            <p:pic>
              <p:nvPicPr>
                <p:cNvPr id="41" name="圖片 40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765938" y="2307736"/>
                  <a:ext cx="8051794" cy="2961298"/>
                </a:xfrm>
                <a:prstGeom prst="rect">
                  <a:avLst/>
                </a:prstGeom>
              </p:spPr>
            </p:pic>
            <p:sp>
              <p:nvSpPr>
                <p:cNvPr id="42" name="矩形 41"/>
                <p:cNvSpPr/>
                <p:nvPr/>
              </p:nvSpPr>
              <p:spPr>
                <a:xfrm>
                  <a:off x="3780226" y="4341812"/>
                  <a:ext cx="195262" cy="2571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47" name="文字方塊 46"/>
              <p:cNvSpPr txBox="1"/>
              <p:nvPr/>
            </p:nvSpPr>
            <p:spPr>
              <a:xfrm>
                <a:off x="-1356089" y="3249485"/>
                <a:ext cx="3450359" cy="4616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UPnP Enable Device</a:t>
                </a:r>
                <a:endParaRPr lang="zh-TW" altLang="en-US" sz="24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58" name="文字方塊 57"/>
            <p:cNvSpPr txBox="1"/>
            <p:nvPr/>
          </p:nvSpPr>
          <p:spPr>
            <a:xfrm>
              <a:off x="6663484" y="3600559"/>
              <a:ext cx="2303535" cy="36882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300" b="1" dirty="0" smtClean="0">
                  <a:solidFill>
                    <a:schemeClr val="accent5">
                      <a:lumMod val="75000"/>
                    </a:schemeClr>
                  </a:solidFill>
                </a:rPr>
                <a:t>Root Device</a:t>
              </a:r>
              <a:endParaRPr lang="zh-TW" altLang="en-US" sz="25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4978026" y="4895640"/>
              <a:ext cx="1430314" cy="44627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300" b="1" dirty="0" smtClean="0">
                  <a:solidFill>
                    <a:schemeClr val="accent5">
                      <a:lumMod val="75000"/>
                    </a:schemeClr>
                  </a:solidFill>
                </a:rPr>
                <a:t>Service</a:t>
              </a:r>
              <a:endParaRPr lang="zh-TW" altLang="en-US" sz="25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7601720" y="4977339"/>
              <a:ext cx="1300285" cy="44627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300" b="1" dirty="0" smtClean="0">
                  <a:solidFill>
                    <a:schemeClr val="accent5">
                      <a:lumMod val="75000"/>
                    </a:schemeClr>
                  </a:solidFill>
                </a:rPr>
                <a:t>Service 1</a:t>
              </a:r>
              <a:endParaRPr lang="zh-TW" altLang="en-US" sz="25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9260471" y="4977339"/>
              <a:ext cx="1300285" cy="44627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300" b="1" dirty="0" smtClean="0">
                  <a:solidFill>
                    <a:schemeClr val="accent5">
                      <a:lumMod val="75000"/>
                    </a:schemeClr>
                  </a:solidFill>
                </a:rPr>
                <a:t>Service 2</a:t>
              </a:r>
              <a:endParaRPr lang="zh-TW" altLang="en-US" sz="25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7652695" y="4102487"/>
              <a:ext cx="3372607" cy="28047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300" b="1" dirty="0" smtClean="0">
                  <a:solidFill>
                    <a:schemeClr val="accent5">
                      <a:lumMod val="75000"/>
                    </a:schemeClr>
                  </a:solidFill>
                </a:rPr>
                <a:t>Embedded Device</a:t>
              </a:r>
              <a:endParaRPr lang="zh-TW" altLang="en-US" sz="25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群組 66"/>
          <p:cNvGrpSpPr/>
          <p:nvPr/>
        </p:nvGrpSpPr>
        <p:grpSpPr>
          <a:xfrm>
            <a:off x="3360636" y="1806560"/>
            <a:ext cx="8949596" cy="6003401"/>
            <a:chOff x="3927111" y="1425044"/>
            <a:chExt cx="8132627" cy="5640068"/>
          </a:xfrm>
        </p:grpSpPr>
        <p:pic>
          <p:nvPicPr>
            <p:cNvPr id="44" name="內容版面配置區 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927111" y="1425044"/>
              <a:ext cx="8132627" cy="5634021"/>
            </a:xfrm>
            <a:prstGeom prst="rect">
              <a:avLst/>
            </a:prstGeom>
          </p:spPr>
        </p:pic>
        <p:sp>
          <p:nvSpPr>
            <p:cNvPr id="66" name="矩形 65"/>
            <p:cNvSpPr/>
            <p:nvPr/>
          </p:nvSpPr>
          <p:spPr>
            <a:xfrm>
              <a:off x="4169656" y="5630642"/>
              <a:ext cx="5699537" cy="14344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1093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6"/>
    </mc:Choice>
    <mc:Fallback xmlns="">
      <p:transition spd="slow" advTm="8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protocol does </a:t>
            </a:r>
            <a:r>
              <a:rPr lang="en-US" altLang="zh-TW" dirty="0" smtClean="0"/>
              <a:t>UPnP </a:t>
            </a:r>
            <a:r>
              <a:rPr lang="en-US" altLang="zh-TW" dirty="0"/>
              <a:t>use</a:t>
            </a:r>
            <a:r>
              <a:rPr lang="en-US" altLang="zh-TW" dirty="0" smtClean="0"/>
              <a:t>?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990600" y="20050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b="1" dirty="0" smtClean="0"/>
              <a:t>GENA</a:t>
            </a:r>
            <a:r>
              <a:rPr lang="en-US" altLang="zh-TW" dirty="0" smtClean="0"/>
              <a:t>(Generic Event Notification Architecture)</a:t>
            </a:r>
          </a:p>
          <a:p>
            <a:pPr lvl="1"/>
            <a:r>
              <a:rPr lang="en-US" altLang="zh-TW" dirty="0" smtClean="0"/>
              <a:t>GENA is </a:t>
            </a:r>
            <a:r>
              <a:rPr lang="en-US" altLang="zh-TW" dirty="0"/>
              <a:t>b</a:t>
            </a:r>
            <a:r>
              <a:rPr lang="en-US" altLang="zh-TW" dirty="0" smtClean="0"/>
              <a:t>ased on HTTP</a:t>
            </a:r>
          </a:p>
          <a:p>
            <a:pPr lvl="1"/>
            <a:r>
              <a:rPr lang="en-US" altLang="zh-TW" dirty="0" smtClean="0"/>
              <a:t>GENA defines </a:t>
            </a:r>
            <a:r>
              <a:rPr lang="en-US" altLang="zh-TW" dirty="0"/>
              <a:t>an HTTP notification architecture that transmits notifications between HTTP </a:t>
            </a:r>
            <a:r>
              <a:rPr lang="en-US" altLang="zh-TW" dirty="0" smtClean="0"/>
              <a:t>resources.</a:t>
            </a:r>
            <a:endParaRPr lang="en-US" altLang="zh-TW" b="1" dirty="0" smtClean="0"/>
          </a:p>
          <a:p>
            <a:r>
              <a:rPr lang="en-US" altLang="zh-TW" b="1" dirty="0" smtClean="0"/>
              <a:t>SOAP</a:t>
            </a:r>
            <a:r>
              <a:rPr lang="en-US" altLang="zh-TW" dirty="0" smtClean="0"/>
              <a:t>(Simple Object Access Protocol)</a:t>
            </a:r>
            <a:endParaRPr lang="en-US" altLang="zh-TW" b="1" dirty="0" smtClean="0"/>
          </a:p>
          <a:p>
            <a:pPr lvl="1"/>
            <a:r>
              <a:rPr lang="en-US" altLang="zh-TW" dirty="0"/>
              <a:t> </a:t>
            </a:r>
            <a:r>
              <a:rPr lang="en-US" altLang="zh-TW" dirty="0" smtClean="0"/>
              <a:t>SOAP </a:t>
            </a:r>
            <a:r>
              <a:rPr lang="en-US" altLang="zh-TW" dirty="0"/>
              <a:t>uses XML Information Set for its message format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093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"/>
    </mc:Choice>
    <mc:Fallback xmlns="">
      <p:transition spd="slow" advTm="18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975987" y="868045"/>
            <a:ext cx="10515600" cy="585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b="1" dirty="0" smtClean="0"/>
              <a:t>SSDP</a:t>
            </a:r>
            <a:r>
              <a:rPr lang="en-US" altLang="zh-TW" dirty="0" smtClean="0"/>
              <a:t>(Simple Service Discovery Protocol)</a:t>
            </a:r>
          </a:p>
          <a:p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Feature : </a:t>
            </a:r>
          </a:p>
          <a:p>
            <a:pPr lvl="2"/>
            <a:r>
              <a:rPr lang="en-US" altLang="zh-TW" dirty="0" smtClean="0"/>
              <a:t>Control point can search the special services what it need of device in the same subnet by SSDP.</a:t>
            </a:r>
          </a:p>
          <a:p>
            <a:pPr lvl="2"/>
            <a:r>
              <a:rPr lang="en-US" altLang="zh-TW" dirty="0" smtClean="0"/>
              <a:t>Device can  announce about its message to the control point who is in the same subnet by SSDP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Architecture</a:t>
            </a:r>
            <a:r>
              <a:rPr lang="en-US" altLang="zh-TW" dirty="0"/>
              <a:t>:</a:t>
            </a:r>
          </a:p>
          <a:p>
            <a:pPr lvl="2"/>
            <a:r>
              <a:rPr lang="en-US" altLang="zh-TW" dirty="0"/>
              <a:t>SSDP is based on HTTPU ( HTTP with UDP )</a:t>
            </a:r>
          </a:p>
          <a:p>
            <a:pPr lvl="2"/>
            <a:r>
              <a:rPr lang="en-US" altLang="zh-TW" dirty="0"/>
              <a:t>Port number is 1900</a:t>
            </a:r>
          </a:p>
          <a:p>
            <a:pPr lvl="2"/>
            <a:r>
              <a:rPr lang="en-US" altLang="zh-TW" dirty="0"/>
              <a:t>In IPv4, the multicast address is 239.255.255.250</a:t>
            </a:r>
          </a:p>
          <a:p>
            <a:pPr lvl="2"/>
            <a:r>
              <a:rPr lang="en-US" altLang="zh-TW" dirty="0"/>
              <a:t>In IPv6, the multicast address is FF0X::</a:t>
            </a:r>
            <a:r>
              <a:rPr lang="en-US" altLang="zh-TW" dirty="0" smtClean="0"/>
              <a:t>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Method :</a:t>
            </a:r>
          </a:p>
          <a:p>
            <a:pPr lvl="2"/>
            <a:r>
              <a:rPr lang="en-US" altLang="zh-TW" dirty="0" smtClean="0"/>
              <a:t>M-SEARCH :</a:t>
            </a:r>
            <a:r>
              <a:rPr lang="zh-TW" altLang="en-US" dirty="0" smtClean="0"/>
              <a:t>「</a:t>
            </a:r>
            <a:r>
              <a:rPr lang="en-US" altLang="zh-TW" dirty="0" err="1" smtClean="0"/>
              <a:t>ssdp:discovery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M-NOTIFY  : </a:t>
            </a:r>
            <a:r>
              <a:rPr lang="zh-TW" altLang="en-US" dirty="0" smtClean="0"/>
              <a:t>「</a:t>
            </a:r>
            <a:r>
              <a:rPr lang="en-US" altLang="zh-TW" dirty="0" err="1" smtClean="0"/>
              <a:t>ssdp:alive</a:t>
            </a:r>
            <a:r>
              <a:rPr lang="zh-TW" altLang="en-US" dirty="0" smtClean="0"/>
              <a:t>」 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「</a:t>
            </a:r>
            <a:r>
              <a:rPr lang="en-US" altLang="zh-TW" dirty="0" err="1" smtClean="0"/>
              <a:t>ssdp:byebye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639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1724" y="1318916"/>
            <a:ext cx="7272339" cy="5253334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66750" y="26987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UPnP protocol stack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85886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does UPnP work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44633" y="1600066"/>
            <a:ext cx="10515600" cy="5500687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Addressing </a:t>
            </a:r>
            <a:endParaRPr lang="en-US" altLang="zh-TW" dirty="0"/>
          </a:p>
          <a:p>
            <a:pPr>
              <a:lnSpc>
                <a:spcPct val="50000"/>
              </a:lnSpc>
            </a:pPr>
            <a:endParaRPr lang="en-US" altLang="zh-TW" dirty="0" smtClean="0"/>
          </a:p>
          <a:p>
            <a:r>
              <a:rPr lang="en-US" altLang="zh-TW" dirty="0" smtClean="0"/>
              <a:t>Discovery</a:t>
            </a:r>
          </a:p>
          <a:p>
            <a:pPr>
              <a:lnSpc>
                <a:spcPct val="30000"/>
              </a:lnSpc>
            </a:pPr>
            <a:endParaRPr lang="en-US" altLang="zh-TW" dirty="0" smtClean="0"/>
          </a:p>
          <a:p>
            <a:r>
              <a:rPr lang="en-US" altLang="zh-TW" dirty="0" smtClean="0"/>
              <a:t>Description</a:t>
            </a:r>
          </a:p>
          <a:p>
            <a:pPr>
              <a:lnSpc>
                <a:spcPct val="30000"/>
              </a:lnSpc>
            </a:pPr>
            <a:endParaRPr lang="en-US" altLang="zh-TW" dirty="0" smtClean="0"/>
          </a:p>
          <a:p>
            <a:r>
              <a:rPr lang="en-US" altLang="zh-TW" dirty="0" err="1" smtClean="0"/>
              <a:t>Eventing</a:t>
            </a:r>
            <a:r>
              <a:rPr lang="en-US" altLang="zh-TW" dirty="0" smtClean="0"/>
              <a:t> </a:t>
            </a:r>
          </a:p>
          <a:p>
            <a:pPr>
              <a:lnSpc>
                <a:spcPct val="30000"/>
              </a:lnSpc>
            </a:pPr>
            <a:endParaRPr lang="en-US" altLang="zh-TW" dirty="0" smtClean="0"/>
          </a:p>
          <a:p>
            <a:r>
              <a:rPr lang="en-US" altLang="zh-TW" dirty="0" smtClean="0"/>
              <a:t> Control </a:t>
            </a:r>
          </a:p>
          <a:p>
            <a:pPr>
              <a:lnSpc>
                <a:spcPct val="30000"/>
              </a:lnSpc>
            </a:pPr>
            <a:endParaRPr lang="en-US" altLang="zh-TW" dirty="0" smtClean="0"/>
          </a:p>
          <a:p>
            <a:r>
              <a:rPr lang="en-US" altLang="zh-TW" dirty="0" smtClean="0"/>
              <a:t> Presentation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8</a:t>
            </a:fld>
            <a:endParaRPr lang="zh-TW" altLang="en-US"/>
          </a:p>
        </p:txBody>
      </p:sp>
      <p:grpSp>
        <p:nvGrpSpPr>
          <p:cNvPr id="19" name="群組 18"/>
          <p:cNvGrpSpPr/>
          <p:nvPr/>
        </p:nvGrpSpPr>
        <p:grpSpPr>
          <a:xfrm>
            <a:off x="3996384" y="1228726"/>
            <a:ext cx="7608382" cy="4940697"/>
            <a:chOff x="4948238" y="946152"/>
            <a:chExt cx="7053264" cy="4585129"/>
          </a:xfrm>
        </p:grpSpPr>
        <p:sp>
          <p:nvSpPr>
            <p:cNvPr id="6" name="文字方塊 5"/>
            <p:cNvSpPr txBox="1"/>
            <p:nvPr/>
          </p:nvSpPr>
          <p:spPr>
            <a:xfrm>
              <a:off x="7439461" y="946152"/>
              <a:ext cx="2019300" cy="5286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Addressing</a:t>
              </a:r>
              <a:endParaRPr lang="zh-TW" altLang="en-US" sz="2800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7439461" y="2300291"/>
              <a:ext cx="2019300" cy="5286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Discovery</a:t>
              </a:r>
              <a:endParaRPr lang="zh-TW" altLang="en-US" sz="2800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439461" y="3634652"/>
              <a:ext cx="2019300" cy="5286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Description</a:t>
              </a:r>
              <a:endParaRPr lang="zh-TW" altLang="en-US" sz="2800" dirty="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7405688" y="5002644"/>
              <a:ext cx="2019300" cy="5286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Control</a:t>
              </a:r>
              <a:endParaRPr lang="zh-TW" altLang="en-US" sz="2800" dirty="0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9753601" y="5002644"/>
              <a:ext cx="2247901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smtClean="0"/>
                <a:t>Presentation</a:t>
              </a:r>
              <a:endParaRPr lang="zh-TW" altLang="en-US" sz="2800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4948238" y="4997227"/>
              <a:ext cx="2019300" cy="5286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 err="1" smtClean="0"/>
                <a:t>Eventing</a:t>
              </a:r>
              <a:endParaRPr lang="zh-TW" altLang="en-US" sz="2800" dirty="0"/>
            </a:p>
          </p:txBody>
        </p:sp>
        <p:sp>
          <p:nvSpPr>
            <p:cNvPr id="13" name="向下箭號 12"/>
            <p:cNvSpPr/>
            <p:nvPr/>
          </p:nvSpPr>
          <p:spPr>
            <a:xfrm>
              <a:off x="8238537" y="1509579"/>
              <a:ext cx="478298" cy="76660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向下箭號 13"/>
            <p:cNvSpPr/>
            <p:nvPr/>
          </p:nvSpPr>
          <p:spPr>
            <a:xfrm>
              <a:off x="8238537" y="2868050"/>
              <a:ext cx="478298" cy="76660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向下箭號 14"/>
            <p:cNvSpPr/>
            <p:nvPr/>
          </p:nvSpPr>
          <p:spPr>
            <a:xfrm>
              <a:off x="8238537" y="4211245"/>
              <a:ext cx="478298" cy="76660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向下箭號 16"/>
            <p:cNvSpPr/>
            <p:nvPr/>
          </p:nvSpPr>
          <p:spPr>
            <a:xfrm rot="3252639">
              <a:off x="6762162" y="4177577"/>
              <a:ext cx="478298" cy="76660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向下箭號 17"/>
            <p:cNvSpPr/>
            <p:nvPr/>
          </p:nvSpPr>
          <p:spPr>
            <a:xfrm rot="19028751">
              <a:off x="9733136" y="4169413"/>
              <a:ext cx="478298" cy="76660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9563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"/>
    </mc:Choice>
    <mc:Fallback xmlns="">
      <p:transition spd="slow" advTm="41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360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Addressing </a:t>
            </a:r>
          </a:p>
          <a:p>
            <a:endParaRPr lang="en-US" altLang="zh-TW" dirty="0"/>
          </a:p>
          <a:p>
            <a:pPr lvl="1"/>
            <a:r>
              <a:rPr lang="en-US" altLang="zh-TW" dirty="0" smtClean="0"/>
              <a:t>DHCP (Dynamic </a:t>
            </a:r>
            <a:r>
              <a:rPr lang="en-US" altLang="zh-TW" dirty="0"/>
              <a:t>Host Configuration </a:t>
            </a:r>
            <a:r>
              <a:rPr lang="en-US" altLang="zh-TW" dirty="0" smtClean="0"/>
              <a:t>Protocol)</a:t>
            </a:r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Auto-IP (Automatic IP addressing) 	</a:t>
            </a:r>
            <a:endParaRPr lang="en-US" altLang="zh-TW" dirty="0"/>
          </a:p>
          <a:p>
            <a:pPr>
              <a:lnSpc>
                <a:spcPct val="30000"/>
              </a:lnSpc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0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2"/>
</p:tagLst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4654</TotalTime>
  <Words>394</Words>
  <Application>Microsoft Office PowerPoint</Application>
  <PresentationFormat>寬螢幕</PresentationFormat>
  <Paragraphs>135</Paragraphs>
  <Slides>18</Slides>
  <Notes>5</Notes>
  <HiddenSlides>2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Office 佈景主題</vt:lpstr>
      <vt:lpstr>UPnP  Device Architecture</vt:lpstr>
      <vt:lpstr>Outline</vt:lpstr>
      <vt:lpstr>UPnP (Universal Plug and Play)</vt:lpstr>
      <vt:lpstr>What components does UPnP offer?</vt:lpstr>
      <vt:lpstr>What protocol does UPnP use?</vt:lpstr>
      <vt:lpstr>PowerPoint 簡報</vt:lpstr>
      <vt:lpstr>UPnP protocol stack</vt:lpstr>
      <vt:lpstr>How does UPnP work?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Summary</vt:lpstr>
      <vt:lpstr>Questions and Comment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Survey of Long-haul Transport Protocols for Wireless Sensor Network Gateways</dc:title>
  <dc:creator>Acer</dc:creator>
  <cp:lastModifiedBy>Chelsea Chen</cp:lastModifiedBy>
  <cp:revision>125</cp:revision>
  <dcterms:created xsi:type="dcterms:W3CDTF">2016-11-15T07:16:11Z</dcterms:created>
  <dcterms:modified xsi:type="dcterms:W3CDTF">2016-12-22T04:25:15Z</dcterms:modified>
</cp:coreProperties>
</file>