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4" r:id="rId3"/>
    <p:sldId id="268" r:id="rId4"/>
    <p:sldId id="270" r:id="rId5"/>
    <p:sldId id="288" r:id="rId6"/>
    <p:sldId id="271" r:id="rId7"/>
    <p:sldId id="260" r:id="rId8"/>
    <p:sldId id="283" r:id="rId9"/>
    <p:sldId id="284" r:id="rId10"/>
    <p:sldId id="281" r:id="rId11"/>
    <p:sldId id="275" r:id="rId12"/>
    <p:sldId id="285" r:id="rId13"/>
    <p:sldId id="272" r:id="rId14"/>
    <p:sldId id="290" r:id="rId15"/>
    <p:sldId id="261" r:id="rId16"/>
    <p:sldId id="273" r:id="rId17"/>
    <p:sldId id="274" r:id="rId18"/>
    <p:sldId id="277" r:id="rId19"/>
    <p:sldId id="282" r:id="rId20"/>
    <p:sldId id="262" r:id="rId21"/>
    <p:sldId id="26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0099"/>
    <a:srgbClr val="000095"/>
    <a:srgbClr val="0B0098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15" autoAdjust="0"/>
    <p:restoredTop sz="70504" autoAdjust="0"/>
  </p:normalViewPr>
  <p:slideViewPr>
    <p:cSldViewPr snapToGrid="0">
      <p:cViewPr varScale="1">
        <p:scale>
          <a:sx n="49" d="100"/>
          <a:sy n="49" d="100"/>
        </p:scale>
        <p:origin x="900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08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72C75-FE3D-4E46-B263-C6CFD3548124}" type="datetimeFigureOut">
              <a:rPr lang="en-US" smtClean="0"/>
              <a:t>12/25/2016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5B2A8-B98A-485D-B9C6-F9B1B7B0D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0198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E1A80-DB90-45DD-A5D5-51DA07CB179F}" type="datetimeFigureOut">
              <a:rPr lang="en-US" smtClean="0"/>
              <a:t>12/25/2016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28CD4-F94E-4530-A18B-E3B3A827D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244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811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RTCP</a:t>
            </a:r>
            <a:r>
              <a:rPr lang="zh-TW" altLang="en-US" dirty="0" smtClean="0"/>
              <a:t> </a:t>
            </a:r>
            <a:r>
              <a:rPr lang="en-US" altLang="zh-TW" dirty="0" smtClean="0"/>
              <a:t>message</a:t>
            </a:r>
            <a:r>
              <a:rPr lang="zh-TW" altLang="en-US" dirty="0" smtClean="0"/>
              <a:t>分成三個</a:t>
            </a:r>
            <a:r>
              <a:rPr lang="en-US" altLang="zh-TW" dirty="0" smtClean="0"/>
              <a:t>session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third section contains zero or more reception report blocks depending on the number of other sources heard by this sender since the last report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802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All report messages have the same 8 byte header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0271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Each sender and receiver report should contain a reception report block for each synchronization source heard from since the last RTCP </a:t>
            </a:r>
            <a:r>
              <a:rPr lang="en-US" dirty="0" smtClean="0"/>
              <a:t>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7024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/>
              <a:t>nbr</a:t>
            </a:r>
            <a:r>
              <a:rPr lang="en-US" sz="1200" dirty="0" smtClean="0"/>
              <a:t> of packets lost = </a:t>
            </a:r>
            <a:r>
              <a:rPr lang="en-US" sz="1200" dirty="0" err="1" smtClean="0"/>
              <a:t>nbr</a:t>
            </a:r>
            <a:r>
              <a:rPr lang="en-US" sz="1200" dirty="0" smtClean="0"/>
              <a:t> packets expected – </a:t>
            </a:r>
            <a:r>
              <a:rPr lang="en-US" sz="1200" dirty="0" err="1" smtClean="0"/>
              <a:t>nbr</a:t>
            </a:r>
            <a:r>
              <a:rPr lang="en-US" sz="1200" dirty="0" smtClean="0"/>
              <a:t> packets received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number of packets expected = EHSNR – initial sequence number</a:t>
            </a:r>
          </a:p>
          <a:p>
            <a:r>
              <a:rPr lang="en-US" sz="1200" dirty="0" smtClean="0"/>
              <a:t>EHSNR = extended highest sequence number received</a:t>
            </a:r>
          </a:p>
          <a:p>
            <a:r>
              <a:rPr lang="en-US" sz="1200" dirty="0" smtClean="0"/>
              <a:t>           = number of sequence number cycles x 2^16  + last sequence number received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1588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104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5120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22238">
              <a:buFont typeface="Wingdings" panose="05000000000000000000" pitchFamily="2" charset="2"/>
              <a:buChar char="Ø"/>
            </a:pPr>
            <a:r>
              <a:rPr lang="en-US" sz="1200" dirty="0" smtClean="0"/>
              <a:t>average IAT of sender reports</a:t>
            </a:r>
          </a:p>
          <a:p>
            <a:pPr indent="0">
              <a:buNone/>
            </a:pPr>
            <a:r>
              <a:rPr lang="en-US" sz="1200" dirty="0" smtClean="0"/>
              <a:t>   = average RTCP packet size/ 0.25 x RTCP bandwidth</a:t>
            </a:r>
          </a:p>
          <a:p>
            <a:endParaRPr lang="en-US" sz="1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94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3163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678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665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progressive streaming,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例如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HTTP/TCP 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realtime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streaming,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例如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RTP/UDP,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010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RTP</a:t>
            </a:r>
            <a:r>
              <a:rPr lang="zh-TW" altLang="en-US" dirty="0" smtClean="0"/>
              <a:t>和</a:t>
            </a:r>
            <a:r>
              <a:rPr lang="en-US" altLang="zh-TW" dirty="0" smtClean="0"/>
              <a:t>RTCP</a:t>
            </a:r>
            <a:r>
              <a:rPr lang="zh-TW" altLang="en-US" dirty="0" smtClean="0"/>
              <a:t>是</a:t>
            </a:r>
            <a:r>
              <a:rPr lang="en-US" altLang="zh-TW" dirty="0" smtClean="0"/>
              <a:t>base</a:t>
            </a:r>
            <a:r>
              <a:rPr lang="zh-TW" altLang="en-US" dirty="0" smtClean="0"/>
              <a:t> </a:t>
            </a:r>
            <a:r>
              <a:rPr lang="en-US" altLang="zh-TW" dirty="0" smtClean="0"/>
              <a:t>on</a:t>
            </a:r>
            <a:r>
              <a:rPr lang="zh-TW" altLang="en-US" dirty="0" smtClean="0"/>
              <a:t> </a:t>
            </a:r>
            <a:r>
              <a:rPr lang="en-US" altLang="zh-TW" dirty="0" smtClean="0"/>
              <a:t>UDP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022498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總結以上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,RTP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並不提供服務品質或傳輸可靠性的保證，只提供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Timestamp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，用來達成同步等能力、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Sequence Number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，用來決定封包是否遺失等資訊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等一些具有即時特性資料的基本功能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392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1. To amortize header overhead, multiple RTCP messages can be combined and sent in a compound RTCP message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2. Messages must always contain SS/SR report and a SDES containing the canonical name (CNAME) of the participant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3. Much of the contents of sender &amp; receiver reports are included so that participants can compute the RTCP sending interval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02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RTCP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封包叫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message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SDES item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裡會有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user name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等等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BYE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是當一個參與者離開時就會送出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670840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err="1" smtClean="0"/>
              <a:t>rtcp</a:t>
            </a:r>
            <a:r>
              <a:rPr lang="zh-TW" altLang="en-US" dirty="0" smtClean="0"/>
              <a:t>封包一定會有</a:t>
            </a:r>
            <a:r>
              <a:rPr lang="en-US" altLang="zh-TW" dirty="0" smtClean="0"/>
              <a:t>SR</a:t>
            </a:r>
            <a:r>
              <a:rPr lang="zh-TW" altLang="en-US" dirty="0" smtClean="0"/>
              <a:t>和</a:t>
            </a:r>
            <a:r>
              <a:rPr lang="en-US" altLang="zh-TW" dirty="0" smtClean="0"/>
              <a:t>RR,</a:t>
            </a:r>
            <a:r>
              <a:rPr lang="zh-TW" altLang="en-US" dirty="0" smtClean="0"/>
              <a:t>而且在最前面</a:t>
            </a:r>
            <a:r>
              <a:rPr lang="en-US" altLang="zh-TW" dirty="0" smtClean="0"/>
              <a:t>,</a:t>
            </a:r>
            <a:r>
              <a:rPr lang="zh-TW" altLang="en-US" dirty="0" smtClean="0"/>
              <a:t>後面夾</a:t>
            </a:r>
            <a:r>
              <a:rPr lang="zh-TW" altLang="en-US" dirty="0" smtClean="0"/>
              <a:t>著</a:t>
            </a:r>
            <a:r>
              <a:rPr lang="en-US" altLang="zh-TW" dirty="0" smtClean="0"/>
              <a:t>SDE</a:t>
            </a:r>
            <a:r>
              <a:rPr lang="zh-TW" altLang="en-US" dirty="0" smtClean="0"/>
              <a:t>或</a:t>
            </a:r>
            <a:r>
              <a:rPr lang="en-US" altLang="zh-TW" dirty="0" smtClean="0"/>
              <a:t>BYE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5800077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456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A09F-105F-441A-BEBA-DEE3A7BB9426}" type="datetime1">
              <a:rPr lang="en-US" smtClean="0"/>
              <a:t>12/25/2016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2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7B80-DD7C-44E4-9EB0-3E7AD1F54DF1}" type="datetime1">
              <a:rPr lang="en-US" smtClean="0"/>
              <a:t>12/25/2016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7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10AD-69BF-460D-913B-218A13DFB23D}" type="datetime1">
              <a:rPr lang="en-US" smtClean="0"/>
              <a:t>12/25/2016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46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20819-24CE-4B23-9D72-00392753FA34}" type="datetime1">
              <a:rPr lang="en-US" smtClean="0"/>
              <a:t>12/25/2016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497C-BC29-43AF-A51E-6C5A33CE574C}" type="datetime1">
              <a:rPr lang="en-US" smtClean="0"/>
              <a:t>12/25/2016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05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4A3A-1502-4FB3-BC4E-8A16846151E7}" type="datetime1">
              <a:rPr lang="en-US" smtClean="0"/>
              <a:t>12/25/2016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29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3092-8AB4-47C8-A7AF-3ECC2DB2F67F}" type="datetime1">
              <a:rPr lang="en-US" smtClean="0"/>
              <a:t>12/25/2016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70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4D36-FC04-44DB-A905-EF0A6F4CCFA1}" type="datetime1">
              <a:rPr lang="en-US" smtClean="0"/>
              <a:t>12/25/2016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84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CF582-618B-432F-9E0D-B1E3821B19D5}" type="datetime1">
              <a:rPr lang="en-US" smtClean="0"/>
              <a:t>12/25/2016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7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C3BA-18E3-4266-82EF-536BD5D00FE1}" type="datetime1">
              <a:rPr lang="en-US" smtClean="0"/>
              <a:t>12/25/2016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65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3B6C-394D-4358-BC99-B39E428021B9}" type="datetime1">
              <a:rPr lang="en-US" smtClean="0"/>
              <a:t>12/25/2016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25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D4DC2-0183-40F2-B7C4-58C27EC914BC}" type="datetime1">
              <a:rPr lang="en-US" smtClean="0"/>
              <a:t>12/25/2016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38C70-A149-4A07-BE8A-3B2AA9410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4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reeves.csc.ncsu.edu/Classes/csc573/rtp-rtcp.pdf" TargetMode="External"/><Relationship Id="rId7" Type="http://schemas.openxmlformats.org/officeDocument/2006/relationships/hyperlink" Target="http://ir.lib.ntut.edu.tw/wSite/PDFReader?xmlId=49221&amp;fileName=1383806156351&amp;format=pdf&amp;ctNode=447" TargetMode="External"/><Relationship Id="rId2" Type="http://schemas.openxmlformats.org/officeDocument/2006/relationships/hyperlink" Target="https://tools.ietf.org/html/rfc3550#section-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.odu.edu/~cs778/jeffay/Lecture6.pdf" TargetMode="External"/><Relationship Id="rId5" Type="http://schemas.openxmlformats.org/officeDocument/2006/relationships/hyperlink" Target="http://netlab.csie.ntut.edu.tw/seminar/year2010/CKC20101224.pdf" TargetMode="External"/><Relationship Id="rId4" Type="http://schemas.openxmlformats.org/officeDocument/2006/relationships/hyperlink" Target="http://140.116.72.245/~ruready566/RTP_RTCP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68436" y="1702935"/>
            <a:ext cx="9144000" cy="2387600"/>
          </a:xfrm>
        </p:spPr>
        <p:txBody>
          <a:bodyPr/>
          <a:lstStyle/>
          <a:p>
            <a:r>
              <a:rPr lang="en-US" dirty="0" smtClean="0"/>
              <a:t>Real-time </a:t>
            </a:r>
            <a:r>
              <a:rPr lang="en-US" dirty="0"/>
              <a:t>Transport Control </a:t>
            </a:r>
            <a:r>
              <a:rPr lang="en-US" dirty="0" smtClean="0"/>
              <a:t>Protocol </a:t>
            </a:r>
            <a:endParaRPr 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16353" y="4090535"/>
            <a:ext cx="9144000" cy="1655762"/>
          </a:xfrm>
        </p:spPr>
        <p:txBody>
          <a:bodyPr/>
          <a:lstStyle/>
          <a:p>
            <a:r>
              <a:rPr lang="en-US" dirty="0" smtClean="0"/>
              <a:t>Presenter : Nicole Wu</a:t>
            </a:r>
            <a:endParaRPr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1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001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5287" y="0"/>
            <a:ext cx="11611012" cy="1325563"/>
          </a:xfrm>
        </p:spPr>
        <p:txBody>
          <a:bodyPr/>
          <a:lstStyle/>
          <a:p>
            <a:r>
              <a:rPr lang="en-US" b="1" dirty="0"/>
              <a:t>The RTCP </a:t>
            </a:r>
            <a:r>
              <a:rPr lang="en-US" b="1" dirty="0" smtClean="0"/>
              <a:t>sender/receiver </a:t>
            </a:r>
            <a:r>
              <a:rPr lang="en-US" b="1" dirty="0"/>
              <a:t>report </a:t>
            </a:r>
            <a:r>
              <a:rPr lang="en-US" b="1" dirty="0" smtClean="0"/>
              <a:t>message</a:t>
            </a:r>
            <a:endParaRPr 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8979" y="1159116"/>
            <a:ext cx="10515600" cy="4351338"/>
          </a:xfrm>
        </p:spPr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eader</a:t>
            </a:r>
          </a:p>
          <a:p>
            <a:r>
              <a:rPr lang="en-US" dirty="0" smtClean="0"/>
              <a:t>Information (only in SR)</a:t>
            </a:r>
          </a:p>
          <a:p>
            <a:r>
              <a:rPr lang="en-US" dirty="0"/>
              <a:t>R</a:t>
            </a:r>
            <a:r>
              <a:rPr lang="en-US" dirty="0" smtClean="0"/>
              <a:t>eception </a:t>
            </a:r>
            <a:r>
              <a:rPr lang="en-US" dirty="0"/>
              <a:t>report blocks </a:t>
            </a:r>
            <a:endParaRPr lang="en-US" dirty="0" smtClean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10</a:t>
            </a:fld>
            <a:endParaRPr lang="en-US" sz="24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371" y="2691204"/>
            <a:ext cx="11500844" cy="3768196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438979" y="2976977"/>
            <a:ext cx="8009282" cy="1595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矩形 7"/>
          <p:cNvSpPr/>
          <p:nvPr/>
        </p:nvSpPr>
        <p:spPr>
          <a:xfrm>
            <a:off x="1326875" y="4837896"/>
            <a:ext cx="10364340" cy="164138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文字方塊 8"/>
          <p:cNvSpPr txBox="1"/>
          <p:nvPr/>
        </p:nvSpPr>
        <p:spPr>
          <a:xfrm>
            <a:off x="8610600" y="3072053"/>
            <a:ext cx="1349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Header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9605055" y="4341168"/>
            <a:ext cx="1748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Reception</a:t>
            </a:r>
          </a:p>
        </p:txBody>
      </p:sp>
    </p:spTree>
    <p:extLst>
      <p:ext uri="{BB962C8B-B14F-4D97-AF65-F5344CB8AC3E}">
        <p14:creationId xmlns:p14="http://schemas.microsoft.com/office/powerpoint/2010/main" val="3150211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9436" y="365125"/>
            <a:ext cx="11014364" cy="1325563"/>
          </a:xfrm>
        </p:spPr>
        <p:txBody>
          <a:bodyPr>
            <a:normAutofit/>
          </a:bodyPr>
          <a:lstStyle/>
          <a:p>
            <a:r>
              <a:rPr lang="en-US" b="1" dirty="0"/>
              <a:t>The RTCP </a:t>
            </a:r>
            <a:r>
              <a:rPr lang="en-US" b="1" dirty="0" smtClean="0"/>
              <a:t>sender/receiver </a:t>
            </a:r>
            <a:r>
              <a:rPr lang="en-US" b="1" dirty="0"/>
              <a:t>report </a:t>
            </a:r>
            <a:r>
              <a:rPr lang="en-US" b="1" dirty="0" smtClean="0"/>
              <a:t>message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-----Header</a:t>
            </a:r>
            <a:endParaRPr 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88818" y="2005012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version </a:t>
            </a:r>
            <a:r>
              <a:rPr lang="en-US" sz="3200" dirty="0"/>
              <a:t>number </a:t>
            </a:r>
            <a:r>
              <a:rPr lang="en-US" sz="3200" dirty="0" smtClean="0"/>
              <a:t>(same as RTP) </a:t>
            </a:r>
          </a:p>
          <a:p>
            <a:r>
              <a:rPr lang="en-US" sz="3200" dirty="0" smtClean="0"/>
              <a:t>padding indicator </a:t>
            </a:r>
          </a:p>
          <a:p>
            <a:r>
              <a:rPr lang="en-US" sz="3200" dirty="0" smtClean="0"/>
              <a:t>reception </a:t>
            </a:r>
            <a:r>
              <a:rPr lang="en-US" sz="3200" dirty="0"/>
              <a:t>report count </a:t>
            </a:r>
            <a:r>
              <a:rPr lang="en-US" sz="3200" dirty="0" smtClean="0"/>
              <a:t>(5 bits) </a:t>
            </a:r>
          </a:p>
          <a:p>
            <a:r>
              <a:rPr lang="en-US" sz="3200" dirty="0" smtClean="0"/>
              <a:t>RTCP message type (8 bits)  </a:t>
            </a:r>
          </a:p>
          <a:p>
            <a:r>
              <a:rPr lang="en-US" sz="3200" dirty="0" smtClean="0"/>
              <a:t>RTCP message length (16 bits) </a:t>
            </a:r>
          </a:p>
          <a:p>
            <a:r>
              <a:rPr lang="en-US" sz="3200" dirty="0" smtClean="0"/>
              <a:t>SSRC </a:t>
            </a:r>
            <a:r>
              <a:rPr lang="en-US" sz="3200" dirty="0"/>
              <a:t>for the sender of this </a:t>
            </a:r>
            <a:r>
              <a:rPr lang="en-US" sz="3200" dirty="0" smtClean="0"/>
              <a:t>report (32 bits</a:t>
            </a:r>
            <a:r>
              <a:rPr lang="en-US" sz="3200" dirty="0" smtClean="0"/>
              <a:t>)</a:t>
            </a:r>
          </a:p>
          <a:p>
            <a:pPr indent="566738"/>
            <a:r>
              <a:rPr lang="zh-TW" altLang="en-US" dirty="0" smtClean="0"/>
              <a:t>此封包的發送者的</a:t>
            </a:r>
            <a:r>
              <a:rPr lang="en-US" altLang="zh-TW" dirty="0" smtClean="0"/>
              <a:t>identifier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11</a:t>
            </a:fld>
            <a:endParaRPr lang="en-US" sz="240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5091" y="2005011"/>
            <a:ext cx="5812847" cy="2025121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946409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5086" y="320675"/>
            <a:ext cx="10515600" cy="1325563"/>
          </a:xfrm>
        </p:spPr>
        <p:txBody>
          <a:bodyPr/>
          <a:lstStyle/>
          <a:p>
            <a:r>
              <a:rPr lang="en-US" b="1" dirty="0"/>
              <a:t>The RTCP </a:t>
            </a:r>
            <a:r>
              <a:rPr lang="en-US" b="1" dirty="0" smtClean="0"/>
              <a:t>sender report </a:t>
            </a:r>
            <a:r>
              <a:rPr lang="en-US" b="1" dirty="0"/>
              <a:t>message</a:t>
            </a:r>
            <a:r>
              <a:rPr lang="en-US" dirty="0"/>
              <a:t/>
            </a:r>
            <a:br>
              <a:rPr lang="en-US" dirty="0"/>
            </a:br>
            <a:r>
              <a:rPr lang="en-US" sz="3200" dirty="0" smtClean="0"/>
              <a:t>-----Information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NTP timestamp(64 </a:t>
            </a:r>
            <a:r>
              <a:rPr lang="en-US" sz="3200" dirty="0"/>
              <a:t>bits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RTP timestamp</a:t>
            </a:r>
            <a:r>
              <a:rPr lang="en-US" sz="3200" dirty="0"/>
              <a:t>(32 bits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Sender’s packet count</a:t>
            </a:r>
            <a:r>
              <a:rPr lang="en-US" sz="3200" dirty="0"/>
              <a:t>(32 bits</a:t>
            </a:r>
            <a:r>
              <a:rPr lang="en-US" sz="3200" dirty="0" smtClean="0"/>
              <a:t>)</a:t>
            </a:r>
          </a:p>
          <a:p>
            <a:r>
              <a:rPr lang="en-US" sz="3200" dirty="0"/>
              <a:t>Sender’s </a:t>
            </a:r>
            <a:r>
              <a:rPr lang="en-US" sz="3200" dirty="0" smtClean="0"/>
              <a:t>octet count</a:t>
            </a:r>
            <a:r>
              <a:rPr lang="en-US" sz="3200" dirty="0"/>
              <a:t>(32 bits)</a:t>
            </a:r>
          </a:p>
          <a:p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12</a:t>
            </a:fld>
            <a:endParaRPr lang="en-US" sz="24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249737"/>
            <a:ext cx="10167483" cy="2175669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147672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0756" y="453472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/>
              <a:t>The RTCP sender/receiver report </a:t>
            </a:r>
            <a:r>
              <a:rPr lang="en-US" b="1" dirty="0" smtClean="0"/>
              <a:t>message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----Reception </a:t>
            </a:r>
            <a:r>
              <a:rPr lang="en-US" sz="3200" dirty="0"/>
              <a:t>report blocks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0756" y="1892023"/>
            <a:ext cx="11353800" cy="4351338"/>
          </a:xfrm>
        </p:spPr>
        <p:txBody>
          <a:bodyPr>
            <a:noAutofit/>
          </a:bodyPr>
          <a:lstStyle/>
          <a:p>
            <a:r>
              <a:rPr lang="en-US" dirty="0" smtClean="0"/>
              <a:t>source </a:t>
            </a:r>
            <a:r>
              <a:rPr lang="en-US" dirty="0"/>
              <a:t>identifier </a:t>
            </a:r>
            <a:endParaRPr lang="en-US" dirty="0" smtClean="0"/>
          </a:p>
          <a:p>
            <a:r>
              <a:rPr lang="en-US" dirty="0" smtClean="0"/>
              <a:t>fraction </a:t>
            </a:r>
            <a:r>
              <a:rPr lang="en-US" dirty="0"/>
              <a:t>of RTP packets from this source lost since the last </a:t>
            </a:r>
            <a:r>
              <a:rPr lang="en-US" dirty="0" smtClean="0"/>
              <a:t>report</a:t>
            </a:r>
          </a:p>
          <a:p>
            <a:r>
              <a:rPr lang="en-US" dirty="0" smtClean="0"/>
              <a:t> </a:t>
            </a:r>
            <a:r>
              <a:rPr lang="en-US" dirty="0" smtClean="0"/>
              <a:t>cumulative </a:t>
            </a:r>
            <a:r>
              <a:rPr lang="en-US" dirty="0"/>
              <a:t>number of lost packets </a:t>
            </a:r>
            <a:endParaRPr lang="en-US" dirty="0" smtClean="0"/>
          </a:p>
          <a:p>
            <a:r>
              <a:rPr lang="en-US" dirty="0" smtClean="0"/>
              <a:t>extended </a:t>
            </a:r>
            <a:r>
              <a:rPr lang="en-US" dirty="0"/>
              <a:t>highest sequence number received </a:t>
            </a:r>
            <a:endParaRPr lang="en-US" dirty="0" smtClean="0"/>
          </a:p>
          <a:p>
            <a:r>
              <a:rPr lang="en-US" dirty="0" smtClean="0"/>
              <a:t>estimated </a:t>
            </a:r>
            <a:r>
              <a:rPr lang="en-US" dirty="0"/>
              <a:t>average RTP packet </a:t>
            </a:r>
            <a:r>
              <a:rPr lang="en-US" dirty="0" err="1"/>
              <a:t>interarrival</a:t>
            </a:r>
            <a:r>
              <a:rPr lang="en-US" dirty="0"/>
              <a:t> time jitter </a:t>
            </a:r>
            <a:endParaRPr lang="en-US" dirty="0" smtClean="0"/>
          </a:p>
          <a:p>
            <a:r>
              <a:rPr lang="en-US" dirty="0" smtClean="0"/>
              <a:t>last </a:t>
            </a:r>
            <a:r>
              <a:rPr lang="en-US" dirty="0"/>
              <a:t>SR timestamp received from this source </a:t>
            </a:r>
            <a:endParaRPr lang="en-US" dirty="0" smtClean="0"/>
          </a:p>
          <a:p>
            <a:r>
              <a:rPr lang="en-US" dirty="0" smtClean="0"/>
              <a:t>delay </a:t>
            </a:r>
            <a:r>
              <a:rPr lang="en-US" dirty="0"/>
              <a:t>since receiving the last SR report from this </a:t>
            </a:r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13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220158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14</a:t>
            </a:fld>
            <a:endParaRPr lang="en-US" sz="240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323" y="648495"/>
            <a:ext cx="11934677" cy="532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536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6745" y="320675"/>
            <a:ext cx="10515600" cy="1325563"/>
          </a:xfrm>
        </p:spPr>
        <p:txBody>
          <a:bodyPr/>
          <a:lstStyle/>
          <a:p>
            <a:r>
              <a:rPr lang="en-US" b="1" dirty="0"/>
              <a:t>RTCP Reception Report Blocks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----Loss </a:t>
            </a:r>
            <a:r>
              <a:rPr lang="en-US" sz="3200" dirty="0"/>
              <a:t>calculation</a:t>
            </a:r>
          </a:p>
        </p:txBody>
      </p:sp>
      <p:sp>
        <p:nvSpPr>
          <p:cNvPr id="33" name="圓角矩形 32"/>
          <p:cNvSpPr/>
          <p:nvPr/>
        </p:nvSpPr>
        <p:spPr>
          <a:xfrm>
            <a:off x="609600" y="1889197"/>
            <a:ext cx="10909504" cy="2563090"/>
          </a:xfrm>
          <a:prstGeom prst="roundRect">
            <a:avLst/>
          </a:prstGeom>
          <a:solidFill>
            <a:srgbClr val="FFFFCC"/>
          </a:solidFill>
          <a:ln>
            <a:noFill/>
          </a:ln>
          <a:effectLst>
            <a:outerShdw blurRad="127000" dist="1270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15</a:t>
            </a:fld>
            <a:endParaRPr lang="en-US" sz="2400" dirty="0"/>
          </a:p>
        </p:txBody>
      </p:sp>
      <p:grpSp>
        <p:nvGrpSpPr>
          <p:cNvPr id="19" name="群組 18"/>
          <p:cNvGrpSpPr/>
          <p:nvPr/>
        </p:nvGrpSpPr>
        <p:grpSpPr>
          <a:xfrm>
            <a:off x="784678" y="4499240"/>
            <a:ext cx="11407322" cy="1436992"/>
            <a:chOff x="704726" y="1690983"/>
            <a:chExt cx="11316620" cy="1516399"/>
          </a:xfrm>
        </p:grpSpPr>
        <p:sp>
          <p:nvSpPr>
            <p:cNvPr id="7" name="文字方塊 6"/>
            <p:cNvSpPr txBox="1"/>
            <p:nvPr/>
          </p:nvSpPr>
          <p:spPr>
            <a:xfrm>
              <a:off x="704726" y="2140419"/>
              <a:ext cx="29377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fraction lost</a:t>
              </a: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5280344" y="1690983"/>
              <a:ext cx="5391052" cy="811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number of packets lost</a:t>
              </a: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4862434" y="2395423"/>
              <a:ext cx="7158912" cy="811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number of packets expected</a:t>
              </a:r>
            </a:p>
          </p:txBody>
        </p:sp>
        <p:cxnSp>
          <p:nvCxnSpPr>
            <p:cNvPr id="11" name="直線接點 10"/>
            <p:cNvCxnSpPr/>
            <p:nvPr/>
          </p:nvCxnSpPr>
          <p:spPr>
            <a:xfrm flipV="1">
              <a:off x="4597940" y="2464352"/>
              <a:ext cx="6755860" cy="385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群組 17"/>
            <p:cNvGrpSpPr/>
            <p:nvPr/>
          </p:nvGrpSpPr>
          <p:grpSpPr>
            <a:xfrm>
              <a:off x="3686483" y="2371038"/>
              <a:ext cx="586162" cy="225218"/>
              <a:chOff x="3859343" y="2477881"/>
              <a:chExt cx="586162" cy="225218"/>
            </a:xfrm>
          </p:grpSpPr>
          <p:cxnSp>
            <p:nvCxnSpPr>
              <p:cNvPr id="14" name="直線接點 13"/>
              <p:cNvCxnSpPr/>
              <p:nvPr/>
            </p:nvCxnSpPr>
            <p:spPr>
              <a:xfrm>
                <a:off x="3859343" y="2477881"/>
                <a:ext cx="58616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接點 15"/>
              <p:cNvCxnSpPr/>
              <p:nvPr/>
            </p:nvCxnSpPr>
            <p:spPr>
              <a:xfrm>
                <a:off x="3859343" y="2703099"/>
                <a:ext cx="58616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" name="直線單箭頭接點 3"/>
          <p:cNvCxnSpPr/>
          <p:nvPr/>
        </p:nvCxnSpPr>
        <p:spPr>
          <a:xfrm>
            <a:off x="2091266" y="2536796"/>
            <a:ext cx="9262534" cy="0"/>
          </a:xfrm>
          <a:prstGeom prst="straightConnector1">
            <a:avLst/>
          </a:prstGeom>
          <a:ln w="3810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>
          <a:xfrm>
            <a:off x="2091266" y="3503073"/>
            <a:ext cx="9262534" cy="0"/>
          </a:xfrm>
          <a:prstGeom prst="straightConnector1">
            <a:avLst/>
          </a:prstGeom>
          <a:ln w="3810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字方塊 4"/>
          <p:cNvSpPr txBox="1"/>
          <p:nvPr/>
        </p:nvSpPr>
        <p:spPr>
          <a:xfrm>
            <a:off x="756556" y="3311896"/>
            <a:ext cx="156011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 smtClean="0">
                <a:solidFill>
                  <a:srgbClr val="000099"/>
                </a:solidFill>
              </a:rPr>
              <a:t>Receiver</a:t>
            </a:r>
            <a:endParaRPr lang="en-US" sz="2600" dirty="0">
              <a:solidFill>
                <a:srgbClr val="000099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756556" y="2333611"/>
            <a:ext cx="116940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 smtClean="0">
                <a:solidFill>
                  <a:srgbClr val="000099"/>
                </a:solidFill>
              </a:rPr>
              <a:t>Sender</a:t>
            </a:r>
            <a:endParaRPr lang="en-US" sz="2600" dirty="0">
              <a:solidFill>
                <a:srgbClr val="000099"/>
              </a:solidFill>
            </a:endParaRPr>
          </a:p>
        </p:txBody>
      </p:sp>
      <p:cxnSp>
        <p:nvCxnSpPr>
          <p:cNvPr id="13" name="直線單箭頭接點 12"/>
          <p:cNvCxnSpPr/>
          <p:nvPr/>
        </p:nvCxnSpPr>
        <p:spPr>
          <a:xfrm>
            <a:off x="2658533" y="2536796"/>
            <a:ext cx="457200" cy="959766"/>
          </a:xfrm>
          <a:prstGeom prst="straightConnector1">
            <a:avLst/>
          </a:prstGeom>
          <a:ln w="28575">
            <a:solidFill>
              <a:srgbClr val="66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2316673" y="2051108"/>
            <a:ext cx="1652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70C0"/>
                </a:solidFill>
              </a:rPr>
              <a:t>Sent SR</a:t>
            </a:r>
            <a:endParaRPr lang="en-US" sz="2400" i="1" dirty="0">
              <a:solidFill>
                <a:srgbClr val="0070C0"/>
              </a:solidFill>
            </a:endParaRPr>
          </a:p>
        </p:txBody>
      </p:sp>
      <p:cxnSp>
        <p:nvCxnSpPr>
          <p:cNvPr id="25" name="直線單箭頭接點 24"/>
          <p:cNvCxnSpPr/>
          <p:nvPr/>
        </p:nvCxnSpPr>
        <p:spPr>
          <a:xfrm flipV="1">
            <a:off x="4822860" y="2518277"/>
            <a:ext cx="389467" cy="959766"/>
          </a:xfrm>
          <a:prstGeom prst="straightConnector1">
            <a:avLst/>
          </a:prstGeom>
          <a:ln w="28575">
            <a:solidFill>
              <a:srgbClr val="66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/>
          <p:cNvSpPr txBox="1"/>
          <p:nvPr/>
        </p:nvSpPr>
        <p:spPr>
          <a:xfrm>
            <a:off x="4896818" y="3554122"/>
            <a:ext cx="1446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70C0"/>
                </a:solidFill>
              </a:rPr>
              <a:t>Sent RR</a:t>
            </a:r>
            <a:endParaRPr lang="en-US" sz="2400" i="1" dirty="0">
              <a:solidFill>
                <a:srgbClr val="0070C0"/>
              </a:solidFill>
            </a:endParaRPr>
          </a:p>
        </p:txBody>
      </p:sp>
      <p:sp>
        <p:nvSpPr>
          <p:cNvPr id="31" name="右大括弧 30"/>
          <p:cNvSpPr/>
          <p:nvPr/>
        </p:nvSpPr>
        <p:spPr>
          <a:xfrm rot="5400000">
            <a:off x="3562092" y="2622340"/>
            <a:ext cx="323338" cy="219819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1861915" y="4007497"/>
            <a:ext cx="6311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time that RTCP calculate the lost packet</a:t>
            </a:r>
            <a:endParaRPr lang="en-US" sz="2400" dirty="0"/>
          </a:p>
        </p:txBody>
      </p:sp>
      <p:cxnSp>
        <p:nvCxnSpPr>
          <p:cNvPr id="37" name="直線接點 36"/>
          <p:cNvCxnSpPr/>
          <p:nvPr/>
        </p:nvCxnSpPr>
        <p:spPr>
          <a:xfrm>
            <a:off x="2624663" y="2536796"/>
            <a:ext cx="0" cy="96627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字方塊 41"/>
          <p:cNvSpPr txBox="1"/>
          <p:nvPr/>
        </p:nvSpPr>
        <p:spPr>
          <a:xfrm>
            <a:off x="451165" y="1433377"/>
            <a:ext cx="2949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Sent RTCP message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641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1619" y="171161"/>
            <a:ext cx="11436926" cy="1325563"/>
          </a:xfrm>
        </p:spPr>
        <p:txBody>
          <a:bodyPr/>
          <a:lstStyle/>
          <a:p>
            <a:r>
              <a:rPr lang="en-US" b="1" dirty="0"/>
              <a:t>RTCP Reception Report Blocks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----Jitter calculation</a:t>
            </a:r>
            <a:endParaRPr lang="en-US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16</a:t>
            </a:fld>
            <a:endParaRPr lang="en-US" sz="240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799" y="1667138"/>
            <a:ext cx="11158565" cy="3013889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1015614" y="4851441"/>
            <a:ext cx="96689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jitternew</a:t>
            </a:r>
            <a:r>
              <a:rPr lang="en-US" sz="3200" dirty="0"/>
              <a:t> = </a:t>
            </a:r>
            <a:r>
              <a:rPr lang="en-US" sz="3200" dirty="0" err="1"/>
              <a:t>jitterold</a:t>
            </a:r>
            <a:r>
              <a:rPr lang="en-US" sz="3200" dirty="0"/>
              <a:t> +( instantaneous jitter – </a:t>
            </a:r>
            <a:r>
              <a:rPr lang="en-US" sz="3200" dirty="0" err="1"/>
              <a:t>jitterold</a:t>
            </a:r>
            <a:r>
              <a:rPr lang="en-US" sz="3200" dirty="0"/>
              <a:t> )/16 </a:t>
            </a:r>
          </a:p>
          <a:p>
            <a:r>
              <a:rPr lang="en-US" sz="3200" dirty="0"/>
              <a:t>instantaneous jitter = (</a:t>
            </a:r>
            <a:r>
              <a:rPr lang="en-US" sz="3200" dirty="0" err="1"/>
              <a:t>reci</a:t>
            </a:r>
            <a:r>
              <a:rPr lang="en-US" sz="3200" dirty="0"/>
              <a:t> – </a:t>
            </a:r>
            <a:r>
              <a:rPr lang="en-US" sz="3200" dirty="0" smtClean="0"/>
              <a:t>rec(</a:t>
            </a:r>
            <a:r>
              <a:rPr lang="en-US" sz="3200" dirty="0" err="1" smtClean="0"/>
              <a:t>i</a:t>
            </a:r>
            <a:r>
              <a:rPr lang="en-US" sz="3200" dirty="0" smtClean="0"/>
              <a:t>–1)) </a:t>
            </a:r>
            <a:r>
              <a:rPr lang="en-US" sz="3200" dirty="0"/>
              <a:t>– (</a:t>
            </a:r>
            <a:r>
              <a:rPr lang="en-US" sz="3200" dirty="0" err="1"/>
              <a:t>senti</a:t>
            </a:r>
            <a:r>
              <a:rPr lang="en-US" sz="3200" dirty="0"/>
              <a:t> – </a:t>
            </a:r>
            <a:r>
              <a:rPr lang="en-US" sz="3200" dirty="0" smtClean="0"/>
              <a:t>sent(</a:t>
            </a:r>
            <a:r>
              <a:rPr lang="en-US" sz="3200" dirty="0" err="1" smtClean="0"/>
              <a:t>i</a:t>
            </a:r>
            <a:r>
              <a:rPr lang="en-US" sz="3200" dirty="0" smtClean="0"/>
              <a:t>–1))</a:t>
            </a:r>
            <a:endParaRPr lang="en-US" sz="3200" dirty="0"/>
          </a:p>
          <a:p>
            <a:endParaRPr lang="en-US" sz="20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470940" y="1265891"/>
            <a:ext cx="2373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Sent RTP packet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043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635" y="109631"/>
            <a:ext cx="10515600" cy="1325563"/>
          </a:xfrm>
        </p:spPr>
        <p:txBody>
          <a:bodyPr/>
          <a:lstStyle/>
          <a:p>
            <a:r>
              <a:rPr lang="en-US" b="1" dirty="0"/>
              <a:t>RTCP Reception Report Blocks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----Round </a:t>
            </a:r>
            <a:r>
              <a:rPr lang="en-US" sz="3200" dirty="0"/>
              <a:t>trip time calculation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17</a:t>
            </a:fld>
            <a:endParaRPr lang="en-US" sz="24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568" y="1872063"/>
            <a:ext cx="10711876" cy="2649349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641924" y="4592676"/>
            <a:ext cx="10349164" cy="218521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estimated round-trip- time = RR received – SR sent – delay</a:t>
            </a:r>
          </a:p>
          <a:p>
            <a:pPr lvl="0" algn="ctr">
              <a:defRPr/>
            </a:pPr>
            <a:r>
              <a:rPr lang="en-US" sz="2400" dirty="0"/>
              <a:t>RR received = time a source received this reception report</a:t>
            </a:r>
          </a:p>
          <a:p>
            <a:pPr lvl="0" algn="ctr">
              <a:defRPr/>
            </a:pPr>
            <a:r>
              <a:rPr lang="en-US" sz="2400" dirty="0"/>
              <a:t>SR sent = last SR timestamp received field</a:t>
            </a:r>
          </a:p>
          <a:p>
            <a:pPr lvl="0" algn="ctr">
              <a:defRPr/>
            </a:pPr>
            <a:r>
              <a:rPr lang="en-US" sz="2400" dirty="0"/>
              <a:t>delay = delay since last SR report field</a:t>
            </a:r>
          </a:p>
          <a:p>
            <a:endParaRPr lang="en-US" sz="32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460568" y="1339134"/>
            <a:ext cx="2949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Sent RTCP message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5816506" y="2334922"/>
            <a:ext cx="1446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70C0"/>
                </a:solidFill>
              </a:rPr>
              <a:t>r</a:t>
            </a:r>
            <a:r>
              <a:rPr lang="en-US" sz="2400" i="1" dirty="0" smtClean="0">
                <a:solidFill>
                  <a:srgbClr val="0070C0"/>
                </a:solidFill>
              </a:rPr>
              <a:t>ec RR</a:t>
            </a:r>
            <a:endParaRPr lang="en-US" sz="2400" i="1" dirty="0">
              <a:solidFill>
                <a:srgbClr val="0070C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246478" y="2334921"/>
            <a:ext cx="1446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70C0"/>
                </a:solidFill>
              </a:rPr>
              <a:t>sent </a:t>
            </a:r>
            <a:r>
              <a:rPr lang="en-US" sz="2400" i="1" dirty="0">
                <a:solidFill>
                  <a:srgbClr val="0070C0"/>
                </a:solidFill>
              </a:rPr>
              <a:t>S</a:t>
            </a:r>
            <a:r>
              <a:rPr lang="en-US" sz="2400" i="1" dirty="0" smtClean="0">
                <a:solidFill>
                  <a:srgbClr val="0070C0"/>
                </a:solidFill>
              </a:rPr>
              <a:t>R</a:t>
            </a:r>
            <a:endParaRPr lang="en-US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532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6161" y="0"/>
            <a:ext cx="11779677" cy="1325563"/>
          </a:xfrm>
        </p:spPr>
        <p:txBody>
          <a:bodyPr/>
          <a:lstStyle/>
          <a:p>
            <a:r>
              <a:rPr lang="en-US" b="1" dirty="0" smtClean="0"/>
              <a:t>RTCP </a:t>
            </a:r>
            <a:r>
              <a:rPr lang="en-US" b="1" dirty="0"/>
              <a:t>Sending Interval General principles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23376" y="1222848"/>
            <a:ext cx="12371962" cy="5635152"/>
          </a:xfrm>
        </p:spPr>
        <p:txBody>
          <a:bodyPr>
            <a:normAutofit/>
          </a:bodyPr>
          <a:lstStyle/>
          <a:p>
            <a:r>
              <a:rPr lang="en-US" sz="3200" dirty="0"/>
              <a:t>Generic RTCP transmission guidelines</a:t>
            </a:r>
            <a:r>
              <a:rPr lang="en-US" sz="3200" dirty="0" smtClean="0"/>
              <a:t>:</a:t>
            </a:r>
          </a:p>
          <a:p>
            <a:pPr indent="122238">
              <a:buFont typeface="Wingdings" panose="05000000000000000000" pitchFamily="2" charset="2"/>
              <a:buChar char="Ø"/>
            </a:pPr>
            <a:r>
              <a:rPr lang="en-US" sz="3200" dirty="0"/>
              <a:t> RTCP messages should consume no more than 5% of session bandwidth </a:t>
            </a:r>
          </a:p>
          <a:p>
            <a:pPr indent="122238">
              <a:buFont typeface="Wingdings" panose="05000000000000000000" pitchFamily="2" charset="2"/>
              <a:buChar char="Ø"/>
            </a:pPr>
            <a:r>
              <a:rPr lang="en-US" sz="3200" dirty="0"/>
              <a:t> 25% of RTCP bandwidth should be allocated to </a:t>
            </a:r>
            <a:r>
              <a:rPr lang="en-US" sz="3200" dirty="0" smtClean="0"/>
              <a:t>senders</a:t>
            </a:r>
          </a:p>
          <a:p>
            <a:pPr indent="0">
              <a:buNone/>
            </a:pPr>
            <a:endParaRPr 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18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724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1853" y="0"/>
            <a:ext cx="10515600" cy="1325563"/>
          </a:xfrm>
        </p:spPr>
        <p:txBody>
          <a:bodyPr/>
          <a:lstStyle/>
          <a:p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3608" y="1358043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RTP is a network protocol for delivering multimedia data over IP networks. </a:t>
            </a:r>
            <a:endParaRPr lang="en-US" altLang="zh-TW" sz="3200" dirty="0" smtClean="0"/>
          </a:p>
          <a:p>
            <a:r>
              <a:rPr lang="en-US" altLang="zh-TW" sz="3200" dirty="0"/>
              <a:t>RTCP is used to monitor transmission statistics and quality of service (</a:t>
            </a:r>
            <a:r>
              <a:rPr lang="en-US" altLang="zh-TW" sz="3200" dirty="0" err="1" smtClean="0"/>
              <a:t>QoS</a:t>
            </a:r>
            <a:r>
              <a:rPr lang="en-US" altLang="zh-TW" sz="3200" dirty="0" smtClean="0"/>
              <a:t>).</a:t>
            </a:r>
          </a:p>
          <a:p>
            <a:r>
              <a:rPr lang="en-US" sz="3200" dirty="0"/>
              <a:t>A network management tool may monitor the network load based on the RTCP packets without receiving the actual data or detect the faulty parts of the network</a:t>
            </a:r>
            <a:endParaRPr lang="en-US" altLang="zh-TW" sz="3200" dirty="0" smtClean="0"/>
          </a:p>
          <a:p>
            <a:endParaRPr lang="en-US" sz="32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19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182276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6309" y="129598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Outline</a:t>
            </a:r>
            <a:endParaRPr 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1962" y="1558492"/>
            <a:ext cx="10882745" cy="4694527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+mj-lt"/>
              </a:rPr>
              <a:t>Overview</a:t>
            </a:r>
          </a:p>
          <a:p>
            <a:r>
              <a:rPr lang="en-US" sz="4000" dirty="0">
                <a:latin typeface="+mj-lt"/>
              </a:rPr>
              <a:t>RTP</a:t>
            </a:r>
            <a:endParaRPr lang="en-US" sz="4000" dirty="0" smtClean="0">
              <a:latin typeface="+mj-lt"/>
            </a:endParaRPr>
          </a:p>
          <a:p>
            <a:r>
              <a:rPr lang="en-US" sz="4000" dirty="0">
                <a:latin typeface="+mj-lt"/>
              </a:rPr>
              <a:t>RTCP </a:t>
            </a:r>
            <a:r>
              <a:rPr lang="en-US" sz="4000" dirty="0" smtClean="0">
                <a:latin typeface="+mj-lt"/>
              </a:rPr>
              <a:t>Mechanics</a:t>
            </a:r>
          </a:p>
          <a:p>
            <a:r>
              <a:rPr lang="en-US" sz="4000" dirty="0" smtClean="0">
                <a:latin typeface="+mj-lt"/>
              </a:rPr>
              <a:t>RTCP </a:t>
            </a:r>
            <a:r>
              <a:rPr lang="en-US" sz="4000" dirty="0" smtClean="0">
                <a:latin typeface="+mj-lt"/>
              </a:rPr>
              <a:t>Message </a:t>
            </a:r>
          </a:p>
          <a:p>
            <a:r>
              <a:rPr lang="en-US" sz="4000" dirty="0" smtClean="0">
                <a:latin typeface="+mj-lt"/>
              </a:rPr>
              <a:t>RTCP </a:t>
            </a:r>
            <a:r>
              <a:rPr lang="en-US" sz="4000" dirty="0">
                <a:latin typeface="+mj-lt"/>
              </a:rPr>
              <a:t>Sending Interval General principles</a:t>
            </a:r>
            <a:endParaRPr lang="en-US" sz="4000" dirty="0" smtClean="0">
              <a:latin typeface="+mj-lt"/>
            </a:endParaRPr>
          </a:p>
          <a:p>
            <a:r>
              <a:rPr lang="en-US" sz="4000" dirty="0" smtClean="0">
                <a:latin typeface="+mj-lt"/>
              </a:rPr>
              <a:t>Conclusion </a:t>
            </a:r>
            <a:endParaRPr lang="en-US" sz="4000" dirty="0" smtClean="0">
              <a:latin typeface="+mj-lt"/>
            </a:endParaRPr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2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705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09075" y="2227407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 smtClean="0"/>
              <a:t>Q&amp;A</a:t>
            </a:r>
            <a:endParaRPr lang="en-US" sz="166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20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0294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1609" y="0"/>
            <a:ext cx="10515600" cy="1325563"/>
          </a:xfrm>
        </p:spPr>
        <p:txBody>
          <a:bodyPr/>
          <a:lstStyle/>
          <a:p>
            <a:r>
              <a:rPr lang="en-US" b="1" dirty="0" smtClean="0"/>
              <a:t>Reference</a:t>
            </a:r>
            <a:endParaRPr 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39417" y="1221685"/>
            <a:ext cx="10515600" cy="4351338"/>
          </a:xfrm>
        </p:spPr>
        <p:txBody>
          <a:bodyPr/>
          <a:lstStyle/>
          <a:p>
            <a:r>
              <a:rPr lang="en-US" altLang="zh-TW" dirty="0" smtClean="0">
                <a:latin typeface="+mj-lt"/>
                <a:hlinkClick r:id="rId2"/>
              </a:rPr>
              <a:t>RFC3550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RTCP</a:t>
            </a:r>
            <a:r>
              <a:rPr lang="zh-TW" altLang="en-US" dirty="0" smtClean="0">
                <a:latin typeface="+mj-lt"/>
              </a:rPr>
              <a:t> </a:t>
            </a:r>
            <a:r>
              <a:rPr lang="en-US" altLang="zh-TW" dirty="0" smtClean="0">
                <a:latin typeface="+mj-lt"/>
              </a:rPr>
              <a:t>Report</a:t>
            </a:r>
            <a:endParaRPr lang="en-US" dirty="0" smtClean="0">
              <a:latin typeface="+mj-lt"/>
            </a:endParaRPr>
          </a:p>
          <a:p>
            <a:pPr indent="2286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j-lt"/>
                <a:hlinkClick r:id="rId3"/>
              </a:rPr>
              <a:t>http</a:t>
            </a:r>
            <a:r>
              <a:rPr lang="en-US" sz="2400" dirty="0">
                <a:latin typeface="+mj-lt"/>
                <a:hlinkClick r:id="rId3"/>
              </a:rPr>
              <a:t>://</a:t>
            </a:r>
            <a:r>
              <a:rPr lang="en-US" sz="2400" dirty="0" smtClean="0">
                <a:latin typeface="+mj-lt"/>
                <a:hlinkClick r:id="rId3"/>
              </a:rPr>
              <a:t>reeves.csc.ncsu.edu/Classes/csc573/rtp-rtcp.pdf</a:t>
            </a:r>
            <a:endParaRPr lang="en-US" sz="2400" dirty="0" smtClean="0">
              <a:latin typeface="+mj-lt"/>
            </a:endParaRPr>
          </a:p>
          <a:p>
            <a:pPr indent="2286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  <a:hlinkClick r:id="rId4"/>
              </a:rPr>
              <a:t>http://140.116.72.245/~</a:t>
            </a:r>
            <a:r>
              <a:rPr lang="en-US" sz="2400" dirty="0" smtClean="0">
                <a:latin typeface="+mj-lt"/>
                <a:hlinkClick r:id="rId4"/>
              </a:rPr>
              <a:t>ruready566/RTP_RTCP.pdf</a:t>
            </a:r>
            <a:endParaRPr lang="en-US" sz="2400" dirty="0" smtClean="0">
              <a:latin typeface="+mj-lt"/>
            </a:endParaRPr>
          </a:p>
          <a:p>
            <a:pPr indent="2286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  <a:hlinkClick r:id="rId5"/>
              </a:rPr>
              <a:t>http://</a:t>
            </a:r>
            <a:r>
              <a:rPr lang="en-US" sz="2400" dirty="0" smtClean="0">
                <a:latin typeface="+mj-lt"/>
                <a:hlinkClick r:id="rId5"/>
              </a:rPr>
              <a:t>netlab.csie.ntut.edu.tw/seminar/year2010/CKC20101224.pdf</a:t>
            </a:r>
            <a:endParaRPr lang="en-US" sz="2400" dirty="0" smtClean="0">
              <a:latin typeface="+mj-lt"/>
            </a:endParaRPr>
          </a:p>
          <a:p>
            <a:pPr indent="228600">
              <a:buFont typeface="Wingdings" panose="05000000000000000000" pitchFamily="2" charset="2"/>
              <a:buChar char="Ø"/>
            </a:pPr>
            <a:r>
              <a:rPr lang="en-US" sz="2400" dirty="0">
                <a:hlinkClick r:id="rId6"/>
              </a:rPr>
              <a:t>http://www.cs.odu.edu/~cs778/jeffay/Lecture6.pdf</a:t>
            </a:r>
            <a:endParaRPr lang="en-US" sz="2400" dirty="0"/>
          </a:p>
          <a:p>
            <a:pPr indent="228600">
              <a:buFont typeface="Wingdings" panose="05000000000000000000" pitchFamily="2" charset="2"/>
              <a:buChar char="Ø"/>
            </a:pPr>
            <a:endParaRPr lang="en-US" sz="2400" dirty="0" smtClean="0">
              <a:latin typeface="+mj-lt"/>
            </a:endParaRPr>
          </a:p>
          <a:p>
            <a:r>
              <a:rPr lang="en-US" dirty="0">
                <a:latin typeface="+mj-lt"/>
                <a:hlinkClick r:id="rId7"/>
              </a:rPr>
              <a:t>The Research and Implementation of </a:t>
            </a:r>
            <a:r>
              <a:rPr lang="en-US" dirty="0" err="1">
                <a:latin typeface="+mj-lt"/>
                <a:hlinkClick r:id="rId7"/>
              </a:rPr>
              <a:t>voip</a:t>
            </a:r>
            <a:r>
              <a:rPr lang="en-US" dirty="0">
                <a:latin typeface="+mj-lt"/>
                <a:hlinkClick r:id="rId7"/>
              </a:rPr>
              <a:t> multimedia system</a:t>
            </a:r>
            <a:endParaRPr lang="en-US" dirty="0">
              <a:latin typeface="+mj-lt"/>
            </a:endParaRPr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21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8033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3072" y="70435"/>
            <a:ext cx="10515600" cy="1962936"/>
          </a:xfrm>
        </p:spPr>
        <p:txBody>
          <a:bodyPr>
            <a:normAutofit/>
          </a:bodyPr>
          <a:lstStyle/>
          <a:p>
            <a:r>
              <a:rPr lang="en-US" sz="4800" b="1" dirty="0"/>
              <a:t>Overview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41194" y="4121413"/>
            <a:ext cx="10520791" cy="5546725"/>
          </a:xfrm>
        </p:spPr>
        <p:txBody>
          <a:bodyPr>
            <a:normAutofit/>
          </a:bodyPr>
          <a:lstStyle/>
          <a:p>
            <a:r>
              <a:rPr lang="en-US" dirty="0"/>
              <a:t>Real-time Transport </a:t>
            </a:r>
            <a:r>
              <a:rPr lang="en-US" dirty="0" smtClean="0"/>
              <a:t>Protocol (</a:t>
            </a:r>
            <a:r>
              <a:rPr lang="en-US" altLang="zh-TW" dirty="0" smtClean="0"/>
              <a:t>RTP) and </a:t>
            </a:r>
            <a:r>
              <a:rPr lang="en-US" dirty="0" smtClean="0"/>
              <a:t>Real-time </a:t>
            </a:r>
            <a:r>
              <a:rPr lang="en-US" dirty="0"/>
              <a:t>Transport </a:t>
            </a:r>
            <a:r>
              <a:rPr lang="en-US" dirty="0" smtClean="0"/>
              <a:t>Control Protocol(</a:t>
            </a:r>
            <a:r>
              <a:rPr lang="en-US" altLang="zh-TW" dirty="0" smtClean="0"/>
              <a:t>RTCP) are transport protocol </a:t>
            </a:r>
            <a:r>
              <a:rPr lang="en-US" altLang="zh-TW" dirty="0"/>
              <a:t>for </a:t>
            </a:r>
            <a:r>
              <a:rPr lang="en-US" altLang="zh-TW" dirty="0" smtClean="0"/>
              <a:t>real-time </a:t>
            </a:r>
            <a:r>
              <a:rPr lang="en-US" altLang="zh-TW" dirty="0"/>
              <a:t>Applications</a:t>
            </a:r>
            <a:endParaRPr lang="en-US" altLang="zh-TW" dirty="0" smtClean="0"/>
          </a:p>
          <a:p>
            <a:r>
              <a:rPr lang="en-US" altLang="zh-TW" dirty="0"/>
              <a:t>RTP is a network protocol for delivering </a:t>
            </a:r>
            <a:r>
              <a:rPr lang="en-US" altLang="zh-TW" dirty="0" smtClean="0"/>
              <a:t>multimedia data over </a:t>
            </a:r>
            <a:r>
              <a:rPr lang="en-US" altLang="zh-TW" dirty="0"/>
              <a:t>IP networks. </a:t>
            </a:r>
            <a:endParaRPr lang="en-US" altLang="zh-TW" dirty="0" smtClean="0"/>
          </a:p>
          <a:p>
            <a:r>
              <a:rPr lang="en-US" altLang="zh-TW" dirty="0" smtClean="0"/>
              <a:t>RTCP </a:t>
            </a:r>
            <a:r>
              <a:rPr lang="en-US" altLang="zh-TW" dirty="0"/>
              <a:t>is used to </a:t>
            </a:r>
            <a:r>
              <a:rPr lang="en-US" altLang="zh-TW" dirty="0" smtClean="0"/>
              <a:t>monitor transmission statistics and </a:t>
            </a:r>
            <a:r>
              <a:rPr lang="en-US" altLang="zh-TW" dirty="0"/>
              <a:t>quality of service (</a:t>
            </a:r>
            <a:r>
              <a:rPr lang="en-US" altLang="zh-TW" dirty="0" err="1"/>
              <a:t>QoS</a:t>
            </a:r>
            <a:r>
              <a:rPr lang="en-US" altLang="zh-TW" dirty="0"/>
              <a:t>) and </a:t>
            </a:r>
            <a:r>
              <a:rPr lang="en-US" altLang="zh-TW" dirty="0" smtClean="0"/>
              <a:t>aids synchronization of multiple streams</a:t>
            </a:r>
            <a:endParaRPr lang="en-US" altLang="zh-TW" dirty="0" smtClean="0"/>
          </a:p>
        </p:txBody>
      </p:sp>
      <p:grpSp>
        <p:nvGrpSpPr>
          <p:cNvPr id="132" name="群組 131"/>
          <p:cNvGrpSpPr/>
          <p:nvPr/>
        </p:nvGrpSpPr>
        <p:grpSpPr>
          <a:xfrm>
            <a:off x="230731" y="377898"/>
            <a:ext cx="11633115" cy="3662739"/>
            <a:chOff x="558885" y="402456"/>
            <a:chExt cx="11633115" cy="3662739"/>
          </a:xfrm>
        </p:grpSpPr>
        <p:sp>
          <p:nvSpPr>
            <p:cNvPr id="25" name="文字方塊 24"/>
            <p:cNvSpPr txBox="1"/>
            <p:nvPr/>
          </p:nvSpPr>
          <p:spPr>
            <a:xfrm>
              <a:off x="9603214" y="1768207"/>
              <a:ext cx="25887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Multimedia device</a:t>
              </a:r>
              <a:endParaRPr lang="en-US" dirty="0"/>
            </a:p>
            <a:p>
              <a:endParaRPr lang="en-US" dirty="0"/>
            </a:p>
          </p:txBody>
        </p:sp>
        <p:grpSp>
          <p:nvGrpSpPr>
            <p:cNvPr id="131" name="群組 130"/>
            <p:cNvGrpSpPr/>
            <p:nvPr/>
          </p:nvGrpSpPr>
          <p:grpSpPr>
            <a:xfrm>
              <a:off x="558885" y="402456"/>
              <a:ext cx="11229986" cy="3662739"/>
              <a:chOff x="415266" y="171138"/>
              <a:chExt cx="11229986" cy="3662739"/>
            </a:xfrm>
          </p:grpSpPr>
          <p:pic>
            <p:nvPicPr>
              <p:cNvPr id="92" name="圖片 91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5266" y="1618318"/>
                <a:ext cx="1981767" cy="1488452"/>
              </a:xfrm>
              <a:prstGeom prst="rect">
                <a:avLst/>
              </a:prstGeom>
            </p:spPr>
          </p:pic>
          <p:sp>
            <p:nvSpPr>
              <p:cNvPr id="16" name="文字方塊 15"/>
              <p:cNvSpPr txBox="1"/>
              <p:nvPr/>
            </p:nvSpPr>
            <p:spPr>
              <a:xfrm>
                <a:off x="1793402" y="1227689"/>
                <a:ext cx="303732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800" dirty="0" smtClean="0"/>
                  <a:t>Data(RTP multicast)</a:t>
                </a:r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文字方塊 19"/>
              <p:cNvSpPr txBox="1"/>
              <p:nvPr/>
            </p:nvSpPr>
            <p:spPr>
              <a:xfrm>
                <a:off x="2575847" y="2258602"/>
                <a:ext cx="21197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800" dirty="0" err="1" smtClean="0"/>
                  <a:t>QoS</a:t>
                </a:r>
                <a:r>
                  <a:rPr lang="en-US" altLang="zh-TW" sz="2800" dirty="0" smtClean="0"/>
                  <a:t>(RTCP)</a:t>
                </a:r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文字方塊 20"/>
              <p:cNvSpPr txBox="1"/>
              <p:nvPr/>
            </p:nvSpPr>
            <p:spPr>
              <a:xfrm>
                <a:off x="568216" y="3187546"/>
                <a:ext cx="223230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Multimedia device</a:t>
                </a:r>
                <a:endParaRPr lang="en-US" dirty="0"/>
              </a:p>
              <a:p>
                <a:endParaRPr lang="en-US" dirty="0"/>
              </a:p>
            </p:txBody>
          </p:sp>
          <p:sp>
            <p:nvSpPr>
              <p:cNvPr id="28" name="雲朵形 27"/>
              <p:cNvSpPr/>
              <p:nvPr/>
            </p:nvSpPr>
            <p:spPr>
              <a:xfrm>
                <a:off x="4433827" y="1354604"/>
                <a:ext cx="2796640" cy="1581094"/>
              </a:xfrm>
              <a:prstGeom prst="cloud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3200" dirty="0" smtClean="0"/>
                  <a:t>Network</a:t>
                </a:r>
                <a:endParaRPr lang="en-US" sz="3200" dirty="0"/>
              </a:p>
            </p:txBody>
          </p:sp>
          <p:cxnSp>
            <p:nvCxnSpPr>
              <p:cNvPr id="79" name="直線單箭頭接點 78"/>
              <p:cNvCxnSpPr/>
              <p:nvPr/>
            </p:nvCxnSpPr>
            <p:spPr>
              <a:xfrm flipV="1">
                <a:off x="2639741" y="2122858"/>
                <a:ext cx="1517944" cy="3317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單箭頭接點 80"/>
              <p:cNvCxnSpPr/>
              <p:nvPr/>
            </p:nvCxnSpPr>
            <p:spPr>
              <a:xfrm flipV="1">
                <a:off x="7558306" y="1170973"/>
                <a:ext cx="1517944" cy="3317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單箭頭接點 83"/>
              <p:cNvCxnSpPr/>
              <p:nvPr/>
            </p:nvCxnSpPr>
            <p:spPr>
              <a:xfrm>
                <a:off x="7077602" y="2766708"/>
                <a:ext cx="2621224" cy="71796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文字方塊 87"/>
              <p:cNvSpPr txBox="1"/>
              <p:nvPr/>
            </p:nvSpPr>
            <p:spPr>
              <a:xfrm>
                <a:off x="7435383" y="1381565"/>
                <a:ext cx="21197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800" dirty="0" err="1" smtClean="0"/>
                  <a:t>QoS</a:t>
                </a:r>
                <a:r>
                  <a:rPr lang="en-US" altLang="zh-TW" sz="2800" dirty="0" smtClean="0"/>
                  <a:t>(RTCP)</a:t>
                </a:r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102" name="群組 101"/>
              <p:cNvGrpSpPr/>
              <p:nvPr/>
            </p:nvGrpSpPr>
            <p:grpSpPr>
              <a:xfrm>
                <a:off x="9899622" y="2313830"/>
                <a:ext cx="1745630" cy="1353271"/>
                <a:chOff x="9228994" y="171800"/>
                <a:chExt cx="1988857" cy="1616308"/>
              </a:xfrm>
            </p:grpSpPr>
            <p:grpSp>
              <p:nvGrpSpPr>
                <p:cNvPr id="58" name="群組 57"/>
                <p:cNvGrpSpPr/>
                <p:nvPr/>
              </p:nvGrpSpPr>
              <p:grpSpPr>
                <a:xfrm>
                  <a:off x="9228994" y="171800"/>
                  <a:ext cx="1988857" cy="1616308"/>
                  <a:chOff x="2258227" y="1205369"/>
                  <a:chExt cx="4314182" cy="3729118"/>
                </a:xfrm>
              </p:grpSpPr>
              <p:pic>
                <p:nvPicPr>
                  <p:cNvPr id="59" name="圖片 58"/>
                  <p:cNvPicPr>
                    <a:picLocks noChangeAspect="1"/>
                  </p:cNvPicPr>
                  <p:nvPr/>
                </p:nvPicPr>
                <p:blipFill rotWithShape="1"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19160" r="6058"/>
                  <a:stretch/>
                </p:blipFill>
                <p:spPr>
                  <a:xfrm>
                    <a:off x="2298583" y="1205369"/>
                    <a:ext cx="4273826" cy="3562350"/>
                  </a:xfrm>
                  <a:prstGeom prst="rect">
                    <a:avLst/>
                  </a:prstGeom>
                </p:spPr>
              </p:pic>
              <p:cxnSp>
                <p:nvCxnSpPr>
                  <p:cNvPr id="60" name="直線接點 59"/>
                  <p:cNvCxnSpPr/>
                  <p:nvPr/>
                </p:nvCxnSpPr>
                <p:spPr>
                  <a:xfrm flipH="1">
                    <a:off x="2748322" y="1355122"/>
                    <a:ext cx="19510" cy="2301223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直線接點 60"/>
                  <p:cNvCxnSpPr/>
                  <p:nvPr/>
                </p:nvCxnSpPr>
                <p:spPr>
                  <a:xfrm flipH="1">
                    <a:off x="6122749" y="1311787"/>
                    <a:ext cx="19510" cy="2301223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直線接點 61"/>
                  <p:cNvCxnSpPr/>
                  <p:nvPr/>
                </p:nvCxnSpPr>
                <p:spPr>
                  <a:xfrm flipV="1">
                    <a:off x="2758077" y="1311787"/>
                    <a:ext cx="3393149" cy="124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直線接點 62"/>
                  <p:cNvCxnSpPr/>
                  <p:nvPr/>
                </p:nvCxnSpPr>
                <p:spPr>
                  <a:xfrm flipV="1">
                    <a:off x="2729600" y="3672166"/>
                    <a:ext cx="3393149" cy="124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直線接點 63"/>
                  <p:cNvCxnSpPr/>
                  <p:nvPr/>
                </p:nvCxnSpPr>
                <p:spPr>
                  <a:xfrm flipH="1">
                    <a:off x="2280106" y="3695665"/>
                    <a:ext cx="438635" cy="115225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直線接點 64"/>
                  <p:cNvCxnSpPr/>
                  <p:nvPr/>
                </p:nvCxnSpPr>
                <p:spPr>
                  <a:xfrm>
                    <a:off x="6116349" y="3656345"/>
                    <a:ext cx="351756" cy="121779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直線接點 65"/>
                  <p:cNvCxnSpPr/>
                  <p:nvPr/>
                </p:nvCxnSpPr>
                <p:spPr>
                  <a:xfrm>
                    <a:off x="2258227" y="4926490"/>
                    <a:ext cx="4295705" cy="799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0" name="矩形 89"/>
                <p:cNvSpPr/>
                <p:nvPr/>
              </p:nvSpPr>
              <p:spPr>
                <a:xfrm>
                  <a:off x="9463924" y="254014"/>
                  <a:ext cx="1513553" cy="99649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000" dirty="0" smtClean="0">
                      <a:solidFill>
                        <a:schemeClr val="tx1"/>
                      </a:solidFill>
                    </a:rPr>
                    <a:t>PC</a:t>
                  </a:r>
                  <a:endParaRPr lang="en-US" sz="4000" dirty="0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94" name="直線單箭頭接點 93"/>
              <p:cNvCxnSpPr/>
              <p:nvPr/>
            </p:nvCxnSpPr>
            <p:spPr>
              <a:xfrm>
                <a:off x="2709378" y="1904785"/>
                <a:ext cx="1448307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線單箭頭接點 94"/>
              <p:cNvCxnSpPr/>
              <p:nvPr/>
            </p:nvCxnSpPr>
            <p:spPr>
              <a:xfrm>
                <a:off x="7509946" y="918285"/>
                <a:ext cx="1448307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線單箭頭接點 95"/>
              <p:cNvCxnSpPr/>
              <p:nvPr/>
            </p:nvCxnSpPr>
            <p:spPr>
              <a:xfrm>
                <a:off x="7561160" y="2575928"/>
                <a:ext cx="2130190" cy="54423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文字方塊 99"/>
              <p:cNvSpPr txBox="1"/>
              <p:nvPr/>
            </p:nvSpPr>
            <p:spPr>
              <a:xfrm>
                <a:off x="7185090" y="3173362"/>
                <a:ext cx="21197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800" dirty="0" err="1" smtClean="0"/>
                  <a:t>QoS</a:t>
                </a:r>
                <a:r>
                  <a:rPr lang="en-US" altLang="zh-TW" sz="2800" dirty="0" smtClean="0"/>
                  <a:t>(RTCP)</a:t>
                </a:r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114" name="群組 113"/>
              <p:cNvGrpSpPr/>
              <p:nvPr/>
            </p:nvGrpSpPr>
            <p:grpSpPr>
              <a:xfrm>
                <a:off x="9516700" y="171138"/>
                <a:ext cx="1858219" cy="1425249"/>
                <a:chOff x="9228994" y="171800"/>
                <a:chExt cx="1988857" cy="1616308"/>
              </a:xfrm>
            </p:grpSpPr>
            <p:grpSp>
              <p:nvGrpSpPr>
                <p:cNvPr id="115" name="群組 114"/>
                <p:cNvGrpSpPr/>
                <p:nvPr/>
              </p:nvGrpSpPr>
              <p:grpSpPr>
                <a:xfrm>
                  <a:off x="9228994" y="171800"/>
                  <a:ext cx="1988857" cy="1616308"/>
                  <a:chOff x="2258227" y="1205369"/>
                  <a:chExt cx="4314182" cy="3729118"/>
                </a:xfrm>
              </p:grpSpPr>
              <p:pic>
                <p:nvPicPr>
                  <p:cNvPr id="117" name="圖片 116"/>
                  <p:cNvPicPr>
                    <a:picLocks noChangeAspect="1"/>
                  </p:cNvPicPr>
                  <p:nvPr/>
                </p:nvPicPr>
                <p:blipFill rotWithShape="1"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19160" r="6058"/>
                  <a:stretch/>
                </p:blipFill>
                <p:spPr>
                  <a:xfrm>
                    <a:off x="2298583" y="1205369"/>
                    <a:ext cx="4273826" cy="3562350"/>
                  </a:xfrm>
                  <a:prstGeom prst="rect">
                    <a:avLst/>
                  </a:prstGeom>
                </p:spPr>
              </p:pic>
              <p:cxnSp>
                <p:nvCxnSpPr>
                  <p:cNvPr id="118" name="直線接點 117"/>
                  <p:cNvCxnSpPr/>
                  <p:nvPr/>
                </p:nvCxnSpPr>
                <p:spPr>
                  <a:xfrm flipH="1">
                    <a:off x="2748322" y="1355122"/>
                    <a:ext cx="19510" cy="2301223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直線接點 118"/>
                  <p:cNvCxnSpPr/>
                  <p:nvPr/>
                </p:nvCxnSpPr>
                <p:spPr>
                  <a:xfrm flipH="1">
                    <a:off x="6122749" y="1311787"/>
                    <a:ext cx="19510" cy="2301223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接點 119"/>
                  <p:cNvCxnSpPr/>
                  <p:nvPr/>
                </p:nvCxnSpPr>
                <p:spPr>
                  <a:xfrm flipV="1">
                    <a:off x="2758077" y="1311787"/>
                    <a:ext cx="3393149" cy="124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直線接點 120"/>
                  <p:cNvCxnSpPr/>
                  <p:nvPr/>
                </p:nvCxnSpPr>
                <p:spPr>
                  <a:xfrm flipV="1">
                    <a:off x="2729600" y="3672166"/>
                    <a:ext cx="3393149" cy="1245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接點 121"/>
                  <p:cNvCxnSpPr/>
                  <p:nvPr/>
                </p:nvCxnSpPr>
                <p:spPr>
                  <a:xfrm flipH="1">
                    <a:off x="2280106" y="3695665"/>
                    <a:ext cx="438635" cy="115225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直線接點 122"/>
                  <p:cNvCxnSpPr/>
                  <p:nvPr/>
                </p:nvCxnSpPr>
                <p:spPr>
                  <a:xfrm>
                    <a:off x="6116349" y="3656345"/>
                    <a:ext cx="351756" cy="121779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接點 123"/>
                  <p:cNvCxnSpPr/>
                  <p:nvPr/>
                </p:nvCxnSpPr>
                <p:spPr>
                  <a:xfrm>
                    <a:off x="2258227" y="4926490"/>
                    <a:ext cx="4295705" cy="799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6" name="矩形 115"/>
                <p:cNvSpPr/>
                <p:nvPr/>
              </p:nvSpPr>
              <p:spPr>
                <a:xfrm>
                  <a:off x="9463924" y="254014"/>
                  <a:ext cx="1513553" cy="99649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000" dirty="0" smtClean="0">
                      <a:solidFill>
                        <a:schemeClr val="tx1"/>
                      </a:solidFill>
                    </a:rPr>
                    <a:t>PC</a:t>
                  </a:r>
                  <a:endParaRPr lang="en-US" sz="40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sp>
        <p:nvSpPr>
          <p:cNvPr id="130" name="投影片編號版面配置區 1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3</a:t>
            </a:fld>
            <a:endParaRPr lang="en-US" sz="2400" dirty="0"/>
          </a:p>
        </p:txBody>
      </p:sp>
      <p:sp>
        <p:nvSpPr>
          <p:cNvPr id="45" name="文字方塊 44"/>
          <p:cNvSpPr txBox="1"/>
          <p:nvPr/>
        </p:nvSpPr>
        <p:spPr>
          <a:xfrm>
            <a:off x="10048403" y="3814461"/>
            <a:ext cx="2588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Multimedia device</a:t>
            </a:r>
            <a:endParaRPr lang="en-US" dirty="0"/>
          </a:p>
          <a:p>
            <a:endParaRPr 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6153410" y="619333"/>
            <a:ext cx="3037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Data(RTP multicast)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7" name="文字方塊 46"/>
          <p:cNvSpPr txBox="1"/>
          <p:nvPr/>
        </p:nvSpPr>
        <p:spPr>
          <a:xfrm>
            <a:off x="6944877" y="2390369"/>
            <a:ext cx="3037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Data(RTP multicast)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21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755"/>
          <a:stretch/>
        </p:blipFill>
        <p:spPr>
          <a:xfrm>
            <a:off x="2004369" y="1414548"/>
            <a:ext cx="7504349" cy="5337244"/>
          </a:xfrm>
        </p:spPr>
      </p:pic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206433" y="0"/>
            <a:ext cx="10515600" cy="1809989"/>
          </a:xfrm>
        </p:spPr>
        <p:txBody>
          <a:bodyPr>
            <a:normAutofit/>
          </a:bodyPr>
          <a:lstStyle/>
          <a:p>
            <a:r>
              <a:rPr lang="en-US" sz="4800" b="1" dirty="0"/>
              <a:t>Overview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----</a:t>
            </a:r>
            <a:r>
              <a:rPr lang="en-US" sz="3200" dirty="0" smtClean="0"/>
              <a:t>Multimedia Protocol </a:t>
            </a:r>
            <a:r>
              <a:rPr lang="en-US" sz="3200" dirty="0"/>
              <a:t>S</a:t>
            </a:r>
            <a:r>
              <a:rPr lang="en-US" sz="3200" dirty="0" smtClean="0"/>
              <a:t>tack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4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117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2426" y="0"/>
            <a:ext cx="10515600" cy="1325563"/>
          </a:xfrm>
        </p:spPr>
        <p:txBody>
          <a:bodyPr/>
          <a:lstStyle/>
          <a:p>
            <a:r>
              <a:rPr lang="en-US" dirty="0" smtClean="0"/>
              <a:t>RTP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2426" y="785340"/>
            <a:ext cx="11193379" cy="56096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200" dirty="0" smtClean="0"/>
          </a:p>
          <a:p>
            <a:r>
              <a:rPr lang="en-US" altLang="zh-TW" sz="3200" b="1" dirty="0" smtClean="0"/>
              <a:t>Sequence </a:t>
            </a:r>
            <a:r>
              <a:rPr lang="en-US" altLang="zh-TW" sz="3200" b="1" dirty="0"/>
              <a:t>number</a:t>
            </a:r>
            <a:r>
              <a:rPr lang="zh-TW" altLang="en-US" sz="3200" dirty="0" smtClean="0"/>
              <a:t>：</a:t>
            </a:r>
            <a:r>
              <a:rPr lang="en-US" altLang="zh-TW" sz="3200" dirty="0"/>
              <a:t>The sequence number increments by one for each RTP data </a:t>
            </a:r>
            <a:r>
              <a:rPr lang="en-US" altLang="zh-TW" sz="3200" dirty="0" smtClean="0"/>
              <a:t>packet sent. </a:t>
            </a:r>
          </a:p>
          <a:p>
            <a:endParaRPr lang="en-US" altLang="zh-TW" sz="3200" dirty="0" smtClean="0"/>
          </a:p>
          <a:p>
            <a:r>
              <a:rPr lang="en-US" altLang="zh-TW" sz="3200" b="1" dirty="0"/>
              <a:t>T</a:t>
            </a:r>
            <a:r>
              <a:rPr lang="en-US" altLang="zh-TW" sz="3200" b="1" dirty="0" smtClean="0"/>
              <a:t>imestamp</a:t>
            </a:r>
            <a:r>
              <a:rPr lang="zh-TW" altLang="en-US" sz="3200" dirty="0" smtClean="0"/>
              <a:t>：</a:t>
            </a:r>
            <a:r>
              <a:rPr lang="en-US" altLang="zh-TW" sz="3200" dirty="0"/>
              <a:t>The timestamp reflects the sampling instant of the first octet </a:t>
            </a:r>
            <a:r>
              <a:rPr lang="en-US" altLang="zh-TW" sz="3200" dirty="0" smtClean="0"/>
              <a:t>in the RTP data packet .</a:t>
            </a:r>
          </a:p>
          <a:p>
            <a:endParaRPr lang="en-US" altLang="zh-TW" sz="3200" dirty="0" smtClean="0"/>
          </a:p>
          <a:p>
            <a:r>
              <a:rPr lang="en-US" altLang="zh-TW" sz="3200" b="1" dirty="0" smtClean="0"/>
              <a:t>SSRC</a:t>
            </a:r>
            <a:r>
              <a:rPr lang="zh-TW" altLang="en-US" sz="3200" dirty="0" smtClean="0"/>
              <a:t>：</a:t>
            </a:r>
            <a:r>
              <a:rPr lang="en-US" altLang="zh-TW" sz="3200" dirty="0"/>
              <a:t>The SSRC field identifies the synchronization source.</a:t>
            </a:r>
            <a:endParaRPr lang="en-US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5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032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5575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/>
              <a:t>RTCP Mechanics</a:t>
            </a:r>
            <a:endParaRPr 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0243" y="1317953"/>
            <a:ext cx="10515600" cy="4351338"/>
          </a:xfrm>
        </p:spPr>
        <p:txBody>
          <a:bodyPr>
            <a:noAutofit/>
          </a:bodyPr>
          <a:lstStyle/>
          <a:p>
            <a:r>
              <a:rPr lang="en-US" sz="3200" dirty="0"/>
              <a:t>RTCP messages are “stackable</a:t>
            </a:r>
            <a:r>
              <a:rPr lang="en-US" sz="3200" dirty="0" smtClean="0"/>
              <a:t>”</a:t>
            </a:r>
            <a:r>
              <a:rPr lang="en-US" altLang="zh-TW" sz="3200" dirty="0" smtClean="0"/>
              <a:t>.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RTCP </a:t>
            </a:r>
            <a:r>
              <a:rPr lang="en-US" sz="3200" dirty="0"/>
              <a:t>messages are always sent in (at least) </a:t>
            </a:r>
            <a:r>
              <a:rPr lang="en-US" sz="3200" dirty="0" smtClean="0"/>
              <a:t>pairs</a:t>
            </a:r>
            <a:r>
              <a:rPr lang="en-US" altLang="zh-TW" sz="3200" dirty="0" smtClean="0"/>
              <a:t>.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RTCP </a:t>
            </a:r>
            <a:r>
              <a:rPr lang="en-US" sz="3200" dirty="0"/>
              <a:t>messages are sent periodically with a period set to ensure that control messages consume no more than 5% of the session </a:t>
            </a:r>
            <a:r>
              <a:rPr lang="en-US" sz="3200" dirty="0" smtClean="0"/>
              <a:t>bandwidth</a:t>
            </a:r>
            <a:r>
              <a:rPr lang="en-US" altLang="zh-TW" sz="3200" dirty="0" smtClean="0"/>
              <a:t>.</a:t>
            </a:r>
            <a:endParaRPr lang="en-US" sz="32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6</a:t>
            </a:fld>
            <a:endParaRPr lang="en-US" sz="2400" dirty="0"/>
          </a:p>
        </p:txBody>
      </p:sp>
      <p:cxnSp>
        <p:nvCxnSpPr>
          <p:cNvPr id="6" name="直線單箭頭接點 5"/>
          <p:cNvCxnSpPr/>
          <p:nvPr/>
        </p:nvCxnSpPr>
        <p:spPr>
          <a:xfrm flipV="1">
            <a:off x="6304590" y="1579651"/>
            <a:ext cx="1117600" cy="1693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字方塊 6"/>
          <p:cNvSpPr txBox="1"/>
          <p:nvPr/>
        </p:nvSpPr>
        <p:spPr>
          <a:xfrm>
            <a:off x="7501264" y="1303814"/>
            <a:ext cx="5326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compound </a:t>
            </a:r>
            <a:r>
              <a:rPr lang="en-US" sz="2800" dirty="0"/>
              <a:t>RTCP </a:t>
            </a:r>
            <a:r>
              <a:rPr lang="zh-TW" altLang="en-US" sz="2800" dirty="0" smtClean="0"/>
              <a:t> </a:t>
            </a:r>
            <a:r>
              <a:rPr lang="en-US" sz="2800" dirty="0" smtClean="0"/>
              <a:t>message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851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5791" y="0"/>
            <a:ext cx="10515600" cy="1325563"/>
          </a:xfrm>
        </p:spPr>
        <p:txBody>
          <a:bodyPr/>
          <a:lstStyle/>
          <a:p>
            <a:r>
              <a:rPr lang="en-US" b="1" dirty="0"/>
              <a:t>RTCP Message types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6566" y="1528329"/>
            <a:ext cx="10813473" cy="4625254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/>
              <a:t>Sender reports (SR),type:200</a:t>
            </a:r>
          </a:p>
          <a:p>
            <a:pPr indent="339725">
              <a:buFont typeface="Wingdings" panose="05000000000000000000" pitchFamily="2" charset="2"/>
              <a:buChar char="§"/>
            </a:pPr>
            <a:r>
              <a:rPr lang="en-US" sz="3200" dirty="0"/>
              <a:t>cumulative frame &amp; byte counts </a:t>
            </a:r>
          </a:p>
          <a:p>
            <a:pPr indent="339725">
              <a:buFont typeface="Wingdings" panose="05000000000000000000" pitchFamily="2" charset="2"/>
              <a:buChar char="§"/>
            </a:pPr>
            <a:r>
              <a:rPr lang="en-US" sz="3200" dirty="0"/>
              <a:t>wall clock/timestamp values</a:t>
            </a:r>
          </a:p>
          <a:p>
            <a:r>
              <a:rPr lang="en-US" sz="3600" b="1" dirty="0"/>
              <a:t>Receiver reports (RR), type:201</a:t>
            </a:r>
          </a:p>
          <a:p>
            <a:pPr indent="339725">
              <a:buFont typeface="Wingdings" panose="05000000000000000000" pitchFamily="2" charset="2"/>
              <a:buChar char="§"/>
            </a:pPr>
            <a:r>
              <a:rPr lang="en-US" sz="3200" dirty="0"/>
              <a:t>frame loss/Frame delivery rate</a:t>
            </a:r>
          </a:p>
          <a:p>
            <a:r>
              <a:rPr lang="en-US" sz="3600" b="1" dirty="0"/>
              <a:t>Source description (SDES) , type:202</a:t>
            </a:r>
          </a:p>
          <a:p>
            <a:pPr indent="284163">
              <a:buFont typeface="Wingdings" panose="05000000000000000000" pitchFamily="2" charset="2"/>
              <a:buChar char="§"/>
            </a:pPr>
            <a:r>
              <a:rPr lang="en-US" sz="3200" dirty="0"/>
              <a:t>useful ASCII text strings (user &amp; host name of </a:t>
            </a:r>
            <a:r>
              <a:rPr lang="en-US" sz="3200" dirty="0" smtClean="0"/>
              <a:t>participant)</a:t>
            </a:r>
            <a:endParaRPr lang="en-US" sz="3200" dirty="0"/>
          </a:p>
          <a:p>
            <a:r>
              <a:rPr lang="en-US" sz="3600" b="1" dirty="0"/>
              <a:t>BYE, type:203</a:t>
            </a:r>
          </a:p>
          <a:p>
            <a:pPr indent="339725">
              <a:buFont typeface="Wingdings" panose="05000000000000000000" pitchFamily="2" charset="2"/>
              <a:buChar char="§"/>
            </a:pPr>
            <a:r>
              <a:rPr lang="en-US" sz="3200" dirty="0"/>
              <a:t>used to update participant’s SSRC tables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7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595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7217" y="-116215"/>
            <a:ext cx="10515600" cy="1325563"/>
          </a:xfrm>
        </p:spPr>
        <p:txBody>
          <a:bodyPr/>
          <a:lstStyle/>
          <a:p>
            <a:r>
              <a:rPr lang="en-US" dirty="0" smtClean="0"/>
              <a:t>RTCP </a:t>
            </a:r>
            <a:r>
              <a:rPr lang="en-US" dirty="0"/>
              <a:t>Message encapsulation</a:t>
            </a:r>
          </a:p>
        </p:txBody>
      </p:sp>
      <p:grpSp>
        <p:nvGrpSpPr>
          <p:cNvPr id="16" name="群組 15"/>
          <p:cNvGrpSpPr/>
          <p:nvPr/>
        </p:nvGrpSpPr>
        <p:grpSpPr>
          <a:xfrm>
            <a:off x="5054144" y="1725221"/>
            <a:ext cx="4573718" cy="4472246"/>
            <a:chOff x="4538749" y="1995055"/>
            <a:chExt cx="2427316" cy="2982593"/>
          </a:xfrm>
        </p:grpSpPr>
        <p:sp>
          <p:nvSpPr>
            <p:cNvPr id="5" name="矩形 4"/>
            <p:cNvSpPr/>
            <p:nvPr/>
          </p:nvSpPr>
          <p:spPr>
            <a:xfrm>
              <a:off x="4538749" y="1995055"/>
              <a:ext cx="2427316" cy="41563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>
                  <a:solidFill>
                    <a:schemeClr val="tx1"/>
                  </a:solidFill>
                </a:rPr>
                <a:t>IP</a:t>
              </a:r>
              <a:r>
                <a:rPr lang="zh-TW" altLang="en-US" sz="3200" dirty="0" smtClean="0">
                  <a:solidFill>
                    <a:schemeClr val="tx1"/>
                  </a:solidFill>
                </a:rPr>
                <a:t> </a:t>
              </a:r>
              <a:r>
                <a:rPr lang="en-US" altLang="zh-TW" sz="3200" dirty="0" smtClean="0">
                  <a:solidFill>
                    <a:schemeClr val="tx1"/>
                  </a:solidFill>
                </a:rPr>
                <a:t>Header</a:t>
              </a:r>
              <a:r>
                <a:rPr lang="zh-TW" altLang="en-US" sz="3200" dirty="0" smtClean="0">
                  <a:solidFill>
                    <a:schemeClr val="tx1"/>
                  </a:solidFill>
                </a:rPr>
                <a:t> 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4538749" y="2413462"/>
              <a:ext cx="2427316" cy="41563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UDP Header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4538749" y="4562012"/>
              <a:ext cx="2427316" cy="41563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4538749" y="3282131"/>
              <a:ext cx="2427316" cy="84098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4538749" y="4134744"/>
              <a:ext cx="2427316" cy="41563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R</a:t>
              </a:r>
              <a:r>
                <a:rPr lang="en-US" altLang="zh-TW" sz="2800" dirty="0" smtClean="0">
                  <a:solidFill>
                    <a:schemeClr val="tx1"/>
                  </a:solidFill>
                </a:rPr>
                <a:t>TCP</a:t>
              </a:r>
              <a:r>
                <a:rPr lang="en-US" sz="2800" dirty="0" smtClean="0">
                  <a:solidFill>
                    <a:schemeClr val="tx1"/>
                  </a:solidFill>
                </a:rPr>
                <a:t> header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4829918" y="3528150"/>
              <a:ext cx="2021264" cy="348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Reception Report Blocks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4538749" y="2838235"/>
              <a:ext cx="2427316" cy="41563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R</a:t>
              </a:r>
              <a:r>
                <a:rPr lang="en-US" altLang="zh-TW" sz="2800" dirty="0" smtClean="0">
                  <a:solidFill>
                    <a:schemeClr val="tx1"/>
                  </a:solidFill>
                </a:rPr>
                <a:t>TCP</a:t>
              </a:r>
              <a:r>
                <a:rPr lang="en-US" sz="2800" dirty="0" smtClean="0">
                  <a:solidFill>
                    <a:schemeClr val="tx1"/>
                  </a:solidFill>
                </a:rPr>
                <a:t> header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5422239" y="4595358"/>
              <a:ext cx="1489116" cy="348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smtClean="0"/>
                <a:t>Item(</a:t>
              </a:r>
              <a:r>
                <a:rPr lang="en-US" altLang="zh-TW" sz="2800" dirty="0" err="1" smtClean="0"/>
                <a:t>ex:CName</a:t>
              </a:r>
              <a:r>
                <a:rPr lang="en-US" altLang="zh-TW" sz="2800" dirty="0" smtClean="0"/>
                <a:t>…)</a:t>
              </a:r>
              <a:endParaRPr lang="en-US" sz="2800" dirty="0"/>
            </a:p>
          </p:txBody>
        </p:sp>
      </p:grpSp>
      <p:sp>
        <p:nvSpPr>
          <p:cNvPr id="18" name="左大括弧 17"/>
          <p:cNvSpPr/>
          <p:nvPr/>
        </p:nvSpPr>
        <p:spPr>
          <a:xfrm>
            <a:off x="1635998" y="1713164"/>
            <a:ext cx="748146" cy="4621709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左大括弧 18"/>
          <p:cNvSpPr/>
          <p:nvPr/>
        </p:nvSpPr>
        <p:spPr>
          <a:xfrm>
            <a:off x="3139974" y="2369839"/>
            <a:ext cx="458295" cy="3831579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左大括弧 19"/>
          <p:cNvSpPr/>
          <p:nvPr/>
        </p:nvSpPr>
        <p:spPr>
          <a:xfrm>
            <a:off x="4403322" y="3039529"/>
            <a:ext cx="495998" cy="315793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660547" y="3301502"/>
            <a:ext cx="1349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IP Packet</a:t>
            </a:r>
            <a:endParaRPr lang="en-US" sz="2400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1914256" y="3885517"/>
            <a:ext cx="15787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UCP Datagram</a:t>
            </a:r>
            <a:endParaRPr lang="en-US" sz="2400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3212653" y="4176812"/>
            <a:ext cx="16250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RTCP</a:t>
            </a:r>
          </a:p>
          <a:p>
            <a:pPr algn="ctr"/>
            <a:r>
              <a:rPr lang="en-US" sz="2400" dirty="0" smtClean="0"/>
              <a:t>compound</a:t>
            </a:r>
            <a:endParaRPr lang="en-US" sz="2400" dirty="0"/>
          </a:p>
          <a:p>
            <a:pPr algn="ctr"/>
            <a:r>
              <a:rPr lang="en-US" sz="2400" dirty="0" smtClean="0"/>
              <a:t> </a:t>
            </a:r>
            <a:r>
              <a:rPr lang="en-US" sz="2400" dirty="0" smtClean="0"/>
              <a:t>message</a:t>
            </a:r>
            <a:endParaRPr lang="en-US" sz="2400" dirty="0"/>
          </a:p>
        </p:txBody>
      </p:sp>
      <p:sp>
        <p:nvSpPr>
          <p:cNvPr id="24" name="左大括弧 23"/>
          <p:cNvSpPr/>
          <p:nvPr/>
        </p:nvSpPr>
        <p:spPr>
          <a:xfrm rot="10800000">
            <a:off x="9782686" y="2975826"/>
            <a:ext cx="495998" cy="194030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10278684" y="3715147"/>
            <a:ext cx="1349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SR/RR</a:t>
            </a:r>
            <a:endParaRPr lang="en-US" sz="2400" dirty="0"/>
          </a:p>
        </p:txBody>
      </p:sp>
      <p:sp>
        <p:nvSpPr>
          <p:cNvPr id="26" name="左大括弧 25"/>
          <p:cNvSpPr/>
          <p:nvPr/>
        </p:nvSpPr>
        <p:spPr>
          <a:xfrm rot="10800000">
            <a:off x="9782686" y="4941903"/>
            <a:ext cx="495998" cy="120556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文字方塊 26"/>
          <p:cNvSpPr txBox="1"/>
          <p:nvPr/>
        </p:nvSpPr>
        <p:spPr>
          <a:xfrm>
            <a:off x="10278684" y="5343409"/>
            <a:ext cx="16417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SDES/BYE</a:t>
            </a:r>
            <a:endParaRPr lang="en-US" sz="2400" dirty="0"/>
          </a:p>
        </p:txBody>
      </p:sp>
      <p:sp>
        <p:nvSpPr>
          <p:cNvPr id="51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sz="2400" dirty="0" smtClean="0"/>
              <a:t>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400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04943"/>
            <a:ext cx="11984925" cy="2279650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C70-A149-4A07-BE8A-3B2AA941068F}" type="slidenum">
              <a:rPr lang="en-US" sz="2400" smtClean="0"/>
              <a:t>9</a:t>
            </a:fld>
            <a:endParaRPr lang="en-US" sz="24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8117"/>
            <a:ext cx="11581942" cy="4018583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6977269" y="3409259"/>
            <a:ext cx="3266662" cy="2981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矩形 6"/>
          <p:cNvSpPr/>
          <p:nvPr/>
        </p:nvSpPr>
        <p:spPr>
          <a:xfrm>
            <a:off x="6930887" y="1326185"/>
            <a:ext cx="4422913" cy="2716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30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6498</TotalTime>
  <Words>954</Words>
  <Application>Microsoft Office PowerPoint</Application>
  <PresentationFormat>寬螢幕</PresentationFormat>
  <Paragraphs>175</Paragraphs>
  <Slides>21</Slides>
  <Notes>18</Notes>
  <HiddenSlides>3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7" baseType="lpstr">
      <vt:lpstr>PMingLiU</vt:lpstr>
      <vt:lpstr>Arial</vt:lpstr>
      <vt:lpstr>Calibri</vt:lpstr>
      <vt:lpstr>Calibri Light</vt:lpstr>
      <vt:lpstr>Wingdings</vt:lpstr>
      <vt:lpstr>Office 佈景主題</vt:lpstr>
      <vt:lpstr>Real-time Transport Control Protocol </vt:lpstr>
      <vt:lpstr>Outline</vt:lpstr>
      <vt:lpstr>Overview </vt:lpstr>
      <vt:lpstr>Overview  ----Multimedia Protocol Stack</vt:lpstr>
      <vt:lpstr>RTP</vt:lpstr>
      <vt:lpstr>RTCP Mechanics</vt:lpstr>
      <vt:lpstr>RTCP Message types</vt:lpstr>
      <vt:lpstr>RTCP Message encapsulation</vt:lpstr>
      <vt:lpstr>PowerPoint 簡報</vt:lpstr>
      <vt:lpstr>The RTCP sender/receiver report message</vt:lpstr>
      <vt:lpstr>The RTCP sender/receiver report message -----Header</vt:lpstr>
      <vt:lpstr>The RTCP sender report message -----Information</vt:lpstr>
      <vt:lpstr>The RTCP sender/receiver report message ----Reception report blocks</vt:lpstr>
      <vt:lpstr>PowerPoint 簡報</vt:lpstr>
      <vt:lpstr>RTCP Reception Report Blocks  ----Loss calculation</vt:lpstr>
      <vt:lpstr>RTCP Reception Report Blocks  ----Jitter calculation</vt:lpstr>
      <vt:lpstr>RTCP Reception Report Blocks  ----Round trip time calculation</vt:lpstr>
      <vt:lpstr>RTCP Sending Interval General principles</vt:lpstr>
      <vt:lpstr>Conclusion</vt:lpstr>
      <vt:lpstr>PowerPoint 簡報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RTCP</dc:title>
  <dc:creator>吳怡蓓</dc:creator>
  <cp:lastModifiedBy>吳怡蓓</cp:lastModifiedBy>
  <cp:revision>117</cp:revision>
  <dcterms:created xsi:type="dcterms:W3CDTF">2016-12-21T03:57:42Z</dcterms:created>
  <dcterms:modified xsi:type="dcterms:W3CDTF">2016-12-29T04:24:17Z</dcterms:modified>
</cp:coreProperties>
</file>