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82" r:id="rId5"/>
    <p:sldId id="259" r:id="rId6"/>
    <p:sldId id="267" r:id="rId7"/>
    <p:sldId id="260" r:id="rId8"/>
    <p:sldId id="261" r:id="rId9"/>
    <p:sldId id="268" r:id="rId10"/>
    <p:sldId id="275" r:id="rId11"/>
    <p:sldId id="262" r:id="rId12"/>
    <p:sldId id="271" r:id="rId13"/>
    <p:sldId id="273" r:id="rId14"/>
    <p:sldId id="274" r:id="rId15"/>
    <p:sldId id="272" r:id="rId16"/>
    <p:sldId id="269" r:id="rId17"/>
    <p:sldId id="276" r:id="rId18"/>
    <p:sldId id="277" r:id="rId19"/>
    <p:sldId id="279" r:id="rId20"/>
    <p:sldId id="281" r:id="rId21"/>
    <p:sldId id="280" r:id="rId22"/>
    <p:sldId id="265" r:id="rId23"/>
    <p:sldId id="26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85835" autoAdjust="0"/>
  </p:normalViewPr>
  <p:slideViewPr>
    <p:cSldViewPr snapToGrid="0">
      <p:cViewPr varScale="1">
        <p:scale>
          <a:sx n="67" d="100"/>
          <a:sy n="67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FA27D-8202-43F4-A786-A6EDF7E43B5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96D19-C13D-49B2-8DA2-4B5220CCB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4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dvanced_Message_Queuing_Protoco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/HTTP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http://www.w3schools.com/xml/ajax_intro.asp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當資料頻繁更新時，會造成網路很大的負擔</a:t>
            </a:r>
            <a:r>
              <a:rPr lang="en-US" altLang="zh-TW" dirty="0" smtClean="0"/>
              <a:t>(</a:t>
            </a:r>
            <a:r>
              <a:rPr lang="zh-TW" altLang="en-US" dirty="0" smtClean="0"/>
              <a:t>因為</a:t>
            </a:r>
            <a:r>
              <a:rPr lang="en-US" altLang="zh-TW" dirty="0" smtClean="0"/>
              <a:t>request</a:t>
            </a:r>
            <a:r>
              <a:rPr lang="zh-TW" altLang="en-US" dirty="0" smtClean="0"/>
              <a:t>非常</a:t>
            </a:r>
            <a:r>
              <a:rPr lang="zh-TW" altLang="en-US" dirty="0" smtClean="0"/>
              <a:t>多次</a:t>
            </a:r>
            <a:r>
              <a:rPr lang="en-US" altLang="zh-TW" dirty="0" smtClean="0"/>
              <a:t>,</a:t>
            </a:r>
            <a:r>
              <a:rPr lang="zh-TW" altLang="en-US" dirty="0" smtClean="0"/>
              <a:t> 造成很大的</a:t>
            </a:r>
            <a:r>
              <a:rPr lang="en-US" altLang="zh-TW" dirty="0" smtClean="0"/>
              <a:t>overhead)</a:t>
            </a:r>
          </a:p>
          <a:p>
            <a:r>
              <a:rPr lang="zh-TW" altLang="en-US" dirty="0" smtClean="0"/>
              <a:t>所以有了另一種方式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2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64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45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zh-TW" dirty="0" smtClean="0"/>
              <a:t>A rich Internet application (RIA; sometimes called an Installable Internet Application) is a Web application that has many of the characteristics of desktop application software, typically delivered by way of a site-specific browser, a browser plug-in, an independent sandbox, extensive use of JavaScript, or a virtual </a:t>
            </a:r>
            <a:r>
              <a:rPr lang="en-US" altLang="zh-TW" dirty="0" err="1" smtClean="0"/>
              <a:t>machine.Adobe</a:t>
            </a:r>
            <a:r>
              <a:rPr lang="en-US" altLang="zh-TW" dirty="0" smtClean="0"/>
              <a:t> Flash, </a:t>
            </a:r>
            <a:r>
              <a:rPr lang="en-US" altLang="zh-TW" dirty="0" err="1" smtClean="0"/>
              <a:t>JavaFX,and</a:t>
            </a:r>
            <a:r>
              <a:rPr lang="en-US" altLang="zh-TW" dirty="0" smtClean="0"/>
              <a:t> Microsoft Silverlight are currently the three most common platforms.</a:t>
            </a:r>
          </a:p>
          <a:p>
            <a:pPr marL="228600" indent="-228600">
              <a:buAutoNum type="arabicPeriod"/>
            </a:pP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AMQP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(Advanced Message 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Queueing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Protocol) is an openly published wire specification for asynchronous messaging.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7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dirty="0" smtClean="0"/>
              <a:t>The </a:t>
            </a:r>
            <a:r>
              <a:rPr lang="en-US" altLang="zh-TW" b="1" dirty="0" smtClean="0"/>
              <a:t>security</a:t>
            </a:r>
            <a:r>
              <a:rPr lang="en-US" altLang="zh-TW" dirty="0" smtClean="0"/>
              <a:t> model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used for this is the origin-based security model common used by web browsers.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98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兩個重點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en-US" dirty="0" smtClean="0"/>
              <a:t>HTTP</a:t>
            </a:r>
            <a:r>
              <a:rPr lang="en-US" baseline="0" dirty="0" smtClean="0"/>
              <a:t> handshake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Upgrade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0" indent="0">
              <a:buNone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en/HTTP"/>
              </a:rPr>
              <a:t>HTTP protocol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provides a special mechanism allowing an already established connection to upgrade to a new, incompatible, protocol. This mechanism is always client initiated, and the server may accept or refuse the switch to the new protocol.</a:t>
            </a:r>
          </a:p>
          <a:p>
            <a:pPr marL="0" indent="0">
              <a:buNone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 smtClean="0"/>
              <a:t>The "Connection" header field allows the sender to indicate desired control options for the current connection. 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50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31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19-C13D-49B2-8DA2-4B5220CCBF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2D1F-06B0-493B-B799-D0DA65CE1FF4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6819-8D6C-498F-92E8-41041B7B4416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7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E5B1-D656-4BAF-8049-DA8012D6C4CB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0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C7E4-5EF6-40A0-B2DE-204C6CD87673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3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073A-4851-49DC-B03B-52C40294015F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5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297-A345-44F7-8781-8FD19533074F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7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AFAA-C936-41F6-9D3C-506F9DE23FE5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3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5439-7B7D-4115-AE1A-FFFDDE33077A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5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EEB7-0759-422C-9424-87F4DDC30C97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1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922F-80ED-4F68-9861-02BDCE554365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5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CB4A-9B4C-47B7-8E59-F13CA4D6C75D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7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44DC-F58B-47ED-B904-DAE4C124D5AC}" type="datetime1">
              <a:rPr lang="en-US" altLang="zh-TW" smtClean="0"/>
              <a:t>1/19/2017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15E5C-A375-4A3E-B35A-BD7F4ADDA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7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645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apress.jensimmons.com/v5/pro-html5-programming/ch7.html" TargetMode="External"/><Relationship Id="rId2" Type="http://schemas.openxmlformats.org/officeDocument/2006/relationships/hyperlink" Target="http://websocket.org/quantu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7230" TargetMode="External"/><Relationship Id="rId5" Type="http://schemas.openxmlformats.org/officeDocument/2006/relationships/hyperlink" Target="http://www.w3schools.com/xml/ajax_intro.asp" TargetMode="External"/><Relationship Id="rId4" Type="http://schemas.openxmlformats.org/officeDocument/2006/relationships/hyperlink" Target="https://tools.ietf.org/html/rfc6455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Research </a:t>
            </a:r>
            <a:r>
              <a:rPr lang="en-US" altLang="zh-TW" dirty="0"/>
              <a:t>of Web Real-Time Communication Based on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WebSocket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245982"/>
            <a:ext cx="9144000" cy="1655762"/>
          </a:xfrm>
        </p:spPr>
        <p:txBody>
          <a:bodyPr/>
          <a:lstStyle/>
          <a:p>
            <a:r>
              <a:rPr lang="en-US" altLang="zh-TW" dirty="0" smtClean="0"/>
              <a:t>NCNU CSIE Senior</a:t>
            </a:r>
          </a:p>
          <a:p>
            <a:r>
              <a:rPr lang="en-US" altLang="zh-TW" dirty="0" err="1" smtClean="0"/>
              <a:t>Jia</a:t>
            </a:r>
            <a:r>
              <a:rPr lang="en-US" altLang="zh-TW" dirty="0" smtClean="0"/>
              <a:t>-Wei Lin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log.gtwang.org/wp-content/uploads/2015/03/comet-app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77" y="601865"/>
            <a:ext cx="11017989" cy="480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850784" y="5875627"/>
            <a:ext cx="5615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i="1" dirty="0"/>
              <a:t> </a:t>
            </a:r>
            <a:r>
              <a:rPr lang="en-US" altLang="zh-TW" sz="2000" i="1" dirty="0" smtClean="0"/>
              <a:t>The </a:t>
            </a:r>
            <a:r>
              <a:rPr lang="en-US" altLang="zh-TW" sz="2000" i="1" dirty="0"/>
              <a:t>complexity of Comet applications</a:t>
            </a:r>
            <a:endParaRPr lang="zh-TW" altLang="en-US" sz="20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HTML5 </a:t>
            </a:r>
            <a:r>
              <a:rPr lang="en-US" dirty="0" err="1" smtClean="0"/>
              <a:t>WebSockets</a:t>
            </a:r>
            <a:r>
              <a:rPr lang="en-US" dirty="0" smtClean="0"/>
              <a:t> </a:t>
            </a:r>
            <a:r>
              <a:rPr lang="en-US" dirty="0"/>
              <a:t>to the Rescue!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7830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zh-TW" dirty="0" err="1" smtClean="0"/>
              <a:t>WebSocket</a:t>
            </a:r>
            <a:r>
              <a:rPr lang="en-US" altLang="zh-TW" dirty="0" smtClean="0"/>
              <a:t> is a protocol defined in </a:t>
            </a:r>
            <a:r>
              <a:rPr lang="en-US" altLang="zh-TW" dirty="0" smtClean="0">
                <a:hlinkClick r:id="rId3"/>
              </a:rPr>
              <a:t>RFC 6455</a:t>
            </a:r>
            <a:r>
              <a:rPr lang="en-US" altLang="zh-TW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altLang="zh-TW" b="1" dirty="0" smtClean="0"/>
              <a:t>Full-duplex</a:t>
            </a:r>
            <a:r>
              <a:rPr lang="en-US" altLang="zh-TW" dirty="0" smtClean="0"/>
              <a:t>, </a:t>
            </a:r>
            <a:r>
              <a:rPr lang="en-US" altLang="zh-TW" dirty="0"/>
              <a:t>bidirectional communications channel </a:t>
            </a:r>
            <a:r>
              <a:rPr lang="en-US" altLang="zh-TW" dirty="0" smtClean="0"/>
              <a:t>over </a:t>
            </a:r>
            <a:r>
              <a:rPr lang="en-US" altLang="zh-TW" dirty="0"/>
              <a:t>a </a:t>
            </a:r>
            <a:r>
              <a:rPr lang="en-US" altLang="zh-TW" dirty="0" smtClean="0"/>
              <a:t>single TCP connection.</a:t>
            </a:r>
            <a:endParaRPr lang="en-US" altLang="zh-TW" dirty="0" smtClean="0"/>
          </a:p>
          <a:p>
            <a:pPr>
              <a:lnSpc>
                <a:spcPct val="200000"/>
              </a:lnSpc>
            </a:pPr>
            <a:r>
              <a:rPr lang="en-US" altLang="zh-TW" b="1" dirty="0" smtClean="0"/>
              <a:t>Remove</a:t>
            </a:r>
            <a:r>
              <a:rPr lang="en-US" altLang="zh-TW" dirty="0" smtClean="0"/>
              <a:t> </a:t>
            </a:r>
            <a:r>
              <a:rPr lang="en-US" altLang="zh-TW" dirty="0"/>
              <a:t>the </a:t>
            </a:r>
            <a:r>
              <a:rPr lang="en-US" altLang="zh-TW" b="1" dirty="0"/>
              <a:t>overhead</a:t>
            </a:r>
            <a:r>
              <a:rPr lang="en-US" altLang="zh-TW" dirty="0"/>
              <a:t> and </a:t>
            </a:r>
            <a:r>
              <a:rPr lang="en-US" altLang="zh-TW" dirty="0" smtClean="0"/>
              <a:t>dramatically </a:t>
            </a:r>
            <a:r>
              <a:rPr lang="en-US" altLang="zh-TW" b="1" dirty="0" smtClean="0"/>
              <a:t>reduce complexity</a:t>
            </a:r>
            <a:r>
              <a:rPr lang="en-US" altLang="zh-TW" dirty="0" smtClean="0"/>
              <a:t>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WebSocket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dirty="0" smtClean="0"/>
              <a:t>andshake</a:t>
            </a:r>
            <a:endParaRPr 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50694" y="1594894"/>
            <a:ext cx="11353800" cy="2785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/>
              <a:t>To establish a </a:t>
            </a:r>
            <a:r>
              <a:rPr lang="en-US" dirty="0" err="1"/>
              <a:t>WebSocket</a:t>
            </a:r>
            <a:r>
              <a:rPr lang="en-US" dirty="0"/>
              <a:t> connection, the client and server </a:t>
            </a:r>
            <a:r>
              <a:rPr lang="en-US" dirty="0">
                <a:solidFill>
                  <a:srgbClr val="FF0000"/>
                </a:solidFill>
              </a:rPr>
              <a:t>upgrade</a:t>
            </a:r>
            <a:r>
              <a:rPr lang="en-US" dirty="0"/>
              <a:t> from the HTTP protocol to the </a:t>
            </a:r>
            <a:r>
              <a:rPr lang="en-US" dirty="0" err="1"/>
              <a:t>WebSocket</a:t>
            </a:r>
            <a:r>
              <a:rPr lang="en-US" dirty="0"/>
              <a:t> protocol during their initial </a:t>
            </a:r>
            <a:r>
              <a:rPr lang="en-US" dirty="0" smtClean="0"/>
              <a:t>handshake.</a:t>
            </a:r>
            <a:endParaRPr lang="en-US" altLang="zh-TW" dirty="0" smtClean="0"/>
          </a:p>
        </p:txBody>
      </p:sp>
      <p:pic>
        <p:nvPicPr>
          <p:cNvPr id="1032" name="Picture 8" descr="http://apress.jensimmons.com/v5/pro-html5-programming/images/ch7/fig7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404" y="2670867"/>
            <a:ext cx="8743726" cy="423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1959429" y="5230208"/>
            <a:ext cx="1341120" cy="261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矩形 12"/>
          <p:cNvSpPr/>
          <p:nvPr/>
        </p:nvSpPr>
        <p:spPr>
          <a:xfrm>
            <a:off x="6500949" y="5099580"/>
            <a:ext cx="1341120" cy="261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8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Connection Established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97819"/>
            <a:ext cx="10515600" cy="4351338"/>
          </a:xfrm>
        </p:spPr>
        <p:txBody>
          <a:bodyPr/>
          <a:lstStyle/>
          <a:p>
            <a:r>
              <a:rPr lang="en-US" dirty="0" smtClean="0"/>
              <a:t>Once the connection is </a:t>
            </a:r>
            <a:r>
              <a:rPr lang="en-US" dirty="0"/>
              <a:t>established</a:t>
            </a:r>
            <a:r>
              <a:rPr lang="en-US" dirty="0" smtClean="0"/>
              <a:t>, </a:t>
            </a:r>
            <a:r>
              <a:rPr lang="en-US" dirty="0"/>
              <a:t>data frames can be sent back and forth between the client and the server in full-duplex </a:t>
            </a:r>
            <a:r>
              <a:rPr lang="en-US" dirty="0" smtClean="0"/>
              <a:t>mode by </a:t>
            </a:r>
            <a:r>
              <a:rPr lang="en-US" dirty="0" err="1" smtClean="0"/>
              <a:t>WebSocket</a:t>
            </a:r>
            <a:r>
              <a:rPr lang="en-US" dirty="0" smtClean="0"/>
              <a:t> protocol.</a:t>
            </a:r>
          </a:p>
          <a:p>
            <a:r>
              <a:rPr lang="en-US" altLang="zh-TW" dirty="0"/>
              <a:t> The data is minimally framed with just 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> bytes!</a:t>
            </a:r>
            <a:endParaRPr lang="en-US" dirty="0" smtClean="0"/>
          </a:p>
          <a:p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3150" y="2835919"/>
            <a:ext cx="3214531" cy="3000978"/>
          </a:xfrm>
          <a:prstGeom prst="rect">
            <a:avLst/>
          </a:prstGeom>
        </p:spPr>
      </p:pic>
      <p:sp>
        <p:nvSpPr>
          <p:cNvPr id="5" name="向右箭號 4"/>
          <p:cNvSpPr/>
          <p:nvPr/>
        </p:nvSpPr>
        <p:spPr>
          <a:xfrm>
            <a:off x="7322606" y="3939812"/>
            <a:ext cx="685324" cy="793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966468" y="5896131"/>
            <a:ext cx="245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i="1" dirty="0" err="1" smtClean="0"/>
              <a:t>WebSocket</a:t>
            </a:r>
            <a:r>
              <a:rPr lang="en-US" altLang="zh-TW" i="1" dirty="0" smtClean="0"/>
              <a:t> Frame</a:t>
            </a:r>
            <a:endParaRPr lang="zh-TW" altLang="en-US" i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8073598" y="5783421"/>
            <a:ext cx="353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i="1" dirty="0" smtClean="0"/>
              <a:t>A </a:t>
            </a:r>
            <a:r>
              <a:rPr lang="en-US" altLang="zh-TW" i="1" dirty="0" err="1" smtClean="0"/>
              <a:t>WebSocket</a:t>
            </a:r>
            <a:r>
              <a:rPr lang="en-US" altLang="zh-TW" i="1" dirty="0" smtClean="0"/>
              <a:t> frame in </a:t>
            </a:r>
            <a:r>
              <a:rPr lang="en-US" altLang="zh-TW" i="1" dirty="0" err="1" smtClean="0"/>
              <a:t>Wireshark</a:t>
            </a:r>
            <a:endParaRPr lang="zh-TW" altLang="en-US" i="1" dirty="0"/>
          </a:p>
        </p:txBody>
      </p:sp>
      <p:pic>
        <p:nvPicPr>
          <p:cNvPr id="5122" name="Picture 2" descr="http://apress.jensimmons.com/v5/pro-html5-programming/images/ch7/fig7-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2" y="3768159"/>
            <a:ext cx="6794584" cy="192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橢圓 9"/>
          <p:cNvSpPr/>
          <p:nvPr/>
        </p:nvSpPr>
        <p:spPr>
          <a:xfrm>
            <a:off x="-39604" y="3455622"/>
            <a:ext cx="2883877" cy="249353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520706" y="3570480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Header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13</a:t>
            </a:fld>
            <a:endParaRPr lang="en-US"/>
          </a:p>
        </p:txBody>
      </p:sp>
      <p:sp>
        <p:nvSpPr>
          <p:cNvPr id="4" name="橢圓 3"/>
          <p:cNvSpPr/>
          <p:nvPr/>
        </p:nvSpPr>
        <p:spPr>
          <a:xfrm>
            <a:off x="4752975" y="3768159"/>
            <a:ext cx="2569631" cy="2068738"/>
          </a:xfrm>
          <a:prstGeom prst="ellips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255537" y="3438840"/>
            <a:ext cx="115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Payload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610600" y="3808172"/>
            <a:ext cx="2637503" cy="9248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8293272" y="5122606"/>
            <a:ext cx="2827012" cy="6238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6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4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71" y="51035"/>
            <a:ext cx="7428331" cy="6692694"/>
          </a:xfrm>
          <a:prstGeom prst="rect">
            <a:avLst/>
          </a:prstGeom>
        </p:spPr>
      </p:pic>
      <p:sp>
        <p:nvSpPr>
          <p:cNvPr id="3" name="橢圓 2"/>
          <p:cNvSpPr/>
          <p:nvPr/>
        </p:nvSpPr>
        <p:spPr>
          <a:xfrm>
            <a:off x="2197290" y="2364356"/>
            <a:ext cx="7451677" cy="16786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9858102" y="2906973"/>
            <a:ext cx="1005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B050"/>
                </a:solidFill>
              </a:rPr>
              <a:t>HTTP</a:t>
            </a:r>
            <a:endParaRPr lang="zh-TW" altLang="en-US" sz="2800" b="1" dirty="0">
              <a:solidFill>
                <a:srgbClr val="00B050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1671850" y="4153422"/>
            <a:ext cx="8502556" cy="270225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0090583" y="4752189"/>
            <a:ext cx="193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err="1" smtClean="0">
                <a:solidFill>
                  <a:srgbClr val="FFC000"/>
                </a:solidFill>
              </a:rPr>
              <a:t>WebSocket</a:t>
            </a:r>
            <a:r>
              <a:rPr lang="en-US" altLang="zh-TW" sz="2800" b="1" dirty="0" smtClean="0">
                <a:solidFill>
                  <a:srgbClr val="FFC000"/>
                </a:solidFill>
              </a:rPr>
              <a:t> </a:t>
            </a:r>
            <a:endParaRPr lang="zh-TW" alt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3316" y="365125"/>
            <a:ext cx="11758684" cy="1281113"/>
          </a:xfrm>
        </p:spPr>
        <p:txBody>
          <a:bodyPr>
            <a:noAutofit/>
          </a:bodyPr>
          <a:lstStyle/>
          <a:p>
            <a:r>
              <a:rPr lang="en-US" altLang="zh-TW" sz="4000" dirty="0" smtClean="0"/>
              <a:t>Reduction </a:t>
            </a:r>
            <a:r>
              <a:rPr lang="en-US" altLang="zh-TW" sz="4000" dirty="0"/>
              <a:t>in Unnecessary Network Traffic and Latency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37737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/>
              <a:t>illustrate polling,  </a:t>
            </a:r>
            <a:r>
              <a:rPr lang="en-US" altLang="zh-TW" dirty="0" smtClean="0"/>
              <a:t>this example </a:t>
            </a:r>
            <a:r>
              <a:rPr lang="en-US" altLang="zh-TW" dirty="0"/>
              <a:t>will</a:t>
            </a:r>
            <a:r>
              <a:rPr lang="en-US" altLang="zh-TW" dirty="0" smtClean="0"/>
              <a:t> examine </a:t>
            </a:r>
            <a:r>
              <a:rPr lang="en-US" altLang="zh-TW" dirty="0"/>
              <a:t>a web application in which a web page requests real-time stock data from a web server using a traditional polling model.</a:t>
            </a:r>
            <a:endParaRPr lang="zh-TW" altLang="en-US" dirty="0"/>
          </a:p>
        </p:txBody>
      </p:sp>
      <p:pic>
        <p:nvPicPr>
          <p:cNvPr id="1030" name="Picture 6" descr="http://apress.jensimmons.com/v5/pro-html5-programming/images/ch7/fig7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585" y="2908520"/>
            <a:ext cx="7732830" cy="344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4476465" y="6413698"/>
            <a:ext cx="2777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i="1" dirty="0"/>
              <a:t>A JavaScript stock ticker application</a:t>
            </a:r>
            <a:endParaRPr lang="zh-TW" altLang="en-US" sz="1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9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2362796" y="342822"/>
            <a:ext cx="341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/>
              <a:t>HTTP Request Header</a:t>
            </a:r>
          </a:p>
        </p:txBody>
      </p:sp>
      <p:sp>
        <p:nvSpPr>
          <p:cNvPr id="8" name="圓角矩形 7"/>
          <p:cNvSpPr/>
          <p:nvPr/>
        </p:nvSpPr>
        <p:spPr>
          <a:xfrm>
            <a:off x="115910" y="885087"/>
            <a:ext cx="7051660" cy="56538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GET /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PollingStock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//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PollingStock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HTTP/1.1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Host: localhost:8080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User-Agent: Mozilla/5.0 (Windows; U; Windows NT 5.1; en-US; rv:1.9.1.5) Gecko/20091102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Firefox/3.5.5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Accept: text/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html,application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xhtml+xml,application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xml;q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=0.9,*/*;q=0.8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Accept-Language: en-us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Accept-Encoding: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gzip,deflate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Accept-Charset: ISO-8859-1,utf-8;q=0.7,*;q=0.7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Keep-Alive: 300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Connection: keep-alive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Referer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http://www.example.com/PollingStock/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Cookie: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showInheritedConstant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showInheritedProtectedConstant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showInheritedProperty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showInheritedProtectedProperty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showInheritedMethod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showInheritedProtectedMethod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showInheritedEvent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showInheritedStyle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=false; </a:t>
            </a:r>
            <a:r>
              <a:rPr lang="en-US" altLang="zh-TW" sz="1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showInheritedEffect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=false</a:t>
            </a: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7328078" y="885087"/>
            <a:ext cx="4378817" cy="261796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HTTP/1.x 200 OK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X-Powered-By: Servlet/2.5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Server: Sun Java System Application Server 9.1_02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Content-Type: text/</a:t>
            </a:r>
            <a:r>
              <a:rPr lang="en-US" altLang="zh-TW" dirty="0" err="1">
                <a:solidFill>
                  <a:schemeClr val="tx1"/>
                </a:solidFill>
              </a:rPr>
              <a:t>html;charset</a:t>
            </a:r>
            <a:r>
              <a:rPr lang="en-US" altLang="zh-TW" dirty="0">
                <a:solidFill>
                  <a:schemeClr val="tx1"/>
                </a:solidFill>
              </a:rPr>
              <a:t>=UTF-8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Content-Length: 21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Date: Sat, 07 Nov 2009 00:32:46 GMT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720369" y="307945"/>
            <a:ext cx="3633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/>
              <a:t>HTTP Response Header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993817" y="4221816"/>
            <a:ext cx="4636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/>
              <a:t>Request + Response Header</a:t>
            </a:r>
          </a:p>
          <a:p>
            <a:r>
              <a:rPr lang="en-US" altLang="zh-TW" sz="2000" b="1" dirty="0" smtClean="0"/>
              <a:t> = Totally 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871</a:t>
            </a:r>
            <a:r>
              <a:rPr lang="en-US" altLang="zh-TW" sz="2000" b="1" dirty="0" smtClean="0"/>
              <a:t> bytes</a:t>
            </a:r>
            <a:endParaRPr lang="zh-TW" altLang="en-US" sz="2000" b="1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If there are a </a:t>
            </a:r>
            <a:r>
              <a:rPr lang="en-US" altLang="zh-TW" dirty="0"/>
              <a:t>large number of </a:t>
            </a:r>
            <a:r>
              <a:rPr lang="en-US" altLang="zh-TW" dirty="0" smtClean="0"/>
              <a:t>users…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9100" y="1690688"/>
            <a:ext cx="11353800" cy="4601642"/>
          </a:xfrm>
        </p:spPr>
        <p:txBody>
          <a:bodyPr>
            <a:normAutofit/>
          </a:bodyPr>
          <a:lstStyle/>
          <a:p>
            <a:r>
              <a:rPr lang="en-US" altLang="zh-TW" b="1" dirty="0"/>
              <a:t>Use case A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1,000 clients </a:t>
            </a:r>
            <a:r>
              <a:rPr lang="en-US" altLang="zh-TW" dirty="0"/>
              <a:t>polling every second: </a:t>
            </a:r>
            <a:r>
              <a:rPr lang="en-US" altLang="zh-TW" dirty="0">
                <a:solidFill>
                  <a:srgbClr val="FFC000"/>
                </a:solidFill>
              </a:rPr>
              <a:t>Total </a:t>
            </a:r>
            <a:r>
              <a:rPr lang="en-US" altLang="zh-TW" dirty="0" smtClean="0">
                <a:solidFill>
                  <a:srgbClr val="FFC000"/>
                </a:solidFill>
              </a:rPr>
              <a:t>header </a:t>
            </a:r>
            <a:r>
              <a:rPr lang="en-US" altLang="zh-TW" dirty="0" smtClean="0"/>
              <a:t>in network </a:t>
            </a:r>
            <a:r>
              <a:rPr lang="en-US" altLang="zh-TW" dirty="0"/>
              <a:t>traffic </a:t>
            </a:r>
            <a:r>
              <a:rPr lang="en-US" altLang="zh-TW" dirty="0" smtClean="0"/>
              <a:t>is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(871 × 1,000) = 871,000 bytes = </a:t>
            </a:r>
            <a:r>
              <a:rPr lang="en-US" altLang="zh-TW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6,968,000 bits per second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(6.6 Mbps</a:t>
            </a:r>
            <a:r>
              <a:rPr lang="en-US" altLang="zh-TW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zh-TW" b="1" dirty="0" smtClean="0"/>
          </a:p>
          <a:p>
            <a:r>
              <a:rPr lang="en-US" altLang="zh-TW" b="1" dirty="0" smtClean="0"/>
              <a:t>Use </a:t>
            </a:r>
            <a:r>
              <a:rPr lang="en-US" altLang="zh-TW" b="1" dirty="0"/>
              <a:t>case B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10,000 clients</a:t>
            </a:r>
            <a:r>
              <a:rPr lang="en-US" altLang="zh-TW" dirty="0"/>
              <a:t> polling every second: </a:t>
            </a:r>
            <a:r>
              <a:rPr lang="en-US" altLang="zh-TW" dirty="0">
                <a:solidFill>
                  <a:srgbClr val="FFC000"/>
                </a:solidFill>
              </a:rPr>
              <a:t>Total header </a:t>
            </a:r>
            <a:r>
              <a:rPr lang="en-US" altLang="zh-TW" dirty="0"/>
              <a:t>in network traffic is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871 × 10,000) = 8,710,000 bytes = </a:t>
            </a:r>
            <a:r>
              <a:rPr lang="en-US" altLang="zh-TW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69,680,000 bits per second 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(66 Mbps)</a:t>
            </a:r>
          </a:p>
          <a:p>
            <a:r>
              <a:rPr lang="en-US" altLang="zh-TW" b="1" dirty="0" smtClean="0"/>
              <a:t>Use </a:t>
            </a:r>
            <a:r>
              <a:rPr lang="en-US" altLang="zh-TW" b="1" dirty="0"/>
              <a:t>case C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100,000 clients </a:t>
            </a:r>
            <a:r>
              <a:rPr lang="en-US" altLang="zh-TW" dirty="0"/>
              <a:t>polling every 1 second: </a:t>
            </a:r>
            <a:r>
              <a:rPr lang="en-US" altLang="zh-TW" dirty="0">
                <a:solidFill>
                  <a:srgbClr val="FFC000"/>
                </a:solidFill>
              </a:rPr>
              <a:t>Total header </a:t>
            </a:r>
            <a:r>
              <a:rPr lang="en-US" altLang="zh-TW" dirty="0"/>
              <a:t>in network traffic </a:t>
            </a:r>
            <a:r>
              <a:rPr lang="en-US" altLang="zh-TW" dirty="0" smtClean="0"/>
              <a:t>is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(871 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× 100,000) = 87,100,000 bytes = </a:t>
            </a:r>
            <a:r>
              <a:rPr lang="en-US" altLang="zh-TW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696,800,000 bits per second 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(665 Mbps</a:t>
            </a:r>
            <a:r>
              <a:rPr lang="en-US" altLang="zh-TW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zh-TW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 </a:t>
            </a:r>
            <a:r>
              <a:rPr lang="en-US" altLang="zh-TW" dirty="0" smtClean="0"/>
              <a:t>Using </a:t>
            </a:r>
            <a:r>
              <a:rPr lang="en-US" altLang="zh-TW" dirty="0" err="1" smtClean="0"/>
              <a:t>WebSocket</a:t>
            </a:r>
            <a:r>
              <a:rPr lang="en-US" altLang="zh-TW" dirty="0" smtClean="0"/>
              <a:t> protocol in these cases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689236" cy="4365313"/>
          </a:xfrm>
        </p:spPr>
        <p:txBody>
          <a:bodyPr/>
          <a:lstStyle/>
          <a:p>
            <a:r>
              <a:rPr lang="en-US" altLang="zh-TW" b="1" dirty="0"/>
              <a:t>Use case A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1,000 clients </a:t>
            </a:r>
            <a:r>
              <a:rPr lang="en-US" altLang="zh-TW" dirty="0"/>
              <a:t>receive 1 message per second: </a:t>
            </a:r>
            <a:r>
              <a:rPr lang="en-US" altLang="zh-TW" dirty="0" smtClean="0">
                <a:solidFill>
                  <a:srgbClr val="FFC000"/>
                </a:solidFill>
              </a:rPr>
              <a:t>Total header </a:t>
            </a:r>
            <a:r>
              <a:rPr lang="en-US" altLang="zh-TW" dirty="0" smtClean="0"/>
              <a:t>in network traffic </a:t>
            </a:r>
            <a:r>
              <a:rPr lang="en-US" altLang="zh-TW" dirty="0"/>
              <a:t>is</a:t>
            </a:r>
            <a:br>
              <a:rPr lang="en-US" altLang="zh-TW" dirty="0"/>
            </a:b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× 1,000) = 2,000 bytes = 16,000 bits per second (0.015 Mbps)</a:t>
            </a:r>
          </a:p>
          <a:p>
            <a:r>
              <a:rPr lang="en-US" altLang="zh-TW" b="1" dirty="0"/>
              <a:t>Use case B</a:t>
            </a:r>
            <a:r>
              <a:rPr lang="en-US" altLang="zh-TW" dirty="0"/>
              <a:t>: </a:t>
            </a:r>
            <a:r>
              <a:rPr lang="en-US" altLang="zh-TW" dirty="0">
                <a:solidFill>
                  <a:srgbClr val="FF0000"/>
                </a:solidFill>
              </a:rPr>
              <a:t>10,000 clients </a:t>
            </a:r>
            <a:r>
              <a:rPr lang="en-US" altLang="zh-TW" dirty="0"/>
              <a:t>receive 1 message per second: </a:t>
            </a:r>
            <a:r>
              <a:rPr lang="en-US" altLang="zh-TW" dirty="0">
                <a:solidFill>
                  <a:srgbClr val="FFC000"/>
                </a:solidFill>
              </a:rPr>
              <a:t>Total header </a:t>
            </a:r>
            <a:r>
              <a:rPr lang="en-US" altLang="zh-TW" dirty="0"/>
              <a:t>in </a:t>
            </a:r>
            <a:r>
              <a:rPr lang="en-US" altLang="zh-TW" dirty="0" smtClean="0"/>
              <a:t>network </a:t>
            </a:r>
            <a:r>
              <a:rPr lang="en-US" altLang="zh-TW" dirty="0"/>
              <a:t>traffic is</a:t>
            </a:r>
            <a:br>
              <a:rPr lang="en-US" altLang="zh-TW" dirty="0"/>
            </a:b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× 10,000) = 20,000 bytes = 160,000 bits per second (0.153 Mbps)</a:t>
            </a:r>
          </a:p>
          <a:p>
            <a:r>
              <a:rPr lang="en-US" altLang="zh-TW" b="1" dirty="0"/>
              <a:t>Use case C:</a:t>
            </a:r>
            <a:r>
              <a:rPr lang="en-US" altLang="zh-TW" dirty="0"/>
              <a:t> </a:t>
            </a:r>
            <a:r>
              <a:rPr lang="en-US" altLang="zh-TW" dirty="0">
                <a:solidFill>
                  <a:srgbClr val="FF0000"/>
                </a:solidFill>
              </a:rPr>
              <a:t>100,000 clients </a:t>
            </a:r>
            <a:r>
              <a:rPr lang="en-US" altLang="zh-TW" dirty="0"/>
              <a:t>receive 1 message per second: </a:t>
            </a:r>
            <a:r>
              <a:rPr lang="en-US" altLang="zh-TW" dirty="0">
                <a:solidFill>
                  <a:srgbClr val="FFC000"/>
                </a:solidFill>
              </a:rPr>
              <a:t>Total header </a:t>
            </a:r>
            <a:r>
              <a:rPr lang="en-US" altLang="zh-TW" dirty="0"/>
              <a:t>in </a:t>
            </a:r>
            <a:r>
              <a:rPr lang="en-US" altLang="zh-TW" dirty="0" smtClean="0"/>
              <a:t>network traffic </a:t>
            </a:r>
            <a:r>
              <a:rPr lang="en-US" altLang="zh-TW" dirty="0"/>
              <a:t>is</a:t>
            </a:r>
            <a:br>
              <a:rPr lang="en-US" altLang="zh-TW" dirty="0"/>
            </a:b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× 100,000) = 200,000 bytes = </a:t>
            </a:r>
            <a:r>
              <a:rPr lang="en-US" altLang="zh-TW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1,600,000 bits per second </a:t>
            </a:r>
            <a:r>
              <a:rPr lang="en-US" altLang="zh-TW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(1.526 Mbps)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8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「websocket polling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12" y="114322"/>
            <a:ext cx="9231657" cy="660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dirty="0"/>
              <a:t>Traditional Web Real-Time Communication </a:t>
            </a:r>
            <a:r>
              <a:rPr lang="en-US" altLang="zh-TW" dirty="0" smtClean="0"/>
              <a:t>Solutions</a:t>
            </a:r>
          </a:p>
          <a:p>
            <a:pPr>
              <a:lnSpc>
                <a:spcPct val="200000"/>
              </a:lnSpc>
            </a:pPr>
            <a:r>
              <a:rPr lang="en-US" altLang="zh-TW" dirty="0" smtClean="0"/>
              <a:t>HTML5 </a:t>
            </a:r>
            <a:r>
              <a:rPr lang="en-US" dirty="0" err="1" smtClean="0"/>
              <a:t>WebSocket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An example to show why we choose </a:t>
            </a:r>
            <a:r>
              <a:rPr lang="en-US" dirty="0" err="1" smtClean="0"/>
              <a:t>WebSocket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press.jensimmons.com/v5/pro-html5-programming/images/ch7/fig7-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662" y="112013"/>
            <a:ext cx="8875733" cy="660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2215167" y="850005"/>
            <a:ext cx="8010659" cy="1378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215166" y="4299396"/>
            <a:ext cx="8010659" cy="1378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4043966" y="850005"/>
            <a:ext cx="1249251" cy="1378039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V="1">
            <a:off x="2743199" y="850006"/>
            <a:ext cx="1236372" cy="1378038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>
            <a:off x="6600410" y="850005"/>
            <a:ext cx="1262129" cy="1378039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flipV="1">
            <a:off x="5331831" y="850006"/>
            <a:ext cx="1159099" cy="1378038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9169732" y="850005"/>
            <a:ext cx="1275008" cy="1378039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flipV="1">
            <a:off x="7946265" y="850006"/>
            <a:ext cx="1159099" cy="1378038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V="1">
            <a:off x="2743199" y="4299396"/>
            <a:ext cx="1236372" cy="1378038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4024657" y="4299396"/>
            <a:ext cx="1249251" cy="1378039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5273908" y="4299395"/>
            <a:ext cx="1249251" cy="1378039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>
            <a:off x="6557566" y="4299395"/>
            <a:ext cx="1249251" cy="1378039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7862539" y="4299395"/>
            <a:ext cx="1249251" cy="1378039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>
            <a:off x="9154620" y="4299395"/>
            <a:ext cx="1249251" cy="1378039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2467584" y="995619"/>
            <a:ext cx="111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/>
                </a:solidFill>
              </a:rPr>
              <a:t>Request 1</a:t>
            </a:r>
            <a:endParaRPr lang="zh-TW" altLang="en-US" dirty="0">
              <a:solidFill>
                <a:schemeClr val="accent6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4914548" y="985026"/>
            <a:ext cx="111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/>
                </a:solidFill>
              </a:rPr>
              <a:t>Request 2</a:t>
            </a:r>
            <a:endParaRPr lang="zh-TW" altLang="en-US" dirty="0">
              <a:solidFill>
                <a:schemeClr val="accent6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7518209" y="991464"/>
            <a:ext cx="111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/>
                </a:solidFill>
              </a:rPr>
              <a:t>Request 3</a:t>
            </a:r>
            <a:endParaRPr lang="zh-TW" altLang="en-US" dirty="0">
              <a:solidFill>
                <a:schemeClr val="accent6"/>
              </a:solidFill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3696145" y="1674047"/>
            <a:ext cx="125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Response 1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6220495" y="1651706"/>
            <a:ext cx="125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Response 2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8779121" y="1719122"/>
            <a:ext cx="125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Response 3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2215166" y="4436701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6"/>
                </a:solidFill>
              </a:rPr>
              <a:t>WebSocket</a:t>
            </a:r>
            <a:endParaRPr lang="en-US" altLang="zh-TW" dirty="0" smtClean="0">
              <a:solidFill>
                <a:schemeClr val="accent6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6"/>
                </a:solidFill>
              </a:rPr>
              <a:t>Upgrade</a:t>
            </a:r>
            <a:endParaRPr lang="zh-TW" altLang="en-US" dirty="0">
              <a:solidFill>
                <a:schemeClr val="accent6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3581800" y="4759866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4"/>
                </a:solidFill>
              </a:rPr>
              <a:t>WebSocket</a:t>
            </a:r>
            <a:endParaRPr lang="en-US" altLang="zh-TW" dirty="0" smtClean="0">
              <a:solidFill>
                <a:schemeClr val="accent4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4"/>
                </a:solidFill>
              </a:rPr>
              <a:t>Frame 1</a:t>
            </a:r>
            <a:endParaRPr lang="zh-TW" altLang="en-US" dirty="0">
              <a:solidFill>
                <a:schemeClr val="accent4"/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4810472" y="4759866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4"/>
                </a:solidFill>
              </a:rPr>
              <a:t>WebSocket</a:t>
            </a:r>
            <a:endParaRPr lang="en-US" altLang="zh-TW" dirty="0" smtClean="0">
              <a:solidFill>
                <a:schemeClr val="accent4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4"/>
                </a:solidFill>
              </a:rPr>
              <a:t>Frame 2</a:t>
            </a:r>
            <a:endParaRPr lang="zh-TW" altLang="en-US" dirty="0">
              <a:solidFill>
                <a:schemeClr val="accent4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6286269" y="4759866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4"/>
                </a:solidFill>
              </a:rPr>
              <a:t>WebSocket</a:t>
            </a:r>
            <a:endParaRPr lang="en-US" altLang="zh-TW" dirty="0" smtClean="0">
              <a:solidFill>
                <a:schemeClr val="accent4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4"/>
                </a:solidFill>
              </a:rPr>
              <a:t>Frame 3</a:t>
            </a:r>
            <a:endParaRPr lang="zh-TW" altLang="en-US" dirty="0">
              <a:solidFill>
                <a:schemeClr val="accent4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716680" y="4757717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4"/>
                </a:solidFill>
              </a:rPr>
              <a:t>WebSocket</a:t>
            </a:r>
            <a:endParaRPr lang="en-US" altLang="zh-TW" dirty="0" smtClean="0">
              <a:solidFill>
                <a:schemeClr val="accent4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4"/>
                </a:solidFill>
              </a:rPr>
              <a:t>Frame 4</a:t>
            </a:r>
            <a:endParaRPr lang="zh-TW" altLang="en-US" dirty="0">
              <a:solidFill>
                <a:schemeClr val="accent4"/>
              </a:solidFill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9028292" y="4757717"/>
            <a:ext cx="1231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>
                <a:solidFill>
                  <a:schemeClr val="accent4"/>
                </a:solidFill>
              </a:rPr>
              <a:t>WebSocket</a:t>
            </a:r>
            <a:endParaRPr lang="en-US" altLang="zh-TW" dirty="0" smtClean="0">
              <a:solidFill>
                <a:schemeClr val="accent4"/>
              </a:solidFill>
            </a:endParaRPr>
          </a:p>
          <a:p>
            <a:pPr algn="ctr"/>
            <a:r>
              <a:rPr lang="en-US" altLang="zh-TW" dirty="0" smtClean="0">
                <a:solidFill>
                  <a:schemeClr val="accent4"/>
                </a:solidFill>
              </a:rPr>
              <a:t>Frame 5</a:t>
            </a:r>
            <a:endParaRPr lang="zh-TW" altLang="en-US" dirty="0">
              <a:solidFill>
                <a:schemeClr val="accent4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48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HTML5 </a:t>
            </a:r>
            <a:r>
              <a:rPr lang="en-US" altLang="zh-TW" dirty="0" err="1" smtClean="0"/>
              <a:t>WebSocket</a:t>
            </a:r>
            <a:r>
              <a:rPr lang="en-US" altLang="zh-TW" dirty="0" smtClean="0"/>
              <a:t> </a:t>
            </a:r>
            <a:r>
              <a:rPr lang="en-US" altLang="zh-TW" dirty="0"/>
              <a:t>provides an enormous step forward in the scalability of the real-time web. 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WebSocket</a:t>
            </a:r>
            <a:r>
              <a:rPr lang="en-US" altLang="zh-TW" dirty="0" smtClean="0"/>
              <a:t> </a:t>
            </a:r>
            <a:r>
              <a:rPr lang="en-US" altLang="zh-TW" dirty="0"/>
              <a:t>can provide a 500:1 or - depending on the size of the HTTP headers - even a 1000:1 reduction in unnecessary HTTP header traffic and </a:t>
            </a:r>
            <a:r>
              <a:rPr lang="en-US" altLang="zh-TW" dirty="0" smtClean="0"/>
              <a:t>2:1 </a:t>
            </a:r>
            <a:r>
              <a:rPr lang="en-US" altLang="zh-TW" dirty="0"/>
              <a:t>reduction in latency</a:t>
            </a:r>
            <a:r>
              <a:rPr lang="en-US" altLang="zh-TW" dirty="0" smtClean="0"/>
              <a:t>.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>
                <a:hlinkClick r:id="rId2"/>
              </a:rPr>
              <a:t>Peter Lubbers &amp; Frank Greco, </a:t>
            </a:r>
            <a:r>
              <a:rPr lang="en-US" altLang="zh-TW" i="1" dirty="0" err="1">
                <a:hlinkClick r:id="rId2"/>
              </a:rPr>
              <a:t>Kaazing</a:t>
            </a:r>
            <a:r>
              <a:rPr lang="en-US" altLang="zh-TW" i="1" dirty="0">
                <a:hlinkClick r:id="rId2"/>
              </a:rPr>
              <a:t> </a:t>
            </a:r>
            <a:r>
              <a:rPr lang="en-US" altLang="zh-TW" i="1" dirty="0" smtClean="0">
                <a:hlinkClick r:id="rId2"/>
              </a:rPr>
              <a:t>Corporation , “</a:t>
            </a:r>
            <a:r>
              <a:rPr lang="en-US" altLang="zh-TW" dirty="0" smtClean="0">
                <a:hlinkClick r:id="rId2"/>
              </a:rPr>
              <a:t>HTML5 </a:t>
            </a:r>
            <a:r>
              <a:rPr lang="en-US" altLang="zh-TW" dirty="0">
                <a:hlinkClick r:id="rId2"/>
              </a:rPr>
              <a:t>web sockets: A quantum leap in scalability for the web</a:t>
            </a:r>
            <a:r>
              <a:rPr lang="en-US" altLang="zh-TW" dirty="0" smtClean="0">
                <a:hlinkClick r:id="rId2"/>
              </a:rPr>
              <a:t>.” </a:t>
            </a:r>
            <a:endParaRPr lang="en-US" altLang="zh-TW" dirty="0" smtClean="0"/>
          </a:p>
          <a:p>
            <a:r>
              <a:rPr lang="en-US" i="1" dirty="0" smtClean="0">
                <a:hlinkClick r:id="rId3"/>
              </a:rPr>
              <a:t>Peter Lubbers, Brian Albers, and Frank Salim </a:t>
            </a:r>
            <a:r>
              <a:rPr lang="en-US" dirty="0" smtClean="0">
                <a:hlinkClick r:id="rId3"/>
              </a:rPr>
              <a:t>," Chapter 7 Using the </a:t>
            </a:r>
            <a:r>
              <a:rPr lang="en-US" dirty="0" err="1" smtClean="0">
                <a:hlinkClick r:id="rId3"/>
              </a:rPr>
              <a:t>WebSocket</a:t>
            </a:r>
            <a:r>
              <a:rPr lang="en-US" dirty="0" smtClean="0">
                <a:hlinkClick r:id="rId3"/>
              </a:rPr>
              <a:t> API" in "Pro HTML 5 Programming", </a:t>
            </a:r>
            <a:r>
              <a:rPr lang="en-US" dirty="0" err="1" smtClean="0">
                <a:hlinkClick r:id="rId3"/>
              </a:rPr>
              <a:t>Apress</a:t>
            </a:r>
            <a:r>
              <a:rPr lang="en-US" dirty="0" smtClean="0">
                <a:hlinkClick r:id="rId3"/>
              </a:rPr>
              <a:t>, 2nd edition, 2011.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RFC 6455 – The </a:t>
            </a:r>
            <a:r>
              <a:rPr lang="en-US" dirty="0" err="1" smtClean="0">
                <a:hlinkClick r:id="rId4"/>
              </a:rPr>
              <a:t>WebSocket</a:t>
            </a:r>
            <a:r>
              <a:rPr lang="en-US" dirty="0" smtClean="0">
                <a:hlinkClick r:id="rId4"/>
              </a:rPr>
              <a:t> </a:t>
            </a:r>
            <a:r>
              <a:rPr lang="en-US" dirty="0" smtClean="0">
                <a:hlinkClick r:id="rId4"/>
              </a:rPr>
              <a:t>Protocol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W3C School - AJAX introduction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RFC 7230 -  Hypertext Transfer Protocol (HTTP/1.1): Message Syntax and Routing , session 6.1 and session 6.7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support </a:t>
            </a:r>
            <a:r>
              <a:rPr lang="en-US" dirty="0" err="1" smtClean="0"/>
              <a:t>Web</a:t>
            </a:r>
            <a:r>
              <a:rPr lang="en-US" altLang="zh-TW" dirty="0" err="1" smtClean="0"/>
              <a:t>Socket</a:t>
            </a:r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659"/>
            <a:ext cx="12197299" cy="405329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204" y="365125"/>
            <a:ext cx="11103591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Traditional Web Real-Time Communication Solutions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13267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AJAX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Polling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Comet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Long-polling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Streaming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8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( </a:t>
            </a:r>
            <a:r>
              <a:rPr lang="en-US" b="1" dirty="0" smtClean="0"/>
              <a:t>A</a:t>
            </a:r>
            <a:r>
              <a:rPr lang="en-US" dirty="0" smtClean="0"/>
              <a:t>synchronous</a:t>
            </a:r>
            <a:r>
              <a:rPr lang="en-US" dirty="0"/>
              <a:t> </a:t>
            </a:r>
            <a:r>
              <a:rPr lang="en-US" b="1" dirty="0"/>
              <a:t>J</a:t>
            </a:r>
            <a:r>
              <a:rPr lang="en-US" dirty="0"/>
              <a:t>avaScript </a:t>
            </a:r>
            <a:r>
              <a:rPr lang="en-US" b="1" dirty="0"/>
              <a:t>A</a:t>
            </a:r>
            <a:r>
              <a:rPr lang="en-US" dirty="0"/>
              <a:t>nd </a:t>
            </a:r>
            <a:r>
              <a:rPr lang="en-US" b="1" dirty="0" smtClean="0"/>
              <a:t>X</a:t>
            </a:r>
            <a:r>
              <a:rPr lang="en-US" dirty="0" smtClean="0"/>
              <a:t>ML 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1624012"/>
            <a:ext cx="6034088" cy="4732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AJAX is not a programming language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AJAX </a:t>
            </a:r>
            <a:r>
              <a:rPr lang="en-US" dirty="0"/>
              <a:t>allows web pages to be updated asynchronously by exchanging data with a web server behind the scenes. 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AJ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6" y="2576985"/>
            <a:ext cx="5718032" cy="325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向下箭號 4"/>
          <p:cNvSpPr/>
          <p:nvPr/>
        </p:nvSpPr>
        <p:spPr>
          <a:xfrm>
            <a:off x="2862262" y="4409434"/>
            <a:ext cx="957262" cy="621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0537" y="5236605"/>
            <a:ext cx="5605463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Update parts of a web page, without reloading the whole </a:t>
            </a:r>
            <a:r>
              <a:rPr lang="en-US" sz="2800" dirty="0" smtClean="0">
                <a:solidFill>
                  <a:schemeClr val="tx1"/>
                </a:solidFill>
              </a:rPr>
              <a:t>page.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57936" y="2909246"/>
            <a:ext cx="1319214" cy="2571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雲朵形圖說文字 7"/>
          <p:cNvSpPr/>
          <p:nvPr/>
        </p:nvSpPr>
        <p:spPr>
          <a:xfrm>
            <a:off x="7507432" y="1288729"/>
            <a:ext cx="4684568" cy="15297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AJAX </a:t>
            </a:r>
            <a:r>
              <a:rPr lang="en-US" dirty="0">
                <a:solidFill>
                  <a:schemeClr val="tx1"/>
                </a:solidFill>
              </a:rPr>
              <a:t>applications might use </a:t>
            </a:r>
            <a:r>
              <a:rPr lang="en-US" dirty="0">
                <a:solidFill>
                  <a:srgbClr val="FF0000"/>
                </a:solidFill>
              </a:rPr>
              <a:t>XML</a:t>
            </a:r>
            <a:r>
              <a:rPr lang="en-US" dirty="0">
                <a:solidFill>
                  <a:schemeClr val="tx1"/>
                </a:solidFill>
              </a:rPr>
              <a:t> to transport data, but it is </a:t>
            </a:r>
            <a:r>
              <a:rPr lang="en-US" dirty="0" smtClean="0">
                <a:solidFill>
                  <a:schemeClr val="tx1"/>
                </a:solidFill>
              </a:rPr>
              <a:t>common </a:t>
            </a:r>
            <a:r>
              <a:rPr lang="en-US" dirty="0">
                <a:solidFill>
                  <a:schemeClr val="tx1"/>
                </a:solidFill>
              </a:rPr>
              <a:t>to transport data as </a:t>
            </a:r>
            <a:r>
              <a:rPr lang="en-US" dirty="0">
                <a:solidFill>
                  <a:srgbClr val="FF0000"/>
                </a:solidFill>
              </a:rPr>
              <a:t>plain text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dirty="0">
                <a:solidFill>
                  <a:srgbClr val="FF0000"/>
                </a:solidFill>
              </a:rPr>
              <a:t>JSON</a:t>
            </a:r>
            <a:r>
              <a:rPr lang="en-US" dirty="0">
                <a:solidFill>
                  <a:schemeClr val="tx1"/>
                </a:solidFill>
              </a:rPr>
              <a:t> text.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2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4"/>
            <a:ext cx="5381759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client makes a </a:t>
            </a:r>
            <a:r>
              <a:rPr lang="en-US" dirty="0">
                <a:solidFill>
                  <a:srgbClr val="FF0000"/>
                </a:solidFill>
              </a:rPr>
              <a:t>periodic request</a:t>
            </a:r>
            <a:r>
              <a:rPr lang="en-US" dirty="0"/>
              <a:t> in a specified time interval to the Server. 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Just like the way you refresh web page manually but replaced </a:t>
            </a:r>
            <a:r>
              <a:rPr lang="en-US" dirty="0"/>
              <a:t>by auto running </a:t>
            </a:r>
            <a:r>
              <a:rPr lang="en-US" dirty="0" smtClean="0"/>
              <a:t>program.</a:t>
            </a:r>
            <a:endParaRPr 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959" y="860481"/>
            <a:ext cx="4781282" cy="5196497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31273"/>
            <a:ext cx="5772462" cy="509020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dirty="0"/>
              <a:t>Comet </a:t>
            </a:r>
            <a:r>
              <a:rPr lang="en-US" altLang="zh-TW" dirty="0" smtClean="0"/>
              <a:t>is a </a:t>
            </a:r>
            <a:r>
              <a:rPr lang="en-US" altLang="zh-TW" dirty="0"/>
              <a:t>web application model in which a </a:t>
            </a:r>
            <a:r>
              <a:rPr lang="en-US" altLang="zh-TW" dirty="0">
                <a:solidFill>
                  <a:srgbClr val="FF0000"/>
                </a:solidFill>
              </a:rPr>
              <a:t>long-held HTTP request</a:t>
            </a:r>
            <a:r>
              <a:rPr lang="en-US" altLang="zh-TW" dirty="0"/>
              <a:t> allows a web server to push data to a browser, without the browser explicitly requesting it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6</a:t>
            </a:fld>
            <a:endParaRPr 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957" y="159816"/>
            <a:ext cx="4453854" cy="639088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084039" y="1690688"/>
            <a:ext cx="734518" cy="362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721883" y="4188162"/>
            <a:ext cx="1456437" cy="383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241161" y="4572000"/>
            <a:ext cx="1662996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8237851" y="2074526"/>
            <a:ext cx="968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Request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508105" y="4387334"/>
            <a:ext cx="168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Data updating</a:t>
            </a:r>
          </a:p>
          <a:p>
            <a:r>
              <a:rPr lang="en-US" altLang="zh-TW" dirty="0" smtClean="0">
                <a:solidFill>
                  <a:srgbClr val="FFC000"/>
                </a:solidFill>
              </a:rPr>
              <a:t>event</a:t>
            </a: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8179844" y="5249734"/>
            <a:ext cx="128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990033"/>
                </a:solidFill>
              </a:rPr>
              <a:t>Response</a:t>
            </a:r>
            <a:endParaRPr lang="zh-TW" altLang="en-US" dirty="0">
              <a:solidFill>
                <a:srgbClr val="990033"/>
              </a:solidFill>
            </a:endParaRPr>
          </a:p>
        </p:txBody>
      </p:sp>
      <p:sp>
        <p:nvSpPr>
          <p:cNvPr id="15" name="手繪多邊形 14"/>
          <p:cNvSpPr/>
          <p:nvPr/>
        </p:nvSpPr>
        <p:spPr>
          <a:xfrm rot="10603842">
            <a:off x="10422917" y="2318279"/>
            <a:ext cx="869712" cy="2038662"/>
          </a:xfrm>
          <a:custGeom>
            <a:avLst/>
            <a:gdLst>
              <a:gd name="connsiteX0" fmla="*/ 886138 w 886138"/>
              <a:gd name="connsiteY0" fmla="*/ 0 h 2038662"/>
              <a:gd name="connsiteX1" fmla="*/ 1718 w 886138"/>
              <a:gd name="connsiteY1" fmla="*/ 824459 h 2038662"/>
              <a:gd name="connsiteX2" fmla="*/ 706256 w 886138"/>
              <a:gd name="connsiteY2" fmla="*/ 2038662 h 203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6138" h="2038662">
                <a:moveTo>
                  <a:pt x="886138" y="0"/>
                </a:moveTo>
                <a:cubicBezTo>
                  <a:pt x="458918" y="242341"/>
                  <a:pt x="31698" y="484682"/>
                  <a:pt x="1718" y="824459"/>
                </a:cubicBezTo>
                <a:cubicBezTo>
                  <a:pt x="-28262" y="1164236"/>
                  <a:pt x="338997" y="1601449"/>
                  <a:pt x="706256" y="2038662"/>
                </a:cubicBezTo>
              </a:path>
            </a:pathLst>
          </a:cu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1135984" y="2464484"/>
            <a:ext cx="893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6"/>
                </a:solidFill>
              </a:rPr>
              <a:t>Hold request</a:t>
            </a:r>
            <a:endParaRPr lang="zh-TW" alt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Long-polling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4198" y="1627756"/>
            <a:ext cx="7028963" cy="4901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Browser sends a request and the server keeps the request open for a set </a:t>
            </a:r>
            <a:r>
              <a:rPr lang="en-US" altLang="zh-TW" dirty="0" smtClean="0">
                <a:solidFill>
                  <a:srgbClr val="FF0000"/>
                </a:solidFill>
              </a:rPr>
              <a:t>period of time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If an </a:t>
            </a:r>
            <a:r>
              <a:rPr lang="en-US" altLang="zh-TW" dirty="0" smtClean="0">
                <a:solidFill>
                  <a:srgbClr val="FF0000"/>
                </a:solidFill>
              </a:rPr>
              <a:t>event occurs </a:t>
            </a:r>
            <a:r>
              <a:rPr lang="en-US" altLang="zh-TW" dirty="0" smtClean="0"/>
              <a:t>, </a:t>
            </a:r>
            <a:r>
              <a:rPr lang="en-US" altLang="zh-TW" dirty="0"/>
              <a:t>server response the new coming data to </a:t>
            </a:r>
            <a:r>
              <a:rPr lang="en-US" altLang="zh-TW" dirty="0" smtClean="0"/>
              <a:t>browser, </a:t>
            </a:r>
            <a:r>
              <a:rPr lang="en-US" altLang="zh-TW" dirty="0"/>
              <a:t>and browser will make another </a:t>
            </a:r>
            <a:r>
              <a:rPr lang="en-US" altLang="zh-TW" dirty="0" smtClean="0"/>
              <a:t>request.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 If </a:t>
            </a:r>
            <a:r>
              <a:rPr lang="en-US" altLang="zh-TW" dirty="0" smtClean="0">
                <a:solidFill>
                  <a:srgbClr val="FF0000"/>
                </a:solidFill>
              </a:rPr>
              <a:t>no event occurs </a:t>
            </a:r>
            <a:r>
              <a:rPr lang="en-US" altLang="zh-TW" dirty="0" smtClean="0"/>
              <a:t>, server </a:t>
            </a:r>
            <a:r>
              <a:rPr lang="en-US" altLang="zh-TW" dirty="0"/>
              <a:t>sends a response to terminate the open request. </a:t>
            </a:r>
            <a:endParaRPr lang="en-US" altLang="zh-TW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7</a:t>
            </a:fld>
            <a:endParaRPr lang="en-US"/>
          </a:p>
        </p:txBody>
      </p:sp>
      <p:sp>
        <p:nvSpPr>
          <p:cNvPr id="4" name="矩形 3"/>
          <p:cNvSpPr/>
          <p:nvPr/>
        </p:nvSpPr>
        <p:spPr>
          <a:xfrm>
            <a:off x="10748962" y="4067175"/>
            <a:ext cx="1376363" cy="66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118" y="893401"/>
            <a:ext cx="4582164" cy="51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6077755" cy="453072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zh-TW" dirty="0" smtClean="0"/>
              <a:t>Server </a:t>
            </a:r>
            <a:r>
              <a:rPr lang="en-US" altLang="zh-TW" dirty="0"/>
              <a:t>will never close a connection which sponsored by browser</a:t>
            </a:r>
            <a:r>
              <a:rPr lang="en-US" altLang="zh-TW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altLang="zh-TW" dirty="0" smtClean="0"/>
              <a:t>Sever </a:t>
            </a:r>
            <a:r>
              <a:rPr lang="en-US" altLang="zh-TW" dirty="0"/>
              <a:t>sends message at </a:t>
            </a:r>
            <a:r>
              <a:rPr lang="en-US" altLang="zh-TW" dirty="0" smtClean="0"/>
              <a:t>any </a:t>
            </a:r>
            <a:r>
              <a:rPr lang="en-US" altLang="zh-TW" dirty="0"/>
              <a:t>time</a:t>
            </a:r>
            <a:r>
              <a:rPr lang="en-US" altLang="zh-TW" dirty="0" smtClean="0"/>
              <a:t>.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550" y="738111"/>
            <a:ext cx="5021878" cy="5173292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90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The Problems are 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9000" y="1806575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All </a:t>
            </a:r>
            <a:r>
              <a:rPr lang="en-US" altLang="zh-TW" dirty="0"/>
              <a:t>of these methods for providing real-time data involve </a:t>
            </a:r>
            <a:r>
              <a:rPr lang="en-US" altLang="zh-TW" b="1" dirty="0"/>
              <a:t>HTTP request and response </a:t>
            </a:r>
            <a:r>
              <a:rPr lang="en-US" altLang="zh-TW" b="1" dirty="0" smtClean="0"/>
              <a:t>headers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Because </a:t>
            </a:r>
            <a:r>
              <a:rPr lang="en-US" altLang="zh-TW" dirty="0"/>
              <a:t>of HTTP is half-duplex , we use </a:t>
            </a:r>
            <a:r>
              <a:rPr lang="en-US" altLang="zh-TW" b="1" dirty="0"/>
              <a:t>two TCP connections</a:t>
            </a:r>
            <a:r>
              <a:rPr lang="en-US" altLang="zh-TW" dirty="0"/>
              <a:t> to simulate full-duplex communication over half-duplex </a:t>
            </a:r>
            <a:r>
              <a:rPr lang="en-US" altLang="zh-TW" dirty="0" smtClean="0"/>
              <a:t>HTTP.</a:t>
            </a:r>
            <a:endParaRPr lang="en-US" altLang="zh-TW" dirty="0"/>
          </a:p>
          <a:p>
            <a:endParaRPr lang="zh-TW" altLang="en-US" dirty="0"/>
          </a:p>
          <a:p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>
          <a:xfrm>
            <a:off x="1960208" y="2839244"/>
            <a:ext cx="7704667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 smtClean="0">
                <a:solidFill>
                  <a:srgbClr val="FF0000"/>
                </a:solidFill>
              </a:rPr>
              <a:t>Unnecessary </a:t>
            </a:r>
            <a:r>
              <a:rPr lang="en-US" altLang="zh-TW" sz="2800" b="1" dirty="0">
                <a:solidFill>
                  <a:srgbClr val="FF0000"/>
                </a:solidFill>
              </a:rPr>
              <a:t>header data and introduce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latency !</a:t>
            </a:r>
            <a:r>
              <a:rPr lang="en-US" altLang="zh-TW" sz="2800" b="1" dirty="0">
                <a:solidFill>
                  <a:srgbClr val="FF0000"/>
                </a:solidFill>
              </a:rPr>
              <a:t> 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60208" y="5114132"/>
            <a:ext cx="7704667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 smtClean="0">
                <a:solidFill>
                  <a:srgbClr val="FF0000"/>
                </a:solidFill>
              </a:rPr>
              <a:t>Significant overhead and </a:t>
            </a:r>
            <a:r>
              <a:rPr lang="en-US" altLang="zh-TW" sz="2800" b="1" dirty="0">
                <a:solidFill>
                  <a:srgbClr val="FF0000"/>
                </a:solidFill>
              </a:rPr>
              <a:t>complexity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!</a:t>
            </a:r>
            <a:r>
              <a:rPr lang="en-US" altLang="zh-TW" sz="2800" b="1" dirty="0">
                <a:solidFill>
                  <a:srgbClr val="FF0000"/>
                </a:solidFill>
              </a:rPr>
              <a:t> 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5E5C-A375-4A3E-B35A-BD7F4ADDAD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0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871</Words>
  <Application>Microsoft Office PowerPoint</Application>
  <PresentationFormat>寬螢幕</PresentationFormat>
  <Paragraphs>171</Paragraphs>
  <Slides>23</Slides>
  <Notes>9</Notes>
  <HiddenSlides>1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9" baseType="lpstr">
      <vt:lpstr>微軟正黑體</vt:lpstr>
      <vt:lpstr>新細明體</vt:lpstr>
      <vt:lpstr>Arial</vt:lpstr>
      <vt:lpstr>Calibri</vt:lpstr>
      <vt:lpstr>Calibri Light</vt:lpstr>
      <vt:lpstr>Office 佈景主題</vt:lpstr>
      <vt:lpstr>Research of Web Real-Time Communication Based on  WebSocket</vt:lpstr>
      <vt:lpstr>Outline</vt:lpstr>
      <vt:lpstr>Traditional Web Real-Time Communication Solutions</vt:lpstr>
      <vt:lpstr>AJAX ( Asynchronous JavaScript And XML )</vt:lpstr>
      <vt:lpstr>Polling</vt:lpstr>
      <vt:lpstr>Comet</vt:lpstr>
      <vt:lpstr>Long-polling</vt:lpstr>
      <vt:lpstr>Streaming</vt:lpstr>
      <vt:lpstr>The Problems are …</vt:lpstr>
      <vt:lpstr>PowerPoint 簡報</vt:lpstr>
      <vt:lpstr>HTML5 WebSockets to the Rescue!</vt:lpstr>
      <vt:lpstr>WebSocket Handshake</vt:lpstr>
      <vt:lpstr>Connection Established</vt:lpstr>
      <vt:lpstr>PowerPoint 簡報</vt:lpstr>
      <vt:lpstr>Reduction in Unnecessary Network Traffic and Latency</vt:lpstr>
      <vt:lpstr>PowerPoint 簡報</vt:lpstr>
      <vt:lpstr>If there are a large number of users…</vt:lpstr>
      <vt:lpstr> Using WebSocket protocol in these cases</vt:lpstr>
      <vt:lpstr>PowerPoint 簡報</vt:lpstr>
      <vt:lpstr>PowerPoint 簡報</vt:lpstr>
      <vt:lpstr>Summary</vt:lpstr>
      <vt:lpstr>Reference</vt:lpstr>
      <vt:lpstr>Browser support WebSocket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WebSocket</dc:title>
  <dc:creator>alvin</dc:creator>
  <cp:lastModifiedBy>alvin</cp:lastModifiedBy>
  <cp:revision>87</cp:revision>
  <dcterms:created xsi:type="dcterms:W3CDTF">2017-01-10T09:37:52Z</dcterms:created>
  <dcterms:modified xsi:type="dcterms:W3CDTF">2017-01-19T00:35:25Z</dcterms:modified>
</cp:coreProperties>
</file>