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80" r:id="rId17"/>
    <p:sldId id="278" r:id="rId18"/>
    <p:sldId id="276" r:id="rId19"/>
    <p:sldId id="284" r:id="rId20"/>
    <p:sldId id="274" r:id="rId21"/>
    <p:sldId id="275" r:id="rId22"/>
    <p:sldId id="281" r:id="rId23"/>
    <p:sldId id="28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09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56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78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16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8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4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2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19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07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932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1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D4CF-C379-434D-BDFC-61A6332C08B1}" type="datetimeFigureOut">
              <a:rPr lang="zh-TW" altLang="en-US" smtClean="0"/>
              <a:pPr/>
              <a:t>2017/4/12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295C-2746-4DB8-8619-BA766B0ACC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1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Gateway redundancy protocols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800" dirty="0">
                <a:solidFill>
                  <a:schemeClr val="tx1"/>
                </a:solidFill>
              </a:rPr>
              <a:t>Jakub </a:t>
            </a:r>
            <a:r>
              <a:rPr lang="en-US" altLang="zh-TW" sz="1800" dirty="0" err="1">
                <a:solidFill>
                  <a:schemeClr val="tx1"/>
                </a:solidFill>
              </a:rPr>
              <a:t>Pavlik</a:t>
            </a:r>
            <a:r>
              <a:rPr lang="en-US" altLang="zh-TW" sz="1800" dirty="0">
                <a:solidFill>
                  <a:schemeClr val="tx1"/>
                </a:solidFill>
              </a:rPr>
              <a:t>, Ales </a:t>
            </a:r>
            <a:r>
              <a:rPr lang="en-US" altLang="zh-TW" sz="1800" dirty="0" err="1">
                <a:solidFill>
                  <a:schemeClr val="tx1"/>
                </a:solidFill>
              </a:rPr>
              <a:t>Komarek</a:t>
            </a:r>
            <a:r>
              <a:rPr lang="en-US" altLang="zh-TW" sz="1800" dirty="0">
                <a:solidFill>
                  <a:schemeClr val="tx1"/>
                </a:solidFill>
              </a:rPr>
              <a:t>, Vladimir </a:t>
            </a:r>
            <a:r>
              <a:rPr lang="en-US" altLang="zh-TW" sz="1800" dirty="0" err="1">
                <a:solidFill>
                  <a:schemeClr val="tx1"/>
                </a:solidFill>
              </a:rPr>
              <a:t>Sobeslav</a:t>
            </a:r>
            <a:r>
              <a:rPr lang="en-US" altLang="zh-TW" sz="1800" dirty="0">
                <a:solidFill>
                  <a:schemeClr val="tx1"/>
                </a:solidFill>
              </a:rPr>
              <a:t> and Josef </a:t>
            </a:r>
            <a:r>
              <a:rPr lang="en-US" altLang="zh-TW" sz="1800" dirty="0" err="1">
                <a:solidFill>
                  <a:schemeClr val="tx1"/>
                </a:solidFill>
              </a:rPr>
              <a:t>Horalek</a:t>
            </a:r>
            <a:endParaRPr lang="en-US" altLang="zh-TW" sz="1800" dirty="0">
              <a:solidFill>
                <a:schemeClr val="tx1"/>
              </a:solidFill>
            </a:endParaRPr>
          </a:p>
          <a:p>
            <a:r>
              <a:rPr lang="en-US" altLang="zh-TW" sz="1800" dirty="0">
                <a:solidFill>
                  <a:schemeClr val="tx1"/>
                </a:solidFill>
              </a:rPr>
              <a:t>Faculty of Informatics and Management</a:t>
            </a:r>
          </a:p>
          <a:p>
            <a:r>
              <a:rPr lang="en-US" altLang="zh-TW" sz="1800" dirty="0">
                <a:solidFill>
                  <a:schemeClr val="tx1"/>
                </a:solidFill>
              </a:rPr>
              <a:t>University of Hradec Kralove,</a:t>
            </a:r>
          </a:p>
          <a:p>
            <a:r>
              <a:rPr lang="en-US" altLang="zh-TW" sz="1800" dirty="0">
                <a:solidFill>
                  <a:schemeClr val="tx1"/>
                </a:solidFill>
              </a:rPr>
              <a:t>Czech </a:t>
            </a:r>
            <a:r>
              <a:rPr lang="en-US" altLang="zh-TW" sz="1800" dirty="0" smtClean="0">
                <a:solidFill>
                  <a:schemeClr val="tx1"/>
                </a:solidFill>
              </a:rPr>
              <a:t>Republic</a:t>
            </a:r>
          </a:p>
          <a:p>
            <a:r>
              <a:rPr lang="en-US" altLang="zh-TW" sz="1800" dirty="0">
                <a:solidFill>
                  <a:schemeClr val="tx1"/>
                </a:solidFill>
              </a:rPr>
              <a:t>Published in: Computational Intelligence and Informatics (CINTI)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r>
              <a:rPr lang="en-US" altLang="zh-TW" sz="1800" dirty="0">
                <a:solidFill>
                  <a:schemeClr val="tx1"/>
                </a:solidFill>
              </a:rPr>
              <a:t>Date of Conference</a:t>
            </a:r>
            <a:r>
              <a:rPr lang="en-US" altLang="zh-TW" sz="1800" b="1" dirty="0">
                <a:solidFill>
                  <a:schemeClr val="tx1"/>
                </a:solidFill>
              </a:rPr>
              <a:t>: </a:t>
            </a:r>
            <a:r>
              <a:rPr lang="en-US" altLang="zh-TW" sz="1800" dirty="0">
                <a:solidFill>
                  <a:schemeClr val="tx1"/>
                </a:solidFill>
              </a:rPr>
              <a:t>19-21 Nov. </a:t>
            </a:r>
            <a:r>
              <a:rPr lang="en-US" altLang="zh-TW" sz="1800" dirty="0" smtClean="0">
                <a:solidFill>
                  <a:schemeClr val="tx1"/>
                </a:solidFill>
              </a:rPr>
              <a:t>2014</a:t>
            </a:r>
          </a:p>
          <a:p>
            <a:r>
              <a:rPr lang="en-US" altLang="zh-TW" sz="1800" dirty="0">
                <a:solidFill>
                  <a:schemeClr val="tx1"/>
                </a:solidFill>
              </a:rPr>
              <a:t>Publisher: </a:t>
            </a:r>
            <a:r>
              <a:rPr lang="en-US" altLang="zh-TW" sz="1800" dirty="0" smtClean="0">
                <a:solidFill>
                  <a:schemeClr val="tx1"/>
                </a:solidFill>
              </a:rPr>
              <a:t>IEEE</a:t>
            </a:r>
          </a:p>
          <a:p>
            <a:r>
              <a:rPr lang="en-US" altLang="zh-TW" sz="1800" dirty="0">
                <a:solidFill>
                  <a:schemeClr val="tx1"/>
                </a:solidFill>
              </a:rPr>
              <a:t>Presenter: </a:t>
            </a:r>
            <a:r>
              <a:rPr lang="en-US" altLang="zh-TW" sz="1800" dirty="0" smtClean="0">
                <a:solidFill>
                  <a:schemeClr val="tx1"/>
                </a:solidFill>
              </a:rPr>
              <a:t>Jack</a:t>
            </a:r>
            <a:endParaRPr lang="zh-TW" altLang="en-US" sz="1800" dirty="0">
              <a:solidFill>
                <a:schemeClr val="tx1"/>
              </a:solidFill>
            </a:endParaRPr>
          </a:p>
          <a:p>
            <a:endParaRPr lang="en-US" altLang="zh-TW" sz="1800" dirty="0" smtClean="0">
              <a:solidFill>
                <a:schemeClr val="tx1"/>
              </a:solidFill>
            </a:endParaRPr>
          </a:p>
          <a:p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8277" y="59323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13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HSRP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Hot Standby Router Protocol was developed by </a:t>
            </a:r>
            <a:r>
              <a:rPr lang="en-US" altLang="zh-TW" sz="2400" dirty="0">
                <a:solidFill>
                  <a:srgbClr val="FF0000"/>
                </a:solidFill>
              </a:rPr>
              <a:t>Cisco</a:t>
            </a:r>
            <a:r>
              <a:rPr lang="en-US" altLang="zh-TW" sz="2400" dirty="0"/>
              <a:t> company and is described in standard documentation </a:t>
            </a:r>
            <a:r>
              <a:rPr lang="en-US" altLang="zh-TW" sz="2400" dirty="0">
                <a:solidFill>
                  <a:srgbClr val="FF0000"/>
                </a:solidFill>
              </a:rPr>
              <a:t>RFC </a:t>
            </a:r>
            <a:r>
              <a:rPr lang="en-US" altLang="zh-TW" sz="2400" dirty="0" smtClean="0">
                <a:solidFill>
                  <a:srgbClr val="FF0000"/>
                </a:solidFill>
              </a:rPr>
              <a:t>2281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HSRP </a:t>
            </a:r>
            <a:r>
              <a:rPr lang="en-US" altLang="zh-TW" sz="2400" dirty="0"/>
              <a:t>provides a mechanism to </a:t>
            </a:r>
            <a:r>
              <a:rPr lang="en-US" altLang="zh-TW" sz="2400" dirty="0">
                <a:solidFill>
                  <a:srgbClr val="FF0000"/>
                </a:solidFill>
              </a:rPr>
              <a:t>ensure high availability </a:t>
            </a:r>
            <a:r>
              <a:rPr lang="en-US" altLang="zh-TW" sz="2400" dirty="0"/>
              <a:t>of the default gateway (</a:t>
            </a:r>
            <a:r>
              <a:rPr lang="en-US" altLang="zh-TW" sz="2400" dirty="0">
                <a:solidFill>
                  <a:srgbClr val="FF0000"/>
                </a:solidFill>
              </a:rPr>
              <a:t>first hop router</a:t>
            </a:r>
            <a:r>
              <a:rPr lang="en-US" altLang="zh-TW" sz="2400" dirty="0" smtClean="0"/>
              <a:t>).It </a:t>
            </a:r>
            <a:r>
              <a:rPr lang="en-US" altLang="zh-TW" sz="2400" dirty="0"/>
              <a:t>allows to </a:t>
            </a:r>
            <a:r>
              <a:rPr lang="en-US" altLang="zh-TW" sz="2400" dirty="0">
                <a:solidFill>
                  <a:srgbClr val="FF0000"/>
                </a:solidFill>
              </a:rPr>
              <a:t>use</a:t>
            </a:r>
            <a:r>
              <a:rPr lang="en-US" altLang="zh-TW" sz="2400" dirty="0"/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backup</a:t>
            </a:r>
            <a:r>
              <a:rPr lang="en-US" altLang="zh-TW" sz="2400" dirty="0"/>
              <a:t> gateway </a:t>
            </a:r>
            <a:r>
              <a:rPr lang="en-US" altLang="zh-TW" sz="2400" dirty="0">
                <a:solidFill>
                  <a:srgbClr val="FF0000"/>
                </a:solidFill>
              </a:rPr>
              <a:t>immediately </a:t>
            </a:r>
            <a:r>
              <a:rPr lang="en-US" altLang="zh-TW" sz="2400" dirty="0"/>
              <a:t>in case </a:t>
            </a:r>
            <a:r>
              <a:rPr lang="en-US" altLang="zh-TW" sz="2400" dirty="0" smtClean="0"/>
              <a:t>of failure of </a:t>
            </a:r>
            <a:r>
              <a:rPr lang="en-US" altLang="zh-TW" sz="2400" dirty="0"/>
              <a:t>primary (default) </a:t>
            </a:r>
            <a:r>
              <a:rPr lang="en-US" altLang="zh-TW" sz="2400" dirty="0" smtClean="0"/>
              <a:t>gateway.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92433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2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Single active router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/>
              <a:t>is selected from the HSRP group. This router physical processes and </a:t>
            </a:r>
            <a:r>
              <a:rPr lang="en-US" altLang="zh-TW" sz="2800" dirty="0" smtClean="0">
                <a:solidFill>
                  <a:srgbClr val="FF0000"/>
                </a:solidFill>
              </a:rPr>
              <a:t>routes the packets sent to a virtual interface router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smtClean="0"/>
              <a:t>Single </a:t>
            </a:r>
            <a:r>
              <a:rPr lang="en-US" altLang="zh-TW" sz="2800" dirty="0"/>
              <a:t>virtual </a:t>
            </a:r>
            <a:r>
              <a:rPr lang="en-US" altLang="zh-TW" sz="2800" dirty="0" smtClean="0"/>
              <a:t>router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is </a:t>
            </a:r>
            <a:r>
              <a:rPr lang="en-US" altLang="zh-TW" sz="2800" dirty="0"/>
              <a:t>configuration of IP and MAC address for HSRP (standby) group. </a:t>
            </a:r>
            <a:r>
              <a:rPr lang="en-US" altLang="zh-TW" sz="2800" dirty="0">
                <a:solidFill>
                  <a:srgbClr val="FF0000"/>
                </a:solidFill>
              </a:rPr>
              <a:t>The virtual router forms an interface </a:t>
            </a:r>
            <a:r>
              <a:rPr lang="en-US" altLang="zh-TW" sz="2800" dirty="0"/>
              <a:t>for </a:t>
            </a:r>
            <a:r>
              <a:rPr lang="en-US" altLang="zh-TW" sz="2800" dirty="0">
                <a:solidFill>
                  <a:srgbClr val="FF0000"/>
                </a:solidFill>
              </a:rPr>
              <a:t>communication</a:t>
            </a:r>
            <a:r>
              <a:rPr lang="en-US" altLang="zh-TW" sz="2800" dirty="0"/>
              <a:t> between the </a:t>
            </a:r>
            <a:r>
              <a:rPr lang="en-US" altLang="zh-TW" sz="2800" dirty="0">
                <a:solidFill>
                  <a:srgbClr val="FF0000"/>
                </a:solidFill>
              </a:rPr>
              <a:t>physical router </a:t>
            </a:r>
            <a:r>
              <a:rPr lang="en-US" altLang="zh-TW" sz="2800" dirty="0"/>
              <a:t>and </a:t>
            </a:r>
            <a:r>
              <a:rPr lang="en-US" altLang="zh-TW" sz="2800" dirty="0">
                <a:solidFill>
                  <a:srgbClr val="FF0000"/>
                </a:solidFill>
              </a:rPr>
              <a:t>end stations</a:t>
            </a:r>
            <a:r>
              <a:rPr lang="en-US" altLang="zh-TW" sz="2800" dirty="0"/>
              <a:t> in the network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/>
              <a:t>MAC address of the virtual router has following form: 0000.0c07.acXX where the last byte address XX is the number of HSRP (group) in </a:t>
            </a:r>
            <a:r>
              <a:rPr lang="en-US" altLang="zh-TW" sz="2800" dirty="0">
                <a:solidFill>
                  <a:srgbClr val="FF0000"/>
                </a:solidFill>
              </a:rPr>
              <a:t>hexadecimal</a:t>
            </a:r>
            <a:r>
              <a:rPr lang="en-US" altLang="zh-TW" sz="2800" dirty="0"/>
              <a:t> format.</a:t>
            </a:r>
            <a:endParaRPr lang="en-US" altLang="zh-TW" sz="28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92433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6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VRRP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Virtual Router Redundancy Protocol (VRRP) is being</a:t>
            </a:r>
          </a:p>
          <a:p>
            <a:pPr marL="0" indent="0">
              <a:buNone/>
            </a:pPr>
            <a:r>
              <a:rPr lang="en-US" altLang="zh-TW" sz="2400" dirty="0"/>
              <a:t>developed by </a:t>
            </a:r>
            <a:r>
              <a:rPr lang="en-US" altLang="zh-TW" sz="2400" dirty="0">
                <a:solidFill>
                  <a:srgbClr val="FF0000"/>
                </a:solidFill>
              </a:rPr>
              <a:t>IETF</a:t>
            </a:r>
            <a:r>
              <a:rPr lang="en-US" altLang="zh-TW" sz="2400" dirty="0"/>
              <a:t>. It is an open protocol, the current </a:t>
            </a:r>
            <a:r>
              <a:rPr lang="en-US" altLang="zh-TW" sz="2400" dirty="0">
                <a:solidFill>
                  <a:srgbClr val="FF0000"/>
                </a:solidFill>
              </a:rPr>
              <a:t>version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r>
              <a:rPr lang="en-US" altLang="zh-TW" sz="2400" dirty="0"/>
              <a:t> is described in </a:t>
            </a:r>
            <a:r>
              <a:rPr lang="en-US" altLang="zh-TW" sz="2400" dirty="0">
                <a:solidFill>
                  <a:srgbClr val="FF0000"/>
                </a:solidFill>
              </a:rPr>
              <a:t>RFC </a:t>
            </a:r>
            <a:r>
              <a:rPr lang="en-US" altLang="zh-TW" sz="2400" dirty="0" smtClean="0">
                <a:solidFill>
                  <a:srgbClr val="FF0000"/>
                </a:solidFill>
              </a:rPr>
              <a:t>5798</a:t>
            </a:r>
            <a:r>
              <a:rPr lang="en-US" altLang="zh-TW" sz="2400" dirty="0" smtClean="0"/>
              <a:t>.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FF0000"/>
                </a:solidFill>
              </a:rPr>
              <a:t>third version IPV4</a:t>
            </a:r>
            <a:r>
              <a:rPr lang="en-US" altLang="zh-TW" sz="2400" dirty="0"/>
              <a:t> and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IPV6</a:t>
            </a:r>
            <a:r>
              <a:rPr lang="en-US" altLang="zh-TW" sz="2400" dirty="0"/>
              <a:t> is based on the </a:t>
            </a:r>
            <a:r>
              <a:rPr lang="en-US" altLang="zh-TW" sz="2400" dirty="0">
                <a:solidFill>
                  <a:srgbClr val="FF0000"/>
                </a:solidFill>
              </a:rPr>
              <a:t>second version</a:t>
            </a:r>
            <a:r>
              <a:rPr lang="en-US" altLang="zh-TW" sz="2400" dirty="0"/>
              <a:t>, described in RFC </a:t>
            </a:r>
            <a:r>
              <a:rPr lang="en-US" altLang="zh-TW" sz="2400" dirty="0" smtClean="0"/>
              <a:t>3768.</a:t>
            </a:r>
          </a:p>
          <a:p>
            <a:pPr marL="0" indent="0">
              <a:buNone/>
            </a:pPr>
            <a:r>
              <a:rPr lang="en-US" altLang="zh-TW" sz="2400" dirty="0" smtClean="0"/>
              <a:t>The protocol was designed to </a:t>
            </a:r>
            <a:r>
              <a:rPr lang="en-US" altLang="zh-TW" sz="2400" dirty="0" smtClean="0">
                <a:solidFill>
                  <a:srgbClr val="FF0000"/>
                </a:solidFill>
              </a:rPr>
              <a:t>increase the availability</a:t>
            </a:r>
          </a:p>
          <a:p>
            <a:pPr marL="0" indent="0">
              <a:buNone/>
            </a:pPr>
            <a:r>
              <a:rPr lang="en-US" altLang="zh-TW" sz="2400" dirty="0" smtClean="0"/>
              <a:t>of </a:t>
            </a:r>
            <a:r>
              <a:rPr lang="en-US" altLang="zh-TW" sz="2400" dirty="0"/>
              <a:t>the default network and solves the problem with default</a:t>
            </a:r>
          </a:p>
          <a:p>
            <a:pPr marL="0" indent="0">
              <a:buNone/>
            </a:pPr>
            <a:r>
              <a:rPr lang="en-US" altLang="zh-TW" sz="2400" dirty="0"/>
              <a:t>gateway failure. Features and functions </a:t>
            </a:r>
            <a:r>
              <a:rPr lang="en-US" altLang="zh-TW" sz="2400" dirty="0">
                <a:solidFill>
                  <a:srgbClr val="FF0000"/>
                </a:solidFill>
              </a:rPr>
              <a:t>are very similar </a:t>
            </a:r>
            <a:r>
              <a:rPr lang="en-US" altLang="zh-TW" sz="2400" dirty="0"/>
              <a:t>to the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</a:rPr>
              <a:t>HSRP </a:t>
            </a:r>
            <a:r>
              <a:rPr lang="en-US" altLang="zh-TW" sz="2400" dirty="0" smtClean="0">
                <a:solidFill>
                  <a:srgbClr val="FF0000"/>
                </a:solidFill>
              </a:rPr>
              <a:t>protocol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4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GLBP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Gateway Load Balancing Protocol is also for increase </a:t>
            </a:r>
            <a:r>
              <a:rPr lang="en-US" altLang="zh-TW" dirty="0">
                <a:solidFill>
                  <a:srgbClr val="FF0000"/>
                </a:solidFill>
              </a:rPr>
              <a:t>availability</a:t>
            </a:r>
            <a:r>
              <a:rPr lang="en-US" altLang="zh-TW" dirty="0"/>
              <a:t> through redundancy </a:t>
            </a:r>
            <a:r>
              <a:rPr lang="en-US" altLang="zh-TW" dirty="0">
                <a:solidFill>
                  <a:srgbClr val="FF0000"/>
                </a:solidFill>
              </a:rPr>
              <a:t>WAN</a:t>
            </a:r>
            <a:r>
              <a:rPr lang="en-US" altLang="zh-TW" dirty="0"/>
              <a:t> gateway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This is a </a:t>
            </a:r>
            <a:r>
              <a:rPr lang="en-US" altLang="zh-TW" dirty="0">
                <a:solidFill>
                  <a:srgbClr val="FF0000"/>
                </a:solidFill>
              </a:rPr>
              <a:t>Cisco</a:t>
            </a:r>
            <a:r>
              <a:rPr lang="en-US" altLang="zh-TW" dirty="0"/>
              <a:t> proprietary protocol same like HSRP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greatest benefit of this protocol is </a:t>
            </a:r>
            <a:r>
              <a:rPr lang="en-US" altLang="zh-TW" dirty="0">
                <a:solidFill>
                  <a:srgbClr val="FF0000"/>
                </a:solidFill>
              </a:rPr>
              <a:t>load balancing</a:t>
            </a:r>
            <a:r>
              <a:rPr lang="en-US" altLang="zh-TW" dirty="0"/>
              <a:t>, which is the </a:t>
            </a:r>
            <a:r>
              <a:rPr lang="en-US" altLang="zh-TW" dirty="0">
                <a:solidFill>
                  <a:srgbClr val="FF0000"/>
                </a:solidFill>
              </a:rPr>
              <a:t>distribution of network traffic </a:t>
            </a:r>
            <a:r>
              <a:rPr lang="en-US" altLang="zh-TW" dirty="0"/>
              <a:t>between multiple routers in the GLBP group 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previous protocols </a:t>
            </a:r>
            <a:r>
              <a:rPr lang="en-US" altLang="zh-TW" dirty="0">
                <a:solidFill>
                  <a:srgbClr val="FF0000"/>
                </a:solidFill>
              </a:rPr>
              <a:t>HSRP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VRRP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can use only a single router inside of a group </a:t>
            </a:r>
            <a:r>
              <a:rPr lang="en-US" altLang="zh-TW" dirty="0"/>
              <a:t>for incoming packets directed to the address of the virtual gateway, which </a:t>
            </a:r>
            <a:r>
              <a:rPr lang="en-US" altLang="zh-TW" dirty="0">
                <a:solidFill>
                  <a:srgbClr val="FF0000"/>
                </a:solidFill>
              </a:rPr>
              <a:t>cannot utilize the performance of other routers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0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 Functions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 descr="C:\Users\jack\Desktop\paper picture\Gateway-redundancy-protocols\7028719-table-1-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652446"/>
            <a:ext cx="8019343" cy="400880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32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Practical Measuring of </a:t>
            </a:r>
            <a:r>
              <a:rPr lang="en-US" altLang="zh-TW" dirty="0" smtClean="0"/>
              <a:t>Protocols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All that is described in this chapter was configured and measured on the </a:t>
            </a:r>
            <a:r>
              <a:rPr lang="en-US" altLang="zh-TW" dirty="0">
                <a:solidFill>
                  <a:srgbClr val="FF0000"/>
                </a:solidFill>
              </a:rPr>
              <a:t>physical topology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51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Measuring the Delay of New Active Gateway Selection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</a:t>
            </a:r>
            <a:r>
              <a:rPr lang="en-US" altLang="zh-TW" sz="2400" dirty="0"/>
              <a:t>main purpose of gateway redundancy protocols is to increase the </a:t>
            </a:r>
            <a:r>
              <a:rPr lang="en-US" altLang="zh-TW" sz="2400" dirty="0">
                <a:solidFill>
                  <a:srgbClr val="FF0000"/>
                </a:solidFill>
              </a:rPr>
              <a:t>network availability </a:t>
            </a:r>
            <a:r>
              <a:rPr lang="en-US" altLang="zh-TW" sz="2400" dirty="0"/>
              <a:t>while </a:t>
            </a:r>
            <a:r>
              <a:rPr lang="en-US" altLang="zh-TW" sz="2400" dirty="0">
                <a:solidFill>
                  <a:srgbClr val="FF0000"/>
                </a:solidFill>
              </a:rPr>
              <a:t>minimizing delays </a:t>
            </a:r>
            <a:r>
              <a:rPr lang="en-US" altLang="zh-TW" sz="2400" dirty="0"/>
              <a:t>that cause </a:t>
            </a:r>
            <a:r>
              <a:rPr lang="en-US" altLang="zh-TW" sz="2400" dirty="0">
                <a:solidFill>
                  <a:srgbClr val="FF0000"/>
                </a:solidFill>
              </a:rPr>
              <a:t>unavailability of network resources</a:t>
            </a:r>
            <a:r>
              <a:rPr lang="en-US" altLang="zh-TW" sz="2400" dirty="0"/>
              <a:t>.</a:t>
            </a:r>
          </a:p>
          <a:p>
            <a:r>
              <a:rPr lang="en-US" altLang="zh-TW" sz="2400" dirty="0"/>
              <a:t>It is just the </a:t>
            </a:r>
            <a:r>
              <a:rPr lang="en-US" altLang="zh-TW" sz="2400" dirty="0">
                <a:solidFill>
                  <a:srgbClr val="FF0000"/>
                </a:solidFill>
              </a:rPr>
              <a:t>delay which plays the key role </a:t>
            </a:r>
            <a:r>
              <a:rPr lang="en-US" altLang="zh-TW" sz="2400" dirty="0"/>
              <a:t>and impacts </a:t>
            </a:r>
            <a:r>
              <a:rPr lang="en-US" altLang="zh-TW" sz="2400" dirty="0" smtClean="0"/>
              <a:t>the network </a:t>
            </a:r>
            <a:r>
              <a:rPr lang="en-US" altLang="zh-TW" sz="2400" dirty="0">
                <a:solidFill>
                  <a:srgbClr val="FF0000"/>
                </a:solidFill>
              </a:rPr>
              <a:t>outage latency </a:t>
            </a:r>
            <a:r>
              <a:rPr lang="en-US" altLang="zh-TW" sz="2400" dirty="0"/>
              <a:t>for to the </a:t>
            </a:r>
            <a:r>
              <a:rPr lang="en-US" altLang="zh-TW" sz="2400" dirty="0">
                <a:solidFill>
                  <a:srgbClr val="FF0000"/>
                </a:solidFill>
              </a:rPr>
              <a:t>end user</a:t>
            </a:r>
            <a:r>
              <a:rPr lang="en-US" altLang="zh-TW" sz="2400" dirty="0"/>
              <a:t>.</a:t>
            </a:r>
            <a:endParaRPr lang="zh-TW" altLang="en-US" sz="2400" dirty="0"/>
          </a:p>
          <a:p>
            <a:r>
              <a:rPr lang="en-US" altLang="zh-TW" sz="2400" dirty="0"/>
              <a:t>This choice depends on the activation of </a:t>
            </a:r>
            <a:r>
              <a:rPr lang="en-US" altLang="zh-TW" sz="2400" dirty="0">
                <a:solidFill>
                  <a:srgbClr val="FF0000"/>
                </a:solidFill>
              </a:rPr>
              <a:t>preempt mode</a:t>
            </a:r>
            <a:r>
              <a:rPr lang="en-US" altLang="zh-TW" sz="2400" dirty="0"/>
              <a:t>. In the default </a:t>
            </a:r>
            <a:r>
              <a:rPr lang="en-US" altLang="zh-TW" sz="2400" dirty="0">
                <a:solidFill>
                  <a:srgbClr val="FF0000"/>
                </a:solidFill>
              </a:rPr>
              <a:t>HSRP</a:t>
            </a:r>
            <a:r>
              <a:rPr lang="en-US" altLang="zh-TW" sz="2400" dirty="0"/>
              <a:t> configuration</a:t>
            </a:r>
            <a:r>
              <a:rPr lang="en-US" altLang="zh-TW" sz="2400" dirty="0">
                <a:solidFill>
                  <a:srgbClr val="FF0000"/>
                </a:solidFill>
              </a:rPr>
              <a:t>, the preempt function is disabled</a:t>
            </a:r>
            <a:r>
              <a:rPr lang="en-US" altLang="zh-TW" sz="2400" dirty="0"/>
              <a:t>. In contrast, the </a:t>
            </a:r>
            <a:r>
              <a:rPr lang="en-US" altLang="zh-TW" sz="2400" dirty="0">
                <a:solidFill>
                  <a:srgbClr val="FF0000"/>
                </a:solidFill>
              </a:rPr>
              <a:t>VRRP protocol default configuration is preemptive</a:t>
            </a:r>
            <a:r>
              <a:rPr lang="en-US" altLang="zh-TW" sz="2400" dirty="0"/>
              <a:t>.</a:t>
            </a:r>
          </a:p>
          <a:p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Topology</a:t>
            </a:r>
            <a:endParaRPr lang="zh-TW" altLang="en-US" dirty="0"/>
          </a:p>
        </p:txBody>
      </p:sp>
      <p:pic>
        <p:nvPicPr>
          <p:cNvPr id="1026" name="Picture 2" descr="C:\Users\WIN7\Desktop\7028719-fig-2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5213201" cy="552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Method of Measurement and Data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FF0000"/>
                </a:solidFill>
              </a:rPr>
              <a:t>active router selection </a:t>
            </a:r>
            <a:r>
              <a:rPr lang="en-US" altLang="zh-TW" sz="2400" dirty="0"/>
              <a:t>for the HSRP, VRRP and GLBP protocols is achieved by </a:t>
            </a:r>
            <a:r>
              <a:rPr lang="en-US" altLang="zh-TW" sz="2400" dirty="0">
                <a:solidFill>
                  <a:srgbClr val="FF0000"/>
                </a:solidFill>
              </a:rPr>
              <a:t>turning off </a:t>
            </a:r>
            <a:r>
              <a:rPr lang="en-US" altLang="zh-TW" sz="2400" dirty="0"/>
              <a:t>the interface on which the protocol operates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This effort is contributed by the configured interface tracking function, which </a:t>
            </a:r>
            <a:r>
              <a:rPr lang="en-US" altLang="zh-TW" sz="2400" dirty="0">
                <a:solidFill>
                  <a:srgbClr val="FF0000"/>
                </a:solidFill>
              </a:rPr>
              <a:t>allows the power-off interface </a:t>
            </a:r>
            <a:r>
              <a:rPr lang="en-US" altLang="zh-TW" sz="2400" dirty="0"/>
              <a:t>to reduce the </a:t>
            </a:r>
            <a:r>
              <a:rPr lang="en-US" altLang="zh-TW" sz="2400" dirty="0">
                <a:solidFill>
                  <a:srgbClr val="FF0000"/>
                </a:solidFill>
              </a:rPr>
              <a:t>priority</a:t>
            </a:r>
            <a:r>
              <a:rPr lang="en-US" altLang="zh-TW" sz="2400" dirty="0"/>
              <a:t> of the group by a predefined value.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91440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NETWORK DESIGN</a:t>
            </a:r>
          </a:p>
          <a:p>
            <a:r>
              <a:rPr lang="en-US" altLang="zh-TW" dirty="0" smtClean="0"/>
              <a:t>REDUNDANCY PROTOCOLS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/>
              <a:t>HSRP(Hot Standby Router Protocol 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VRRP(Virtual Router Redundancy Protocol 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dirty="0"/>
              <a:t>GLBP(Gateway Load Balancing Protocol 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Functions Comparison</a:t>
            </a:r>
            <a:endParaRPr lang="en-US" altLang="zh-TW" dirty="0"/>
          </a:p>
          <a:p>
            <a:r>
              <a:rPr lang="en-US" altLang="zh-TW" dirty="0" smtClean="0"/>
              <a:t>PRACTICAL MEASURING OF PROTOCOLS    </a:t>
            </a:r>
          </a:p>
          <a:p>
            <a:r>
              <a:rPr lang="en-US" altLang="zh-TW" dirty="0" smtClean="0"/>
              <a:t>MEASURING RESULTSVI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9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Measuring </a:t>
            </a: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The average value of delay election of a new active gateways are higher than expected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Downtime connection using the protocol VRRP version 3 is around three seconds in the default configuration of this protocol by </a:t>
            </a:r>
            <a:r>
              <a:rPr lang="en-US" altLang="zh-TW" sz="2400" dirty="0" smtClean="0"/>
              <a:t>source </a:t>
            </a:r>
            <a:r>
              <a:rPr lang="en-US" altLang="zh-TW" sz="2400" dirty="0"/>
              <a:t>and VRRP hello interval value takes one second by default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According to these parameters we run 20 measurements and got average downtime 9.12 seconds, mean 8.59 seconds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255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636915"/>
            <a:ext cx="8243409" cy="1008112"/>
          </a:xfrm>
        </p:spPr>
        <p:txBody>
          <a:bodyPr>
            <a:noAutofit/>
          </a:bodyPr>
          <a:lstStyle/>
          <a:p>
            <a:r>
              <a:rPr lang="en-US" altLang="zh-TW" sz="1800" dirty="0"/>
              <a:t>Table II: Measuring </a:t>
            </a:r>
            <a:r>
              <a:rPr lang="en-US" altLang="zh-TW" sz="1800" dirty="0" smtClean="0"/>
              <a:t>results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The </a:t>
            </a:r>
            <a:r>
              <a:rPr lang="en-US" altLang="zh-TW" sz="1800" dirty="0"/>
              <a:t>measured values are always rounded to two decimal places</a:t>
            </a:r>
            <a:r>
              <a:rPr lang="en-US" altLang="zh-TW" sz="1800" dirty="0" smtClean="0"/>
              <a:t>.</a:t>
            </a:r>
            <a:r>
              <a:rPr lang="en-US" altLang="zh-TW" sz="1800" dirty="0"/>
              <a:t> The values in </a:t>
            </a:r>
            <a:r>
              <a:rPr lang="en-US" altLang="zh-TW" sz="1800" dirty="0">
                <a:solidFill>
                  <a:srgbClr val="FF0000"/>
                </a:solidFill>
              </a:rPr>
              <a:t>row A</a:t>
            </a:r>
            <a:r>
              <a:rPr lang="en-US" altLang="zh-TW" sz="1800" dirty="0"/>
              <a:t> are delay times of </a:t>
            </a:r>
            <a:r>
              <a:rPr lang="en-US" altLang="zh-TW" sz="1800" dirty="0">
                <a:solidFill>
                  <a:srgbClr val="FF0000"/>
                </a:solidFill>
              </a:rPr>
              <a:t>selecting a new active gateway</a:t>
            </a:r>
            <a:r>
              <a:rPr lang="en-US" altLang="zh-TW" sz="1800" dirty="0" smtClean="0"/>
              <a:t>.</a:t>
            </a:r>
            <a:r>
              <a:rPr lang="en-US" altLang="zh-TW" sz="1800" dirty="0"/>
              <a:t> The values in </a:t>
            </a:r>
            <a:r>
              <a:rPr lang="en-US" altLang="zh-TW" sz="1800" dirty="0">
                <a:solidFill>
                  <a:srgbClr val="FF0000"/>
                </a:solidFill>
              </a:rPr>
              <a:t>row B</a:t>
            </a:r>
            <a:r>
              <a:rPr lang="en-US" altLang="zh-TW" sz="1800" dirty="0"/>
              <a:t> are delay times of </a:t>
            </a:r>
            <a:r>
              <a:rPr lang="en-US" altLang="zh-TW" sz="1800" dirty="0">
                <a:solidFill>
                  <a:srgbClr val="FF0000"/>
                </a:solidFill>
              </a:rPr>
              <a:t>reselecting the original active gateway</a:t>
            </a:r>
            <a:r>
              <a:rPr lang="en-US" altLang="zh-TW" sz="1800" dirty="0"/>
              <a:t>.</a:t>
            </a:r>
            <a:endParaRPr lang="zh-TW" altLang="en-US" sz="1800" dirty="0"/>
          </a:p>
        </p:txBody>
      </p:sp>
      <p:pic>
        <p:nvPicPr>
          <p:cNvPr id="2050" name="Picture 2" descr="C:\Users\WIN7\Desktop\7028719-table-2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1" y="332656"/>
            <a:ext cx="7617082" cy="53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526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WIN7\Desktop\7028719-fig-4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697650" cy="362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11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FF0000"/>
                </a:solidFill>
              </a:rPr>
              <a:t>biggest difference </a:t>
            </a:r>
            <a:r>
              <a:rPr lang="en-US" altLang="zh-TW" sz="2400" dirty="0"/>
              <a:t>between the protocols is the supported function of </a:t>
            </a:r>
            <a:r>
              <a:rPr lang="en-US" altLang="zh-TW" sz="2400" dirty="0">
                <a:solidFill>
                  <a:srgbClr val="FF0000"/>
                </a:solidFill>
              </a:rPr>
              <a:t>load balancing/sharing </a:t>
            </a:r>
            <a:r>
              <a:rPr lang="en-US" altLang="zh-TW" sz="2400" dirty="0"/>
              <a:t>by </a:t>
            </a:r>
            <a:r>
              <a:rPr lang="en-US" altLang="zh-TW" sz="2400" dirty="0">
                <a:solidFill>
                  <a:srgbClr val="FF0000"/>
                </a:solidFill>
              </a:rPr>
              <a:t>GLBP</a:t>
            </a:r>
            <a:r>
              <a:rPr lang="en-US" altLang="zh-TW" sz="2400" dirty="0"/>
              <a:t> protocol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/>
              <a:t>The other protocols do not include this feature, where workaround can be configuring multiple VLAN and assigning </a:t>
            </a:r>
            <a:r>
              <a:rPr lang="en-US" altLang="zh-TW" sz="2400" dirty="0">
                <a:solidFill>
                  <a:srgbClr val="FF0000"/>
                </a:solidFill>
              </a:rPr>
              <a:t>different VLANs </a:t>
            </a:r>
            <a:r>
              <a:rPr lang="en-US" altLang="zh-TW" sz="2400" dirty="0"/>
              <a:t>to </a:t>
            </a:r>
            <a:r>
              <a:rPr lang="en-US" altLang="zh-TW" sz="2400" dirty="0">
                <a:solidFill>
                  <a:srgbClr val="FF0000"/>
                </a:solidFill>
              </a:rPr>
              <a:t>different default gateways</a:t>
            </a:r>
            <a:r>
              <a:rPr lang="en-US" altLang="zh-TW" sz="2400" dirty="0"/>
              <a:t>, which are made by more physical routers.</a:t>
            </a:r>
            <a:endParaRPr lang="en-US" altLang="zh-TW" sz="2400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57219" y="59213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9859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There is high demand for </a:t>
            </a:r>
            <a:r>
              <a:rPr lang="en-US" altLang="zh-TW" sz="2400" dirty="0" smtClean="0">
                <a:solidFill>
                  <a:srgbClr val="FF0000"/>
                </a:solidFill>
              </a:rPr>
              <a:t>high availability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FF0000"/>
                </a:solidFill>
              </a:rPr>
              <a:t>reliability</a:t>
            </a:r>
            <a:r>
              <a:rPr lang="en-US" altLang="zh-TW" sz="2400" dirty="0" smtClean="0"/>
              <a:t> of data networks today.</a:t>
            </a:r>
          </a:p>
          <a:p>
            <a:r>
              <a:rPr lang="en-US" altLang="zh-TW" sz="2400" dirty="0" smtClean="0"/>
              <a:t> Networks have become </a:t>
            </a:r>
            <a:r>
              <a:rPr lang="en-US" altLang="zh-TW" sz="2400" dirty="0" smtClean="0">
                <a:solidFill>
                  <a:srgbClr val="FF0000"/>
                </a:solidFill>
              </a:rPr>
              <a:t>the backbone </a:t>
            </a:r>
            <a:r>
              <a:rPr lang="en-US" altLang="zh-TW" sz="2400" dirty="0" smtClean="0"/>
              <a:t>of </a:t>
            </a:r>
            <a:r>
              <a:rPr lang="en-US" altLang="zh-TW" sz="2400" dirty="0" smtClean="0">
                <a:solidFill>
                  <a:srgbClr val="FF0000"/>
                </a:solidFill>
              </a:rPr>
              <a:t>almost every information services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In most of cases, data network outages are </a:t>
            </a:r>
            <a:r>
              <a:rPr lang="en-US" altLang="zh-TW" sz="2400" dirty="0" smtClean="0">
                <a:solidFill>
                  <a:srgbClr val="FF0000"/>
                </a:solidFill>
              </a:rPr>
              <a:t>unacceptable</a:t>
            </a:r>
            <a:r>
              <a:rPr lang="en-US" altLang="zh-TW" sz="2400" dirty="0" smtClean="0"/>
              <a:t> in the enterprise companies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2 minute </a:t>
            </a:r>
            <a:r>
              <a:rPr lang="en-US" altLang="zh-TW" sz="2400" dirty="0" smtClean="0"/>
              <a:t>downtime can cause a </a:t>
            </a:r>
            <a:r>
              <a:rPr lang="en-US" altLang="zh-TW" sz="2400" dirty="0" smtClean="0">
                <a:solidFill>
                  <a:srgbClr val="FF0000"/>
                </a:solidFill>
              </a:rPr>
              <a:t>loss of several million dollars </a:t>
            </a:r>
            <a:r>
              <a:rPr lang="en-US" altLang="zh-TW" sz="2400" dirty="0" smtClean="0"/>
              <a:t>for e.g. in stock markets.</a:t>
            </a:r>
          </a:p>
          <a:p>
            <a:pPr marL="0" indent="0">
              <a:buNone/>
            </a:pP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Network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/>
              <a:t>Hierarchical Network Design Model</a:t>
            </a:r>
          </a:p>
          <a:p>
            <a:r>
              <a:rPr lang="en-US" altLang="zh-TW" sz="2400" dirty="0" smtClean="0"/>
              <a:t>The </a:t>
            </a:r>
            <a:r>
              <a:rPr lang="en-US" altLang="zh-TW" sz="2400" dirty="0" smtClean="0">
                <a:solidFill>
                  <a:srgbClr val="FF0000"/>
                </a:solidFill>
              </a:rPr>
              <a:t>three-layer</a:t>
            </a:r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hierarchical</a:t>
            </a:r>
            <a:r>
              <a:rPr lang="en-US" altLang="zh-TW" sz="2400" dirty="0" smtClean="0"/>
              <a:t> model allows </a:t>
            </a:r>
            <a:r>
              <a:rPr lang="en-US" altLang="zh-TW" sz="2400" dirty="0" smtClean="0">
                <a:solidFill>
                  <a:srgbClr val="FF0000"/>
                </a:solidFill>
              </a:rPr>
              <a:t>merging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filtering</a:t>
            </a:r>
            <a:r>
              <a:rPr lang="en-US" altLang="zh-TW" sz="2400" dirty="0" smtClean="0"/>
              <a:t> data flow on </a:t>
            </a:r>
            <a:r>
              <a:rPr lang="en-US" altLang="zh-TW" sz="2400" dirty="0" smtClean="0">
                <a:solidFill>
                  <a:srgbClr val="FF0000"/>
                </a:solidFill>
              </a:rPr>
              <a:t>three independent</a:t>
            </a:r>
            <a:r>
              <a:rPr lang="en-US" altLang="zh-TW" sz="2400" dirty="0" smtClean="0"/>
              <a:t> routed or switched levels. </a:t>
            </a:r>
          </a:p>
        </p:txBody>
      </p:sp>
      <p:pic>
        <p:nvPicPr>
          <p:cNvPr id="4" name="Picture 2" descr="C:\Users\jack\Desktop\paper picture\Gateway-redundancy-protocols\7028719-fig-1-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7482532" cy="345638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2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7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1.  Core layer:</a:t>
            </a:r>
          </a:p>
          <a:p>
            <a:r>
              <a:rPr lang="en-US" altLang="zh-TW" sz="2400" dirty="0" smtClean="0"/>
              <a:t> Core layer provides </a:t>
            </a:r>
            <a:r>
              <a:rPr lang="en-US" altLang="zh-TW" sz="2400" dirty="0" smtClean="0">
                <a:solidFill>
                  <a:srgbClr val="FF0000"/>
                </a:solidFill>
              </a:rPr>
              <a:t>high-speed backbone </a:t>
            </a:r>
            <a:r>
              <a:rPr lang="en-US" altLang="zh-TW" sz="2400" dirty="0" smtClean="0"/>
              <a:t>of the entire network. </a:t>
            </a:r>
          </a:p>
          <a:p>
            <a:r>
              <a:rPr lang="en-US" altLang="zh-TW" sz="2400" dirty="0" smtClean="0"/>
              <a:t>It provides high-speed links with low response for data transmission over the backbone line. </a:t>
            </a:r>
            <a:r>
              <a:rPr lang="en-US" altLang="zh-TW" sz="2400" dirty="0" smtClean="0">
                <a:solidFill>
                  <a:srgbClr val="FF0000"/>
                </a:solidFill>
              </a:rPr>
              <a:t>Reliability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high availability</a:t>
            </a:r>
            <a:r>
              <a:rPr lang="en-US" altLang="zh-TW" sz="2400" dirty="0" smtClean="0"/>
              <a:t> is ensured by redundancy of active elements and lines between them. </a:t>
            </a:r>
          </a:p>
          <a:p>
            <a:r>
              <a:rPr lang="en-US" altLang="zh-TW" sz="2400" dirty="0" smtClean="0"/>
              <a:t>It’s suitable for network </a:t>
            </a:r>
            <a:r>
              <a:rPr lang="en-US" altLang="zh-TW" sz="2400" dirty="0" smtClean="0">
                <a:solidFill>
                  <a:srgbClr val="FF0000"/>
                </a:solidFill>
              </a:rPr>
              <a:t>load balancing </a:t>
            </a:r>
            <a:r>
              <a:rPr lang="en-US" altLang="zh-TW" sz="2400" dirty="0" smtClean="0"/>
              <a:t>using redundant links.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5" y="3645024"/>
            <a:ext cx="7572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2.  Distribution layer: </a:t>
            </a:r>
          </a:p>
          <a:p>
            <a:r>
              <a:rPr lang="en-US" altLang="zh-TW" sz="2400" dirty="0" smtClean="0"/>
              <a:t>This layer is the interface </a:t>
            </a:r>
            <a:r>
              <a:rPr lang="en-US" altLang="zh-TW" sz="2400" dirty="0" smtClean="0">
                <a:solidFill>
                  <a:srgbClr val="FF0000"/>
                </a:solidFill>
              </a:rPr>
              <a:t>between the core layer and access layer</a:t>
            </a:r>
            <a:r>
              <a:rPr lang="en-US" altLang="zh-TW" sz="2400" dirty="0" smtClean="0"/>
              <a:t> and between work groups at the access layer. </a:t>
            </a:r>
          </a:p>
          <a:p>
            <a:r>
              <a:rPr lang="en-US" altLang="zh-TW" sz="2400" dirty="0" smtClean="0"/>
              <a:t>It implements </a:t>
            </a:r>
            <a:r>
              <a:rPr lang="en-US" altLang="zh-TW" sz="2400" dirty="0" smtClean="0">
                <a:solidFill>
                  <a:srgbClr val="FF0000"/>
                </a:solidFill>
              </a:rPr>
              <a:t>policies</a:t>
            </a:r>
            <a:r>
              <a:rPr lang="en-US" altLang="zh-TW" sz="2400" dirty="0" smtClean="0"/>
              <a:t>, </a:t>
            </a:r>
            <a:r>
              <a:rPr lang="en-US" altLang="zh-TW" sz="2400" dirty="0" smtClean="0">
                <a:solidFill>
                  <a:srgbClr val="FF0000"/>
                </a:solidFill>
              </a:rPr>
              <a:t>filtering</a:t>
            </a:r>
            <a:r>
              <a:rPr lang="en-US" altLang="zh-TW" sz="2400" dirty="0" smtClean="0"/>
              <a:t> and </a:t>
            </a:r>
            <a:r>
              <a:rPr lang="en-US" altLang="zh-TW" sz="2400" dirty="0" smtClean="0">
                <a:solidFill>
                  <a:srgbClr val="FF0000"/>
                </a:solidFill>
              </a:rPr>
              <a:t>sets priorities </a:t>
            </a:r>
            <a:r>
              <a:rPr lang="en-US" altLang="zh-TW" sz="2400" dirty="0" smtClean="0"/>
              <a:t>and queues for data operations. </a:t>
            </a:r>
          </a:p>
          <a:p>
            <a:r>
              <a:rPr lang="en-US" altLang="zh-TW" sz="2400" dirty="0" smtClean="0"/>
              <a:t>Distribution layer provides routing between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access layers </a:t>
            </a:r>
            <a:r>
              <a:rPr lang="en-US" altLang="zh-TW" sz="2400" dirty="0" smtClean="0"/>
              <a:t>and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core layer </a:t>
            </a:r>
            <a:r>
              <a:rPr lang="en-US" altLang="zh-TW" sz="2400" dirty="0" smtClean="0"/>
              <a:t>and routes packets </a:t>
            </a:r>
            <a:r>
              <a:rPr lang="en-US" altLang="zh-TW" sz="2400" dirty="0" smtClean="0">
                <a:solidFill>
                  <a:srgbClr val="FF0000"/>
                </a:solidFill>
              </a:rPr>
              <a:t>between different VLANs</a:t>
            </a:r>
            <a:r>
              <a:rPr lang="en-US" altLang="zh-TW" sz="2400" dirty="0" smtClean="0"/>
              <a:t> on the access layer.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2" y="3501008"/>
            <a:ext cx="7581900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8676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3.  Access layer: </a:t>
            </a:r>
          </a:p>
          <a:p>
            <a:r>
              <a:rPr lang="en-US" altLang="zh-TW" sz="2400" dirty="0" smtClean="0"/>
              <a:t>The access layer </a:t>
            </a:r>
            <a:r>
              <a:rPr lang="en-US" altLang="zh-TW" sz="2400" dirty="0" smtClean="0">
                <a:solidFill>
                  <a:srgbClr val="FF0000"/>
                </a:solidFill>
              </a:rPr>
              <a:t>provides user access </a:t>
            </a:r>
            <a:r>
              <a:rPr lang="en-US" altLang="zh-TW" sz="2400" dirty="0" smtClean="0"/>
              <a:t>to the network. </a:t>
            </a:r>
          </a:p>
          <a:p>
            <a:r>
              <a:rPr lang="en-US" altLang="zh-TW" sz="2400" dirty="0" smtClean="0"/>
              <a:t>Users can access the network </a:t>
            </a:r>
            <a:r>
              <a:rPr lang="en-US" altLang="zh-TW" sz="2400" dirty="0" smtClean="0">
                <a:solidFill>
                  <a:srgbClr val="FF0000"/>
                </a:solidFill>
              </a:rPr>
              <a:t>locally or remotely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Local users </a:t>
            </a:r>
            <a:r>
              <a:rPr lang="en-US" altLang="zh-TW" sz="2400" dirty="0" smtClean="0"/>
              <a:t>typically </a:t>
            </a:r>
            <a:r>
              <a:rPr lang="en-US" altLang="zh-TW" sz="2400" dirty="0" smtClean="0">
                <a:solidFill>
                  <a:srgbClr val="FF0000"/>
                </a:solidFill>
              </a:rPr>
              <a:t>use the network switch </a:t>
            </a:r>
            <a:r>
              <a:rPr lang="en-US" altLang="zh-TW" sz="2400" dirty="0" smtClean="0"/>
              <a:t>for the </a:t>
            </a:r>
            <a:r>
              <a:rPr lang="en-US" altLang="zh-TW" sz="2400" dirty="0" smtClean="0">
                <a:solidFill>
                  <a:srgbClr val="FF0000"/>
                </a:solidFill>
              </a:rPr>
              <a:t>access</a:t>
            </a:r>
            <a:r>
              <a:rPr lang="en-US" altLang="zh-TW" sz="2400" dirty="0" smtClean="0"/>
              <a:t>. </a:t>
            </a:r>
          </a:p>
          <a:p>
            <a:r>
              <a:rPr lang="en-US" altLang="zh-TW" sz="2400" dirty="0" smtClean="0"/>
              <a:t>Users can access the network </a:t>
            </a:r>
            <a:r>
              <a:rPr lang="en-US" altLang="zh-TW" sz="2400" dirty="0" smtClean="0">
                <a:solidFill>
                  <a:srgbClr val="FF0000"/>
                </a:solidFill>
              </a:rPr>
              <a:t>remotely</a:t>
            </a:r>
            <a:r>
              <a:rPr lang="en-US" altLang="zh-TW" sz="2400" dirty="0" smtClean="0"/>
              <a:t> through the Internet </a:t>
            </a:r>
            <a:r>
              <a:rPr lang="en-US" altLang="zh-TW" sz="2400" dirty="0" smtClean="0">
                <a:solidFill>
                  <a:srgbClr val="FF0000"/>
                </a:solidFill>
              </a:rPr>
              <a:t>using VPN connection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Thy can use various technologies for the Internet connection.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7467600" cy="36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7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Redundancy in network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Redundant network design complies with the requirements of network availability by duplication of network elements. </a:t>
            </a:r>
          </a:p>
          <a:p>
            <a:r>
              <a:rPr lang="en-US" altLang="zh-TW" sz="2400" dirty="0" smtClean="0"/>
              <a:t>The purpose is to get rid of </a:t>
            </a:r>
            <a:r>
              <a:rPr lang="en-US" altLang="zh-TW" sz="2400" dirty="0" smtClean="0">
                <a:solidFill>
                  <a:srgbClr val="FF0000"/>
                </a:solidFill>
              </a:rPr>
              <a:t>single point</a:t>
            </a:r>
            <a:r>
              <a:rPr lang="en-US" altLang="zh-TW" sz="2400" dirty="0" smtClean="0"/>
              <a:t> of </a:t>
            </a:r>
            <a:r>
              <a:rPr lang="en-US" altLang="zh-TW" sz="2400" dirty="0" smtClean="0">
                <a:solidFill>
                  <a:srgbClr val="FF0000"/>
                </a:solidFill>
              </a:rPr>
              <a:t>failure</a:t>
            </a:r>
            <a:r>
              <a:rPr lang="en-US" altLang="zh-TW" sz="2400" dirty="0" smtClean="0"/>
              <a:t>, which means </a:t>
            </a:r>
            <a:r>
              <a:rPr lang="en-US" altLang="zh-TW" sz="2400" dirty="0" smtClean="0">
                <a:solidFill>
                  <a:srgbClr val="FF0000"/>
                </a:solidFill>
              </a:rPr>
              <a:t>that failure of any network component </a:t>
            </a:r>
            <a:r>
              <a:rPr lang="en-US" altLang="zh-TW" sz="2400" dirty="0" smtClean="0"/>
              <a:t>will cause malfunction of entire network.</a:t>
            </a:r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212976"/>
            <a:ext cx="7477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Redundancy Protocols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The goal of this section is to describe possible solutions for default gateway redundancy implemented by specific protocols. </a:t>
            </a:r>
          </a:p>
          <a:p>
            <a:r>
              <a:rPr lang="en-US" altLang="zh-TW" sz="2400" dirty="0" smtClean="0"/>
              <a:t>There are three protocols: HSRP, VRRP and GLBP. Each of them is described in following subsections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8608276" y="59323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1091</Words>
  <Application>Microsoft Office PowerPoint</Application>
  <PresentationFormat>如螢幕大小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Gateway redundancy protocols</vt:lpstr>
      <vt:lpstr>Outline</vt:lpstr>
      <vt:lpstr>INTRODUCTION</vt:lpstr>
      <vt:lpstr>Network Design</vt:lpstr>
      <vt:lpstr>PowerPoint 簡報</vt:lpstr>
      <vt:lpstr>PowerPoint 簡報</vt:lpstr>
      <vt:lpstr>PowerPoint 簡報</vt:lpstr>
      <vt:lpstr>Redundancy in network design</vt:lpstr>
      <vt:lpstr>Redundancy Protocols</vt:lpstr>
      <vt:lpstr>HSRP</vt:lpstr>
      <vt:lpstr>PowerPoint 簡報</vt:lpstr>
      <vt:lpstr>VRRP</vt:lpstr>
      <vt:lpstr>GLBP</vt:lpstr>
      <vt:lpstr> Functions Comparison</vt:lpstr>
      <vt:lpstr>Practical Measuring of Protocols</vt:lpstr>
      <vt:lpstr>Measuring the Delay of New Active Gateway Selection</vt:lpstr>
      <vt:lpstr>Network Topology</vt:lpstr>
      <vt:lpstr>Method of Measurement and Data Processing</vt:lpstr>
      <vt:lpstr>PowerPoint 簡報</vt:lpstr>
      <vt:lpstr>Measuring Results</vt:lpstr>
      <vt:lpstr>PowerPoint 簡報</vt:lpstr>
      <vt:lpstr>PowerPoint 簡報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redundancy protocols</dc:title>
  <dc:creator>WIN7</dc:creator>
  <cp:lastModifiedBy>WIN7</cp:lastModifiedBy>
  <cp:revision>72</cp:revision>
  <dcterms:created xsi:type="dcterms:W3CDTF">2017-04-07T04:11:33Z</dcterms:created>
  <dcterms:modified xsi:type="dcterms:W3CDTF">2017-04-12T03:17:00Z</dcterms:modified>
</cp:coreProperties>
</file>