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20"/>
  </p:notesMasterIdLst>
  <p:sldIdLst>
    <p:sldId id="256" r:id="rId2"/>
    <p:sldId id="259" r:id="rId3"/>
    <p:sldId id="267" r:id="rId4"/>
    <p:sldId id="292" r:id="rId5"/>
    <p:sldId id="291" r:id="rId6"/>
    <p:sldId id="287" r:id="rId7"/>
    <p:sldId id="288" r:id="rId8"/>
    <p:sldId id="293" r:id="rId9"/>
    <p:sldId id="286" r:id="rId10"/>
    <p:sldId id="295" r:id="rId11"/>
    <p:sldId id="296" r:id="rId12"/>
    <p:sldId id="297" r:id="rId13"/>
    <p:sldId id="299" r:id="rId14"/>
    <p:sldId id="300" r:id="rId15"/>
    <p:sldId id="301" r:id="rId16"/>
    <p:sldId id="281" r:id="rId17"/>
    <p:sldId id="273" r:id="rId18"/>
    <p:sldId id="283" r:id="rId1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lsea Chen" initials="CC" lastIdx="1" clrIdx="0">
    <p:extLst>
      <p:ext uri="{19B8F6BF-5375-455C-9EA6-DF929625EA0E}">
        <p15:presenceInfo xmlns:p15="http://schemas.microsoft.com/office/powerpoint/2012/main" userId="32cf167b30b0633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826" autoAdjust="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AB053-CB5C-41FD-9ACD-0F9E8032BBC0}" type="datetimeFigureOut">
              <a:rPr lang="zh-TW" altLang="en-US" smtClean="0"/>
              <a:t>2017/4/28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AC396-7F1B-4E44-9A83-BB46FC8E6B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4475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AC396-7F1B-4E44-9A83-BB46FC8E6B4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1864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AC396-7F1B-4E44-9A83-BB46FC8E6B41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1889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dirty="0" smtClean="0">
                <a:latin typeface="新細明體" panose="02020500000000000000" pitchFamily="18" charset="-120"/>
                <a:ea typeface="+mn-ea"/>
                <a:cs typeface="新細明體" panose="02020500000000000000" pitchFamily="18" charset="-120"/>
              </a:rPr>
              <a:t>The main building blocks of NDN architecture are named content chunks, in contrast to the IP architecture’s fundament unit of  communication, which is and end-to-end channel between two endpoints </a:t>
            </a:r>
            <a:r>
              <a:rPr lang="en-US" altLang="zh-TW" sz="1200" dirty="0" err="1" smtClean="0">
                <a:latin typeface="新細明體" panose="02020500000000000000" pitchFamily="18" charset="-120"/>
                <a:ea typeface="+mn-ea"/>
                <a:cs typeface="新細明體" panose="02020500000000000000" pitchFamily="18" charset="-120"/>
              </a:rPr>
              <a:t>identifiered</a:t>
            </a:r>
            <a:r>
              <a:rPr lang="en-US" altLang="zh-TW" sz="1200" dirty="0" smtClean="0">
                <a:latin typeface="新細明體" panose="02020500000000000000" pitchFamily="18" charset="-120"/>
                <a:ea typeface="+mn-ea"/>
                <a:cs typeface="新細明體" panose="02020500000000000000" pitchFamily="18" charset="-120"/>
              </a:rPr>
              <a:t> by IP address</a:t>
            </a:r>
            <a:endParaRPr lang="zh-TW" altLang="zh-TW" sz="1200" dirty="0" smtClean="0">
              <a:effectLst/>
              <a:latin typeface="新細明體" panose="02020500000000000000" pitchFamily="18" charset="-120"/>
              <a:ea typeface="+mn-ea"/>
              <a:cs typeface="新細明體" panose="02020500000000000000" pitchFamily="18" charset="-120"/>
            </a:endParaRPr>
          </a:p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5AC396-7F1B-4E44-9A83-BB46FC8E6B41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5727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Packet</a:t>
            </a:r>
            <a:r>
              <a:rPr lang="en-US" altLang="zh-TW" baseline="0" dirty="0" smtClean="0"/>
              <a:t>s in NDN architecture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AC396-7F1B-4E44-9A83-BB46FC8E6B41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2973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Forwarding process</a:t>
            </a:r>
            <a:r>
              <a:rPr lang="en-US" altLang="zh-TW" baseline="0" dirty="0" smtClean="0"/>
              <a:t> at an NDN node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AC396-7F1B-4E44-9A83-BB46FC8E6B41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8015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Forwarding process</a:t>
            </a:r>
            <a:r>
              <a:rPr lang="en-US" altLang="zh-TW" baseline="0" dirty="0" smtClean="0"/>
              <a:t> at an NDN node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AC396-7F1B-4E44-9A83-BB46FC8E6B41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2353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70039-045F-4E80-A2FC-276DA6074363}" type="datetime1">
              <a:rPr lang="zh-TW" altLang="en-US" smtClean="0"/>
              <a:t>2017/4/28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740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F362-678F-45CF-AB9D-83438A6F4AD4}" type="datetime1">
              <a:rPr lang="zh-TW" altLang="en-US" smtClean="0"/>
              <a:t>2017/4/28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6288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3C6A0-2F9F-41E3-A079-5922AB40F118}" type="datetime1">
              <a:rPr lang="zh-TW" altLang="en-US" smtClean="0"/>
              <a:t>2017/4/28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4754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4E2B-D5C6-42CF-A318-1689C2158DD6}" type="datetime1">
              <a:rPr lang="zh-TW" altLang="en-US" smtClean="0"/>
              <a:t>2017/4/28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5775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9F981-8C6A-4F4F-93C8-BBD1018A86F4}" type="datetime1">
              <a:rPr lang="zh-TW" altLang="en-US" smtClean="0"/>
              <a:t>2017/4/28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67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D721A-2D2F-4BFA-8475-4637ECA11D17}" type="datetime1">
              <a:rPr lang="zh-TW" altLang="en-US" smtClean="0"/>
              <a:t>2017/4/28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468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96F9-526F-4C49-92CA-049ED8ACD0DA}" type="datetime1">
              <a:rPr lang="zh-TW" altLang="en-US" smtClean="0"/>
              <a:t>2017/4/28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475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D82C-1965-4463-89D8-B2259FB7917F}" type="datetime1">
              <a:rPr lang="zh-TW" altLang="en-US" smtClean="0"/>
              <a:t>2017/4/28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5592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48A5-8C9E-4D97-98C2-56FC44E12858}" type="datetime1">
              <a:rPr lang="zh-TW" altLang="en-US" smtClean="0"/>
              <a:t>2017/4/28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6732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23E-95AD-4B51-A35A-9CFFEB54E740}" type="datetime1">
              <a:rPr lang="zh-TW" altLang="en-US" smtClean="0"/>
              <a:t>2017/4/28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675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DB2C-0E5C-437C-A828-9FE2A21789C9}" type="datetime1">
              <a:rPr lang="zh-TW" altLang="en-US" smtClean="0"/>
              <a:t>2017/4/28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6859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F8FBE-DCE8-47B8-82B5-239C33110091}" type="datetime1">
              <a:rPr lang="zh-TW" altLang="en-US" smtClean="0"/>
              <a:t>2017/4/28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958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named-data.net/ndn-testbed/" TargetMode="External"/><Relationship Id="rId2" Type="http://schemas.openxmlformats.org/officeDocument/2006/relationships/hyperlink" Target="https://named-data.net/wp-content/uploads/2014/04/tr-ndn-0019-ndn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oCZMoY3q2uM" TargetMode="External"/><Relationship Id="rId4" Type="http://schemas.openxmlformats.org/officeDocument/2006/relationships/hyperlink" Target="https://www.youtube.com/watch?v=5ClN-2Vtl5o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450976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NDN</a:t>
            </a:r>
            <a:br>
              <a:rPr lang="en-US" altLang="zh-TW" dirty="0" smtClean="0"/>
            </a:br>
            <a:r>
              <a:rPr lang="en-US" altLang="zh-TW" dirty="0" smtClean="0"/>
              <a:t>(Named Data Networking)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373563"/>
            <a:ext cx="9144000" cy="1655762"/>
          </a:xfrm>
        </p:spPr>
        <p:txBody>
          <a:bodyPr/>
          <a:lstStyle/>
          <a:p>
            <a:r>
              <a:rPr lang="en-US" altLang="zh-TW" dirty="0" smtClean="0"/>
              <a:t>Presenter: Chelsea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2969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06">
        <p:cut/>
      </p:transition>
    </mc:Choice>
    <mc:Fallback xmlns="">
      <p:transition spd="slow" advTm="10106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Forwarding process at an NDN node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10</a:t>
            </a:fld>
            <a:endParaRPr lang="zh-TW" altLang="en-US"/>
          </a:p>
        </p:txBody>
      </p:sp>
      <p:grpSp>
        <p:nvGrpSpPr>
          <p:cNvPr id="17" name="群組 16"/>
          <p:cNvGrpSpPr/>
          <p:nvPr/>
        </p:nvGrpSpPr>
        <p:grpSpPr>
          <a:xfrm>
            <a:off x="3211116" y="2444173"/>
            <a:ext cx="6032500" cy="2489200"/>
            <a:chOff x="3202853" y="1415473"/>
            <a:chExt cx="6032500" cy="2489200"/>
          </a:xfrm>
        </p:grpSpPr>
        <p:sp>
          <p:nvSpPr>
            <p:cNvPr id="38" name="圓角矩形 37"/>
            <p:cNvSpPr/>
            <p:nvPr/>
          </p:nvSpPr>
          <p:spPr>
            <a:xfrm>
              <a:off x="5247156" y="1651352"/>
              <a:ext cx="1308100" cy="76200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dirty="0" smtClean="0"/>
                <a:t>CS</a:t>
              </a:r>
              <a:endParaRPr lang="zh-TW" altLang="en-US" sz="3600" dirty="0"/>
            </a:p>
          </p:txBody>
        </p:sp>
        <p:sp>
          <p:nvSpPr>
            <p:cNvPr id="39" name="圓角矩形 38"/>
            <p:cNvSpPr/>
            <p:nvPr/>
          </p:nvSpPr>
          <p:spPr>
            <a:xfrm>
              <a:off x="5247156" y="2808687"/>
              <a:ext cx="1308100" cy="758371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dirty="0" smtClean="0"/>
                <a:t>PIT</a:t>
              </a:r>
              <a:endParaRPr lang="zh-TW" altLang="en-US" sz="3600" dirty="0"/>
            </a:p>
          </p:txBody>
        </p:sp>
        <p:sp>
          <p:nvSpPr>
            <p:cNvPr id="41" name="矩形 40"/>
            <p:cNvSpPr/>
            <p:nvPr/>
          </p:nvSpPr>
          <p:spPr>
            <a:xfrm>
              <a:off x="3202853" y="1415473"/>
              <a:ext cx="6032500" cy="2489200"/>
            </a:xfrm>
            <a:prstGeom prst="rect">
              <a:avLst/>
            </a:prstGeom>
            <a:noFill/>
            <a:ln w="38100"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8" name="群組 17"/>
          <p:cNvGrpSpPr/>
          <p:nvPr/>
        </p:nvGrpSpPr>
        <p:grpSpPr>
          <a:xfrm>
            <a:off x="394096" y="2898690"/>
            <a:ext cx="1912938" cy="1711142"/>
            <a:chOff x="-224356" y="-75536"/>
            <a:chExt cx="896620" cy="917053"/>
          </a:xfrm>
        </p:grpSpPr>
        <p:sp>
          <p:nvSpPr>
            <p:cNvPr id="36" name="文字方塊 2"/>
            <p:cNvSpPr txBox="1">
              <a:spLocks noChangeArrowheads="1"/>
            </p:cNvSpPr>
            <p:nvPr/>
          </p:nvSpPr>
          <p:spPr bwMode="auto">
            <a:xfrm>
              <a:off x="-224356" y="536717"/>
              <a:ext cx="8966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200" b="1" kern="100" dirty="0" smtClean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Request A</a:t>
              </a:r>
              <a:endParaRPr lang="zh-TW" sz="22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pic>
          <p:nvPicPr>
            <p:cNvPr id="37" name="圖片 3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64" b="12821"/>
            <a:stretch/>
          </p:blipFill>
          <p:spPr bwMode="auto">
            <a:xfrm>
              <a:off x="-162658" y="-75536"/>
              <a:ext cx="767582" cy="64770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24" name="群組 23"/>
          <p:cNvGrpSpPr/>
          <p:nvPr/>
        </p:nvGrpSpPr>
        <p:grpSpPr>
          <a:xfrm>
            <a:off x="9884966" y="2765869"/>
            <a:ext cx="1912938" cy="2230512"/>
            <a:chOff x="9741404" y="1677486"/>
            <a:chExt cx="1912938" cy="2230512"/>
          </a:xfrm>
        </p:grpSpPr>
        <p:pic>
          <p:nvPicPr>
            <p:cNvPr id="28" name="圖片 2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26337" y="1677486"/>
              <a:ext cx="1143073" cy="1761974"/>
            </a:xfrm>
            <a:prstGeom prst="rect">
              <a:avLst/>
            </a:prstGeom>
          </p:spPr>
        </p:pic>
        <p:sp>
          <p:nvSpPr>
            <p:cNvPr id="29" name="文字方塊 2"/>
            <p:cNvSpPr txBox="1">
              <a:spLocks noChangeArrowheads="1"/>
            </p:cNvSpPr>
            <p:nvPr/>
          </p:nvSpPr>
          <p:spPr bwMode="auto">
            <a:xfrm>
              <a:off x="9741404" y="3339267"/>
              <a:ext cx="1912938" cy="568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200" b="1" kern="100" dirty="0" smtClean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Data producer</a:t>
              </a:r>
              <a:endParaRPr lang="zh-TW" sz="22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" name="群組 11"/>
          <p:cNvGrpSpPr/>
          <p:nvPr/>
        </p:nvGrpSpPr>
        <p:grpSpPr>
          <a:xfrm>
            <a:off x="2266383" y="3584348"/>
            <a:ext cx="2989036" cy="762000"/>
            <a:chOff x="2452914" y="2528434"/>
            <a:chExt cx="2989036" cy="762000"/>
          </a:xfrm>
        </p:grpSpPr>
        <p:cxnSp>
          <p:nvCxnSpPr>
            <p:cNvPr id="11" name="直線單箭頭接點 10"/>
            <p:cNvCxnSpPr/>
            <p:nvPr/>
          </p:nvCxnSpPr>
          <p:spPr>
            <a:xfrm flipH="1" flipV="1">
              <a:off x="2452914" y="3164114"/>
              <a:ext cx="2989036" cy="12873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圓角矩形 46"/>
            <p:cNvSpPr/>
            <p:nvPr/>
          </p:nvSpPr>
          <p:spPr>
            <a:xfrm>
              <a:off x="3519203" y="2528434"/>
              <a:ext cx="1654970" cy="762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b="1" dirty="0" smtClean="0"/>
                <a:t>forward</a:t>
              </a:r>
              <a:endParaRPr lang="zh-TW" altLang="en-US" sz="2800" b="1" dirty="0"/>
            </a:p>
          </p:txBody>
        </p:sp>
      </p:grpSp>
      <p:grpSp>
        <p:nvGrpSpPr>
          <p:cNvPr id="56" name="群組 55"/>
          <p:cNvGrpSpPr/>
          <p:nvPr/>
        </p:nvGrpSpPr>
        <p:grpSpPr>
          <a:xfrm>
            <a:off x="6563519" y="3019826"/>
            <a:ext cx="3526064" cy="1196746"/>
            <a:chOff x="6750050" y="3096026"/>
            <a:chExt cx="3526064" cy="1196746"/>
          </a:xfrm>
        </p:grpSpPr>
        <p:sp>
          <p:nvSpPr>
            <p:cNvPr id="42" name="圓角矩形 41"/>
            <p:cNvSpPr/>
            <p:nvPr/>
          </p:nvSpPr>
          <p:spPr>
            <a:xfrm>
              <a:off x="8513082" y="3096026"/>
              <a:ext cx="1654970" cy="762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b="1" dirty="0" smtClean="0"/>
                <a:t>Data</a:t>
              </a:r>
              <a:endParaRPr lang="zh-TW" altLang="en-US" sz="2800" b="1" dirty="0"/>
            </a:p>
          </p:txBody>
        </p:sp>
        <p:cxnSp>
          <p:nvCxnSpPr>
            <p:cNvPr id="15" name="肘形接點 14"/>
            <p:cNvCxnSpPr>
              <a:endCxn id="38" idx="3"/>
            </p:cNvCxnSpPr>
            <p:nvPr/>
          </p:nvCxnSpPr>
          <p:spPr>
            <a:xfrm rot="10800000">
              <a:off x="6750050" y="3137252"/>
              <a:ext cx="3526064" cy="693210"/>
            </a:xfrm>
            <a:prstGeom prst="bentConnector3">
              <a:avLst>
                <a:gd name="adj1" fmla="val 54116"/>
              </a:avLst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肘形接點 49"/>
            <p:cNvCxnSpPr>
              <a:endCxn id="39" idx="3"/>
            </p:cNvCxnSpPr>
            <p:nvPr/>
          </p:nvCxnSpPr>
          <p:spPr>
            <a:xfrm rot="10800000" flipV="1">
              <a:off x="6750051" y="3830461"/>
              <a:ext cx="1624693" cy="462311"/>
            </a:xfrm>
            <a:prstGeom prst="bentConnector3">
              <a:avLst>
                <a:gd name="adj1" fmla="val -28"/>
              </a:avLst>
            </a:prstGeom>
            <a:ln w="57150">
              <a:prstDash val="sysDot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群組 60"/>
          <p:cNvGrpSpPr/>
          <p:nvPr/>
        </p:nvGrpSpPr>
        <p:grpSpPr>
          <a:xfrm>
            <a:off x="4356354" y="4595758"/>
            <a:ext cx="3106230" cy="1424873"/>
            <a:chOff x="4542885" y="4671958"/>
            <a:chExt cx="3106230" cy="1424873"/>
          </a:xfrm>
        </p:grpSpPr>
        <p:cxnSp>
          <p:nvCxnSpPr>
            <p:cNvPr id="58" name="直線單箭頭接點 57"/>
            <p:cNvCxnSpPr/>
            <p:nvPr/>
          </p:nvCxnSpPr>
          <p:spPr>
            <a:xfrm>
              <a:off x="6096000" y="4671958"/>
              <a:ext cx="0" cy="81444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圓角矩形 58"/>
            <p:cNvSpPr/>
            <p:nvPr/>
          </p:nvSpPr>
          <p:spPr>
            <a:xfrm>
              <a:off x="4542885" y="5269092"/>
              <a:ext cx="3106230" cy="82773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b="1" dirty="0"/>
                <a:t>Remove entry</a:t>
              </a:r>
              <a:endParaRPr lang="zh-TW" altLang="en-US" sz="2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91874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11</a:t>
            </a:fld>
            <a:endParaRPr lang="zh-TW" altLang="en-US"/>
          </a:p>
        </p:txBody>
      </p:sp>
      <p:grpSp>
        <p:nvGrpSpPr>
          <p:cNvPr id="44" name="群組 43"/>
          <p:cNvGrpSpPr/>
          <p:nvPr/>
        </p:nvGrpSpPr>
        <p:grpSpPr>
          <a:xfrm>
            <a:off x="160649" y="2199696"/>
            <a:ext cx="11815563" cy="3834484"/>
            <a:chOff x="203512" y="2599746"/>
            <a:chExt cx="11815563" cy="3834484"/>
          </a:xfrm>
        </p:grpSpPr>
        <p:grpSp>
          <p:nvGrpSpPr>
            <p:cNvPr id="5" name="群組 4"/>
            <p:cNvGrpSpPr/>
            <p:nvPr/>
          </p:nvGrpSpPr>
          <p:grpSpPr>
            <a:xfrm>
              <a:off x="203512" y="2599746"/>
              <a:ext cx="1912938" cy="1711142"/>
              <a:chOff x="-224356" y="-75536"/>
              <a:chExt cx="896620" cy="917053"/>
            </a:xfrm>
          </p:grpSpPr>
          <p:sp>
            <p:nvSpPr>
              <p:cNvPr id="6" name="文字方塊 2"/>
              <p:cNvSpPr txBox="1">
                <a:spLocks noChangeArrowheads="1"/>
              </p:cNvSpPr>
              <p:nvPr/>
            </p:nvSpPr>
            <p:spPr bwMode="auto">
              <a:xfrm>
                <a:off x="-224356" y="536717"/>
                <a:ext cx="89662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200" b="1" kern="100" dirty="0" smtClean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Request A</a:t>
                </a:r>
                <a:endParaRPr lang="zh-TW" sz="22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7" name="圖片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64" b="12821"/>
              <a:stretch/>
            </p:blipFill>
            <p:spPr bwMode="auto">
              <a:xfrm>
                <a:off x="-162658" y="-75536"/>
                <a:ext cx="767582" cy="64770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grpSp>
          <p:nvGrpSpPr>
            <p:cNvPr id="8" name="群組 7"/>
            <p:cNvGrpSpPr/>
            <p:nvPr/>
          </p:nvGrpSpPr>
          <p:grpSpPr>
            <a:xfrm>
              <a:off x="10106137" y="3335348"/>
              <a:ext cx="1912938" cy="2319187"/>
              <a:chOff x="9834555" y="2101568"/>
              <a:chExt cx="1912938" cy="2319187"/>
            </a:xfrm>
          </p:grpSpPr>
          <p:pic>
            <p:nvPicPr>
              <p:cNvPr id="9" name="圖片 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87445" y="2101568"/>
                <a:ext cx="1143073" cy="1761974"/>
              </a:xfrm>
              <a:prstGeom prst="rect">
                <a:avLst/>
              </a:prstGeom>
            </p:spPr>
          </p:pic>
          <p:sp>
            <p:nvSpPr>
              <p:cNvPr id="10" name="文字方塊 2"/>
              <p:cNvSpPr txBox="1">
                <a:spLocks noChangeArrowheads="1"/>
              </p:cNvSpPr>
              <p:nvPr/>
            </p:nvSpPr>
            <p:spPr bwMode="auto">
              <a:xfrm>
                <a:off x="9834555" y="3852024"/>
                <a:ext cx="1912938" cy="5687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200" b="1" kern="100" dirty="0" smtClean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Data producer</a:t>
                </a:r>
                <a:endParaRPr lang="zh-TW" sz="22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" name="群組 11"/>
            <p:cNvGrpSpPr/>
            <p:nvPr/>
          </p:nvGrpSpPr>
          <p:grpSpPr>
            <a:xfrm>
              <a:off x="5258235" y="3585641"/>
              <a:ext cx="1542634" cy="1137447"/>
              <a:chOff x="0" y="1"/>
              <a:chExt cx="1275099" cy="895869"/>
            </a:xfrm>
          </p:grpSpPr>
          <p:pic>
            <p:nvPicPr>
              <p:cNvPr id="13" name="圖片 1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0975" y="276225"/>
                <a:ext cx="923925" cy="619645"/>
              </a:xfrm>
              <a:prstGeom prst="rect">
                <a:avLst/>
              </a:prstGeom>
            </p:spPr>
          </p:pic>
          <p:sp>
            <p:nvSpPr>
              <p:cNvPr id="14" name="文字方塊 2"/>
              <p:cNvSpPr txBox="1">
                <a:spLocks noChangeArrowheads="1"/>
              </p:cNvSpPr>
              <p:nvPr/>
            </p:nvSpPr>
            <p:spPr bwMode="auto">
              <a:xfrm>
                <a:off x="0" y="1"/>
                <a:ext cx="1275099" cy="276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000" b="1" kern="100" dirty="0" smtClean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NDN Router</a:t>
                </a:r>
                <a:endParaRPr lang="zh-TW" sz="20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6" name="群組 15"/>
            <p:cNvGrpSpPr/>
            <p:nvPr/>
          </p:nvGrpSpPr>
          <p:grpSpPr>
            <a:xfrm>
              <a:off x="276849" y="4723088"/>
              <a:ext cx="1912938" cy="1711142"/>
              <a:chOff x="-224356" y="-75536"/>
              <a:chExt cx="896620" cy="917053"/>
            </a:xfrm>
          </p:grpSpPr>
          <p:sp>
            <p:nvSpPr>
              <p:cNvPr id="17" name="文字方塊 2"/>
              <p:cNvSpPr txBox="1">
                <a:spLocks noChangeArrowheads="1"/>
              </p:cNvSpPr>
              <p:nvPr/>
            </p:nvSpPr>
            <p:spPr bwMode="auto">
              <a:xfrm>
                <a:off x="-224356" y="536717"/>
                <a:ext cx="89662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200" b="1" kern="100" dirty="0" smtClean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Request B</a:t>
                </a:r>
                <a:endParaRPr lang="zh-TW" sz="22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8" name="圖片 1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64" b="12821"/>
              <a:stretch/>
            </p:blipFill>
            <p:spPr bwMode="auto">
              <a:xfrm>
                <a:off x="-162658" y="-75536"/>
                <a:ext cx="767582" cy="64770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sp>
          <p:nvSpPr>
            <p:cNvPr id="24" name="雲朵形 23"/>
            <p:cNvSpPr/>
            <p:nvPr/>
          </p:nvSpPr>
          <p:spPr>
            <a:xfrm>
              <a:off x="2912626" y="4784101"/>
              <a:ext cx="1487736" cy="939353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雲朵形 24"/>
            <p:cNvSpPr/>
            <p:nvPr/>
          </p:nvSpPr>
          <p:spPr>
            <a:xfrm>
              <a:off x="2715842" y="2996998"/>
              <a:ext cx="1487736" cy="939353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雲朵形 25"/>
            <p:cNvSpPr/>
            <p:nvPr/>
          </p:nvSpPr>
          <p:spPr>
            <a:xfrm>
              <a:off x="7614764" y="2996998"/>
              <a:ext cx="1487736" cy="939353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" name="雲朵形 26"/>
            <p:cNvSpPr/>
            <p:nvPr/>
          </p:nvSpPr>
          <p:spPr>
            <a:xfrm>
              <a:off x="7692931" y="4735525"/>
              <a:ext cx="1487736" cy="939353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9" name="直線接點 28"/>
            <p:cNvCxnSpPr>
              <a:stCxn id="7" idx="3"/>
              <a:endCxn id="25" idx="2"/>
            </p:cNvCxnSpPr>
            <p:nvPr/>
          </p:nvCxnSpPr>
          <p:spPr>
            <a:xfrm>
              <a:off x="1972781" y="3204022"/>
              <a:ext cx="747676" cy="262653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>
              <a:stCxn id="25" idx="0"/>
              <a:endCxn id="13" idx="1"/>
            </p:cNvCxnSpPr>
            <p:nvPr/>
          </p:nvCxnSpPr>
          <p:spPr>
            <a:xfrm>
              <a:off x="4202338" y="3466675"/>
              <a:ext cx="1274843" cy="863045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>
              <a:stCxn id="18" idx="3"/>
              <a:endCxn id="24" idx="2"/>
            </p:cNvCxnSpPr>
            <p:nvPr/>
          </p:nvCxnSpPr>
          <p:spPr>
            <a:xfrm flipV="1">
              <a:off x="2046118" y="5253778"/>
              <a:ext cx="871123" cy="7358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線接點 34"/>
            <p:cNvCxnSpPr>
              <a:stCxn id="24" idx="0"/>
              <a:endCxn id="13" idx="1"/>
            </p:cNvCxnSpPr>
            <p:nvPr/>
          </p:nvCxnSpPr>
          <p:spPr>
            <a:xfrm flipV="1">
              <a:off x="4399122" y="4329720"/>
              <a:ext cx="1078059" cy="924058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>
              <a:stCxn id="26" idx="2"/>
              <a:endCxn id="13" idx="3"/>
            </p:cNvCxnSpPr>
            <p:nvPr/>
          </p:nvCxnSpPr>
          <p:spPr>
            <a:xfrm flipH="1">
              <a:off x="6594959" y="3466675"/>
              <a:ext cx="1024420" cy="863045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>
              <a:stCxn id="27" idx="2"/>
              <a:endCxn id="13" idx="3"/>
            </p:cNvCxnSpPr>
            <p:nvPr/>
          </p:nvCxnSpPr>
          <p:spPr>
            <a:xfrm flipH="1" flipV="1">
              <a:off x="6594959" y="4329720"/>
              <a:ext cx="1102587" cy="875482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>
              <a:stCxn id="26" idx="0"/>
              <a:endCxn id="9" idx="1"/>
            </p:cNvCxnSpPr>
            <p:nvPr/>
          </p:nvCxnSpPr>
          <p:spPr>
            <a:xfrm>
              <a:off x="9101260" y="3466675"/>
              <a:ext cx="1357767" cy="74966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>
              <a:stCxn id="27" idx="0"/>
              <a:endCxn id="9" idx="1"/>
            </p:cNvCxnSpPr>
            <p:nvPr/>
          </p:nvCxnSpPr>
          <p:spPr>
            <a:xfrm flipV="1">
              <a:off x="9179427" y="4216335"/>
              <a:ext cx="1279600" cy="98886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1" name="群組 70"/>
          <p:cNvGrpSpPr/>
          <p:nvPr/>
        </p:nvGrpSpPr>
        <p:grpSpPr>
          <a:xfrm>
            <a:off x="8347641" y="5851889"/>
            <a:ext cx="2578941" cy="782952"/>
            <a:chOff x="8347641" y="5851889"/>
            <a:chExt cx="2578941" cy="782952"/>
          </a:xfrm>
        </p:grpSpPr>
        <p:grpSp>
          <p:nvGrpSpPr>
            <p:cNvPr id="70" name="群組 69"/>
            <p:cNvGrpSpPr/>
            <p:nvPr/>
          </p:nvGrpSpPr>
          <p:grpSpPr>
            <a:xfrm>
              <a:off x="8347641" y="5851889"/>
              <a:ext cx="2578941" cy="350710"/>
              <a:chOff x="8347641" y="5851889"/>
              <a:chExt cx="2578941" cy="350710"/>
            </a:xfrm>
          </p:grpSpPr>
          <p:sp>
            <p:nvSpPr>
              <p:cNvPr id="49" name="流程圖: 程序 48"/>
              <p:cNvSpPr/>
              <p:nvPr/>
            </p:nvSpPr>
            <p:spPr>
              <a:xfrm>
                <a:off x="8347641" y="5932884"/>
                <a:ext cx="743240" cy="269715"/>
              </a:xfrm>
              <a:prstGeom prst="flowChartProcess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2" name="文字方塊 2"/>
              <p:cNvSpPr txBox="1">
                <a:spLocks noChangeArrowheads="1"/>
              </p:cNvSpPr>
              <p:nvPr/>
            </p:nvSpPr>
            <p:spPr bwMode="auto">
              <a:xfrm>
                <a:off x="9033297" y="5851889"/>
                <a:ext cx="1893285" cy="3507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000" b="1" kern="100" dirty="0" smtClean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Interest packet</a:t>
                </a:r>
                <a:endParaRPr lang="zh-TW" sz="20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54" name="群組 53"/>
            <p:cNvGrpSpPr/>
            <p:nvPr/>
          </p:nvGrpSpPr>
          <p:grpSpPr>
            <a:xfrm>
              <a:off x="8347641" y="6284131"/>
              <a:ext cx="2425918" cy="350710"/>
              <a:chOff x="5015668" y="750712"/>
              <a:chExt cx="2425918" cy="350710"/>
            </a:xfrm>
          </p:grpSpPr>
          <p:sp>
            <p:nvSpPr>
              <p:cNvPr id="55" name="流程圖: 程序 54"/>
              <p:cNvSpPr/>
              <p:nvPr/>
            </p:nvSpPr>
            <p:spPr>
              <a:xfrm>
                <a:off x="5015668" y="817700"/>
                <a:ext cx="743240" cy="269715"/>
              </a:xfrm>
              <a:prstGeom prst="flowChartProcess">
                <a:avLst/>
              </a:prstGeom>
              <a:solidFill>
                <a:srgbClr val="FF0000"/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6" name="文字方塊 2"/>
              <p:cNvSpPr txBox="1">
                <a:spLocks noChangeArrowheads="1"/>
              </p:cNvSpPr>
              <p:nvPr/>
            </p:nvSpPr>
            <p:spPr bwMode="auto">
              <a:xfrm>
                <a:off x="5548301" y="750712"/>
                <a:ext cx="1893285" cy="3507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000" b="1" kern="100" dirty="0" smtClean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Data packet</a:t>
                </a:r>
                <a:endParaRPr lang="zh-TW" sz="20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58" name="流程圖: 程序 57"/>
          <p:cNvSpPr/>
          <p:nvPr/>
        </p:nvSpPr>
        <p:spPr>
          <a:xfrm>
            <a:off x="1318311" y="2686894"/>
            <a:ext cx="743240" cy="269715"/>
          </a:xfrm>
          <a:prstGeom prst="flowChart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流程圖: 程序 58"/>
          <p:cNvSpPr/>
          <p:nvPr/>
        </p:nvSpPr>
        <p:spPr>
          <a:xfrm>
            <a:off x="5424168" y="3705094"/>
            <a:ext cx="1138078" cy="411487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CS</a:t>
            </a:r>
            <a:endParaRPr lang="zh-TW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9" name="群組 68"/>
          <p:cNvGrpSpPr/>
          <p:nvPr/>
        </p:nvGrpSpPr>
        <p:grpSpPr>
          <a:xfrm>
            <a:off x="5814909" y="3752602"/>
            <a:ext cx="418476" cy="350043"/>
            <a:chOff x="4796896" y="757238"/>
            <a:chExt cx="418476" cy="350043"/>
          </a:xfrm>
        </p:grpSpPr>
        <p:cxnSp>
          <p:nvCxnSpPr>
            <p:cNvPr id="61" name="直線接點 60"/>
            <p:cNvCxnSpPr/>
            <p:nvPr/>
          </p:nvCxnSpPr>
          <p:spPr>
            <a:xfrm>
              <a:off x="4796896" y="757238"/>
              <a:ext cx="418476" cy="35004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 flipH="1">
              <a:off x="4800967" y="757238"/>
              <a:ext cx="365209" cy="3481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群組 76"/>
          <p:cNvGrpSpPr/>
          <p:nvPr/>
        </p:nvGrpSpPr>
        <p:grpSpPr>
          <a:xfrm>
            <a:off x="5454791" y="4213923"/>
            <a:ext cx="1138078" cy="919649"/>
            <a:chOff x="5452960" y="4200488"/>
            <a:chExt cx="1138078" cy="919649"/>
          </a:xfrm>
        </p:grpSpPr>
        <p:sp>
          <p:nvSpPr>
            <p:cNvPr id="75" name="流程圖: 程序 74"/>
            <p:cNvSpPr/>
            <p:nvPr/>
          </p:nvSpPr>
          <p:spPr>
            <a:xfrm>
              <a:off x="5452960" y="4708650"/>
              <a:ext cx="1138078" cy="411487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PIT</a:t>
              </a:r>
              <a:endParaRPr lang="zh-TW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76" name="向下箭號 75"/>
            <p:cNvSpPr/>
            <p:nvPr/>
          </p:nvSpPr>
          <p:spPr>
            <a:xfrm>
              <a:off x="5886861" y="4200488"/>
              <a:ext cx="197500" cy="451558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03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Forwarding process in NDN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7265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2.59259E-6 L 6.66667E-6 2.59259E-6 L 0.01628 0.00208 C 0.02084 0.00278 0.02696 0.00417 0.03165 0.00625 C 0.03282 0.00671 0.03399 0.00764 0.03503 0.0081 C 0.03855 0.01227 0.04271 0.01806 0.04675 0.0206 C 0.04831 0.02176 0.05001 0.02199 0.05144 0.02292 C 0.05391 0.02407 0.05612 0.02569 0.05847 0.02708 C 0.05977 0.02755 0.06081 0.02847 0.06211 0.02894 C 0.06368 0.02986 0.06524 0.03032 0.0668 0.03125 C 0.06915 0.03241 0.07162 0.03333 0.07383 0.03542 C 0.0754 0.03681 0.07683 0.03843 0.07852 0.03958 C 0.0806 0.04074 0.08959 0.04282 0.09128 0.04375 C 0.09258 0.04421 0.09362 0.04537 0.09493 0.0456 C 0.09753 0.04676 0.1004 0.04699 0.103 0.04792 C 0.11055 0.04699 0.11797 0.04699 0.1254 0.0456 C 0.12657 0.0456 0.12761 0.04421 0.12878 0.04375 C 0.13034 0.04282 0.13204 0.04236 0.13347 0.04144 C 0.13477 0.04097 0.13581 0.04005 0.13711 0.03958 C 0.14258 0.03657 0.14336 0.03704 0.14987 0.03542 C 0.1668 0.03588 0.1836 0.03565 0.2004 0.03727 C 0.20274 0.03773 0.20743 0.04144 0.20743 0.04144 C 0.20847 0.04282 0.20964 0.04468 0.21081 0.0456 C 0.21316 0.04745 0.21784 0.04977 0.21784 0.04977 C 0.22019 0.05255 0.22227 0.05671 0.22487 0.0581 L 0.23191 0.06227 C 0.23321 0.06319 0.23451 0.06319 0.23555 0.06458 C 0.2379 0.06736 0.23985 0.07153 0.24258 0.07292 C 0.24415 0.07338 0.24571 0.07407 0.24727 0.07477 C 0.24961 0.07616 0.2543 0.07894 0.2543 0.07894 C 0.26433 0.09097 0.25157 0.07662 0.26133 0.08542 C 0.27032 0.09329 0.25951 0.08634 0.26836 0.09144 C 0.27839 0.10347 0.26563 0.08912 0.2754 0.09792 C 0.28438 0.10579 0.27357 0.09884 0.28243 0.10394 C 0.28529 0.10741 0.28711 0.11019 0.2905 0.11227 C 0.29206 0.11343 0.29362 0.11366 0.29519 0.11458 C 0.30092 0.12454 0.29623 0.11759 0.30352 0.12477 C 0.30469 0.12616 0.30573 0.12801 0.30691 0.12894 C 0.30925 0.13079 0.31159 0.13171 0.31394 0.1331 C 0.31524 0.13403 0.31654 0.13403 0.31758 0.13542 C 0.31862 0.13681 0.3198 0.13843 0.32097 0.13958 C 0.32331 0.1412 0.32566 0.14236 0.328 0.14375 C 0.3293 0.14421 0.33047 0.14468 0.33165 0.1456 C 0.33321 0.14699 0.33464 0.14861 0.33633 0.14977 C 0.33737 0.15069 0.33868 0.15093 0.33972 0.15208 C 0.34102 0.15301 0.34206 0.15509 0.34336 0.15625 C 0.35014 0.16227 0.34336 0.15324 0.35274 0.16042 C 0.35365 0.16111 0.3543 0.16319 0.35495 0.16458 L 0.34909 0.16042 " pathEditMode="relative" ptsTypes="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12</a:t>
            </a:fld>
            <a:endParaRPr lang="zh-TW" altLang="en-US"/>
          </a:p>
        </p:txBody>
      </p:sp>
      <p:grpSp>
        <p:nvGrpSpPr>
          <p:cNvPr id="44" name="群組 43"/>
          <p:cNvGrpSpPr/>
          <p:nvPr/>
        </p:nvGrpSpPr>
        <p:grpSpPr>
          <a:xfrm>
            <a:off x="160649" y="2199696"/>
            <a:ext cx="11815563" cy="3834484"/>
            <a:chOff x="203512" y="2599746"/>
            <a:chExt cx="11815563" cy="3834484"/>
          </a:xfrm>
        </p:grpSpPr>
        <p:grpSp>
          <p:nvGrpSpPr>
            <p:cNvPr id="5" name="群組 4"/>
            <p:cNvGrpSpPr/>
            <p:nvPr/>
          </p:nvGrpSpPr>
          <p:grpSpPr>
            <a:xfrm>
              <a:off x="203512" y="2599746"/>
              <a:ext cx="1912938" cy="1711142"/>
              <a:chOff x="-224356" y="-75536"/>
              <a:chExt cx="896620" cy="917053"/>
            </a:xfrm>
          </p:grpSpPr>
          <p:sp>
            <p:nvSpPr>
              <p:cNvPr id="6" name="文字方塊 2"/>
              <p:cNvSpPr txBox="1">
                <a:spLocks noChangeArrowheads="1"/>
              </p:cNvSpPr>
              <p:nvPr/>
            </p:nvSpPr>
            <p:spPr bwMode="auto">
              <a:xfrm>
                <a:off x="-224356" y="536717"/>
                <a:ext cx="89662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200" b="1" kern="100" dirty="0" smtClean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Request A</a:t>
                </a:r>
                <a:endParaRPr lang="zh-TW" sz="22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7" name="圖片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64" b="12821"/>
              <a:stretch/>
            </p:blipFill>
            <p:spPr bwMode="auto">
              <a:xfrm>
                <a:off x="-162658" y="-75536"/>
                <a:ext cx="767582" cy="64770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grpSp>
          <p:nvGrpSpPr>
            <p:cNvPr id="8" name="群組 7"/>
            <p:cNvGrpSpPr/>
            <p:nvPr/>
          </p:nvGrpSpPr>
          <p:grpSpPr>
            <a:xfrm>
              <a:off x="10106137" y="3335348"/>
              <a:ext cx="1912938" cy="2319187"/>
              <a:chOff x="9834555" y="2101568"/>
              <a:chExt cx="1912938" cy="2319187"/>
            </a:xfrm>
          </p:grpSpPr>
          <p:pic>
            <p:nvPicPr>
              <p:cNvPr id="9" name="圖片 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87445" y="2101568"/>
                <a:ext cx="1143073" cy="1761974"/>
              </a:xfrm>
              <a:prstGeom prst="rect">
                <a:avLst/>
              </a:prstGeom>
            </p:spPr>
          </p:pic>
          <p:sp>
            <p:nvSpPr>
              <p:cNvPr id="10" name="文字方塊 2"/>
              <p:cNvSpPr txBox="1">
                <a:spLocks noChangeArrowheads="1"/>
              </p:cNvSpPr>
              <p:nvPr/>
            </p:nvSpPr>
            <p:spPr bwMode="auto">
              <a:xfrm>
                <a:off x="9834555" y="3852024"/>
                <a:ext cx="1912938" cy="5687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200" b="1" kern="100" dirty="0" smtClean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Data producer</a:t>
                </a:r>
                <a:endParaRPr lang="zh-TW" sz="22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" name="群組 11"/>
            <p:cNvGrpSpPr/>
            <p:nvPr/>
          </p:nvGrpSpPr>
          <p:grpSpPr>
            <a:xfrm>
              <a:off x="5258235" y="3585641"/>
              <a:ext cx="1542634" cy="1137447"/>
              <a:chOff x="0" y="1"/>
              <a:chExt cx="1275099" cy="895869"/>
            </a:xfrm>
          </p:grpSpPr>
          <p:pic>
            <p:nvPicPr>
              <p:cNvPr id="13" name="圖片 1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0975" y="276225"/>
                <a:ext cx="923925" cy="619645"/>
              </a:xfrm>
              <a:prstGeom prst="rect">
                <a:avLst/>
              </a:prstGeom>
            </p:spPr>
          </p:pic>
          <p:sp>
            <p:nvSpPr>
              <p:cNvPr id="14" name="文字方塊 2"/>
              <p:cNvSpPr txBox="1">
                <a:spLocks noChangeArrowheads="1"/>
              </p:cNvSpPr>
              <p:nvPr/>
            </p:nvSpPr>
            <p:spPr bwMode="auto">
              <a:xfrm>
                <a:off x="0" y="1"/>
                <a:ext cx="1275099" cy="276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000" b="1" kern="100" dirty="0" smtClean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NDN Router</a:t>
                </a:r>
                <a:endParaRPr lang="zh-TW" sz="20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6" name="群組 15"/>
            <p:cNvGrpSpPr/>
            <p:nvPr/>
          </p:nvGrpSpPr>
          <p:grpSpPr>
            <a:xfrm>
              <a:off x="276849" y="4723088"/>
              <a:ext cx="1912938" cy="1711142"/>
              <a:chOff x="-224356" y="-75536"/>
              <a:chExt cx="896620" cy="917053"/>
            </a:xfrm>
          </p:grpSpPr>
          <p:sp>
            <p:nvSpPr>
              <p:cNvPr id="17" name="文字方塊 2"/>
              <p:cNvSpPr txBox="1">
                <a:spLocks noChangeArrowheads="1"/>
              </p:cNvSpPr>
              <p:nvPr/>
            </p:nvSpPr>
            <p:spPr bwMode="auto">
              <a:xfrm>
                <a:off x="-224356" y="536717"/>
                <a:ext cx="89662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200" b="1" kern="100" dirty="0" smtClean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Request B</a:t>
                </a:r>
                <a:endParaRPr lang="zh-TW" sz="22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8" name="圖片 1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64" b="12821"/>
              <a:stretch/>
            </p:blipFill>
            <p:spPr bwMode="auto">
              <a:xfrm>
                <a:off x="-162658" y="-75536"/>
                <a:ext cx="767582" cy="64770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sp>
          <p:nvSpPr>
            <p:cNvPr id="24" name="雲朵形 23"/>
            <p:cNvSpPr/>
            <p:nvPr/>
          </p:nvSpPr>
          <p:spPr>
            <a:xfrm>
              <a:off x="2912626" y="4784101"/>
              <a:ext cx="1487736" cy="939353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雲朵形 24"/>
            <p:cNvSpPr/>
            <p:nvPr/>
          </p:nvSpPr>
          <p:spPr>
            <a:xfrm>
              <a:off x="2715842" y="2996998"/>
              <a:ext cx="1487736" cy="939353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雲朵形 25"/>
            <p:cNvSpPr/>
            <p:nvPr/>
          </p:nvSpPr>
          <p:spPr>
            <a:xfrm>
              <a:off x="7614764" y="2996998"/>
              <a:ext cx="1487736" cy="939353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" name="雲朵形 26"/>
            <p:cNvSpPr/>
            <p:nvPr/>
          </p:nvSpPr>
          <p:spPr>
            <a:xfrm>
              <a:off x="7692931" y="4735525"/>
              <a:ext cx="1487736" cy="939353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9" name="直線接點 28"/>
            <p:cNvCxnSpPr>
              <a:stCxn id="7" idx="3"/>
              <a:endCxn id="25" idx="2"/>
            </p:cNvCxnSpPr>
            <p:nvPr/>
          </p:nvCxnSpPr>
          <p:spPr>
            <a:xfrm>
              <a:off x="1972781" y="3204022"/>
              <a:ext cx="747676" cy="262653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>
              <a:stCxn id="25" idx="0"/>
              <a:endCxn id="13" idx="1"/>
            </p:cNvCxnSpPr>
            <p:nvPr/>
          </p:nvCxnSpPr>
          <p:spPr>
            <a:xfrm>
              <a:off x="4202338" y="3466675"/>
              <a:ext cx="1274843" cy="863045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>
              <a:stCxn id="18" idx="3"/>
              <a:endCxn id="24" idx="2"/>
            </p:cNvCxnSpPr>
            <p:nvPr/>
          </p:nvCxnSpPr>
          <p:spPr>
            <a:xfrm flipV="1">
              <a:off x="2046118" y="5253778"/>
              <a:ext cx="871123" cy="7358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線接點 34"/>
            <p:cNvCxnSpPr>
              <a:stCxn id="24" idx="0"/>
              <a:endCxn id="13" idx="1"/>
            </p:cNvCxnSpPr>
            <p:nvPr/>
          </p:nvCxnSpPr>
          <p:spPr>
            <a:xfrm flipV="1">
              <a:off x="4399122" y="4329720"/>
              <a:ext cx="1078059" cy="924058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>
              <a:stCxn id="26" idx="2"/>
              <a:endCxn id="13" idx="3"/>
            </p:cNvCxnSpPr>
            <p:nvPr/>
          </p:nvCxnSpPr>
          <p:spPr>
            <a:xfrm flipH="1">
              <a:off x="6594959" y="3466675"/>
              <a:ext cx="1024420" cy="863045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>
              <a:stCxn id="27" idx="2"/>
              <a:endCxn id="13" idx="3"/>
            </p:cNvCxnSpPr>
            <p:nvPr/>
          </p:nvCxnSpPr>
          <p:spPr>
            <a:xfrm flipH="1" flipV="1">
              <a:off x="6594959" y="4329720"/>
              <a:ext cx="1102587" cy="875482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>
              <a:stCxn id="26" idx="0"/>
              <a:endCxn id="9" idx="1"/>
            </p:cNvCxnSpPr>
            <p:nvPr/>
          </p:nvCxnSpPr>
          <p:spPr>
            <a:xfrm>
              <a:off x="9101260" y="3466675"/>
              <a:ext cx="1357767" cy="74966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>
              <a:stCxn id="27" idx="0"/>
              <a:endCxn id="9" idx="1"/>
            </p:cNvCxnSpPr>
            <p:nvPr/>
          </p:nvCxnSpPr>
          <p:spPr>
            <a:xfrm flipV="1">
              <a:off x="9179427" y="4216335"/>
              <a:ext cx="1279600" cy="98886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1" name="群組 70"/>
          <p:cNvGrpSpPr/>
          <p:nvPr/>
        </p:nvGrpSpPr>
        <p:grpSpPr>
          <a:xfrm>
            <a:off x="8347641" y="5851889"/>
            <a:ext cx="2578941" cy="782952"/>
            <a:chOff x="8347641" y="5851889"/>
            <a:chExt cx="2578941" cy="782952"/>
          </a:xfrm>
        </p:grpSpPr>
        <p:grpSp>
          <p:nvGrpSpPr>
            <p:cNvPr id="70" name="群組 69"/>
            <p:cNvGrpSpPr/>
            <p:nvPr/>
          </p:nvGrpSpPr>
          <p:grpSpPr>
            <a:xfrm>
              <a:off x="8347641" y="5851889"/>
              <a:ext cx="2578941" cy="350710"/>
              <a:chOff x="8347641" y="5851889"/>
              <a:chExt cx="2578941" cy="350710"/>
            </a:xfrm>
          </p:grpSpPr>
          <p:sp>
            <p:nvSpPr>
              <p:cNvPr id="49" name="流程圖: 程序 48"/>
              <p:cNvSpPr/>
              <p:nvPr/>
            </p:nvSpPr>
            <p:spPr>
              <a:xfrm>
                <a:off x="8347641" y="5932884"/>
                <a:ext cx="743240" cy="269715"/>
              </a:xfrm>
              <a:prstGeom prst="flowChartProcess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2" name="文字方塊 2"/>
              <p:cNvSpPr txBox="1">
                <a:spLocks noChangeArrowheads="1"/>
              </p:cNvSpPr>
              <p:nvPr/>
            </p:nvSpPr>
            <p:spPr bwMode="auto">
              <a:xfrm>
                <a:off x="9033297" y="5851889"/>
                <a:ext cx="1893285" cy="3507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000" b="1" kern="100" dirty="0" smtClean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Interest packet</a:t>
                </a:r>
                <a:endParaRPr lang="zh-TW" sz="20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54" name="群組 53"/>
            <p:cNvGrpSpPr/>
            <p:nvPr/>
          </p:nvGrpSpPr>
          <p:grpSpPr>
            <a:xfrm>
              <a:off x="8347641" y="6284131"/>
              <a:ext cx="2425918" cy="350710"/>
              <a:chOff x="5015668" y="750712"/>
              <a:chExt cx="2425918" cy="350710"/>
            </a:xfrm>
          </p:grpSpPr>
          <p:sp>
            <p:nvSpPr>
              <p:cNvPr id="55" name="流程圖: 程序 54"/>
              <p:cNvSpPr/>
              <p:nvPr/>
            </p:nvSpPr>
            <p:spPr>
              <a:xfrm>
                <a:off x="5015668" y="817700"/>
                <a:ext cx="743240" cy="269715"/>
              </a:xfrm>
              <a:prstGeom prst="flowChartProcess">
                <a:avLst/>
              </a:prstGeom>
              <a:solidFill>
                <a:srgbClr val="FF0000"/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6" name="文字方塊 2"/>
              <p:cNvSpPr txBox="1">
                <a:spLocks noChangeArrowheads="1"/>
              </p:cNvSpPr>
              <p:nvPr/>
            </p:nvSpPr>
            <p:spPr bwMode="auto">
              <a:xfrm>
                <a:off x="5548301" y="750712"/>
                <a:ext cx="1893285" cy="3507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000" b="1" kern="100" dirty="0" smtClean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Data packet</a:t>
                </a:r>
                <a:endParaRPr lang="zh-TW" sz="20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45" name="流程圖: 程序 44"/>
          <p:cNvSpPr/>
          <p:nvPr/>
        </p:nvSpPr>
        <p:spPr>
          <a:xfrm>
            <a:off x="5602946" y="3775980"/>
            <a:ext cx="743240" cy="269715"/>
          </a:xfrm>
          <a:prstGeom prst="flowChart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流程圖: 程序 45"/>
          <p:cNvSpPr/>
          <p:nvPr/>
        </p:nvSpPr>
        <p:spPr>
          <a:xfrm>
            <a:off x="10049566" y="3664956"/>
            <a:ext cx="805216" cy="333656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15" name="群組 114"/>
          <p:cNvGrpSpPr/>
          <p:nvPr/>
        </p:nvGrpSpPr>
        <p:grpSpPr>
          <a:xfrm>
            <a:off x="5454791" y="4213923"/>
            <a:ext cx="1052204" cy="1109481"/>
            <a:chOff x="5452960" y="4200488"/>
            <a:chExt cx="1138078" cy="919649"/>
          </a:xfrm>
        </p:grpSpPr>
        <p:sp>
          <p:nvSpPr>
            <p:cNvPr id="116" name="流程圖: 程序 115"/>
            <p:cNvSpPr/>
            <p:nvPr/>
          </p:nvSpPr>
          <p:spPr>
            <a:xfrm>
              <a:off x="5452960" y="4708650"/>
              <a:ext cx="1138078" cy="411487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CS</a:t>
              </a:r>
              <a:endParaRPr lang="zh-TW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17" name="向下箭號 116"/>
            <p:cNvSpPr/>
            <p:nvPr/>
          </p:nvSpPr>
          <p:spPr>
            <a:xfrm>
              <a:off x="5886861" y="4200488"/>
              <a:ext cx="197500" cy="451558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18" name="流程圖: 程序 117"/>
          <p:cNvSpPr/>
          <p:nvPr/>
        </p:nvSpPr>
        <p:spPr>
          <a:xfrm>
            <a:off x="5613991" y="3794811"/>
            <a:ext cx="743240" cy="269715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9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Forwarding process in NDN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500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7.40741E-7 L 1.45833E-6 0.00023 C 0.00573 -0.00347 0.01015 -0.00509 0.01523 -0.01042 C 0.01758 -0.01319 0.02018 -0.01528 0.02226 -0.01875 C 0.02669 -0.02685 0.02435 -0.02338 0.0293 -0.0294 C 0.03685 -0.04745 0.02825 -0.02963 0.0375 -0.0419 C 0.03919 -0.04421 0.04036 -0.04768 0.04219 -0.05023 C 0.04427 -0.05324 0.04713 -0.05486 0.04922 -0.05856 C 0.05039 -0.06042 0.05143 -0.06273 0.05273 -0.06458 C 0.05377 -0.0662 0.05495 -0.06782 0.05625 -0.06875 C 0.05846 -0.0706 0.06328 -0.07292 0.06328 -0.07268 C 0.07357 -0.08518 0.05703 -0.06643 0.07383 -0.08125 C 0.07539 -0.08264 0.07695 -0.08403 0.07851 -0.08542 C 0.07969 -0.0868 0.08073 -0.08866 0.08203 -0.08958 C 0.08307 -0.09074 0.08437 -0.09074 0.08555 -0.0919 C 0.08672 -0.09282 0.08763 -0.09514 0.08906 -0.09606 C 0.09088 -0.09722 0.09297 -0.09699 0.09492 -0.09792 C 0.09492 -0.09815 0.10364 -0.10324 0.10547 -0.1044 L 0.1125 -0.10856 C 0.11367 -0.10926 0.11484 -0.10949 0.11601 -0.11042 L 0.12539 -0.11875 C 0.12695 -0.12014 0.12825 -0.12245 0.13008 -0.12292 C 0.13203 -0.12384 0.13398 -0.1243 0.13594 -0.12523 C 0.14323 -0.12847 0.13555 -0.12778 0.14765 -0.1294 C 0.15573 -0.13032 0.16406 -0.13079 0.17226 -0.13125 C 0.18281 -0.13079 0.19336 -0.13102 0.2039 -0.1294 C 0.20625 -0.12893 0.20846 -0.12546 0.21094 -0.12523 L 0.22383 -0.12292 C 0.22539 -0.12245 0.22695 -0.12176 0.22851 -0.12106 C 0.23086 -0.11968 0.23307 -0.11782 0.23555 -0.1169 C 0.2414 -0.11412 0.23867 -0.11551 0.24375 -0.11273 C 0.25247 -0.10208 0.24127 -0.11435 0.25195 -0.10625 C 0.25312 -0.10532 0.25417 -0.10324 0.25547 -0.10208 C 0.25651 -0.10116 0.25781 -0.10069 0.25898 -0.10023 C 0.27617 -0.07963 0.25807 -0.10046 0.2707 -0.08773 C 0.27187 -0.08634 0.27292 -0.08449 0.27422 -0.08356 C 0.27526 -0.08241 0.27643 -0.08194 0.27773 -0.08125 C 0.27943 -0.08055 0.28398 -0.07893 0.28594 -0.07708 C 0.29765 -0.06667 0.27969 -0.07986 0.29414 -0.06875 C 0.29518 -0.06805 0.29648 -0.06759 0.29765 -0.0669 C 0.29961 -0.06551 0.30143 -0.06366 0.30351 -0.06273 C 0.30651 -0.06088 0.31289 -0.05856 0.31289 -0.05833 C 0.31966 -0.05231 0.31588 -0.05532 0.32461 -0.05023 C 0.32578 -0.0493 0.32708 -0.0493 0.32812 -0.04792 C 0.33607 -0.03843 0.33242 -0.0412 0.33867 -0.03773 C 0.34492 -0.03009 0.34375 -0.02986 0.34922 -0.02708 C 0.35065 -0.02639 0.35234 -0.02569 0.3539 -0.02523 C 0.36185 -0.01551 0.3582 -0.01829 0.36445 -0.01458 L 0.36797 -0.00856 L 0.36797 -0.00833 " pathEditMode="relative" rAng="0" ptsTypes="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98" y="-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286 -0.00417 -0.00573 -0.00811 -0.00833 -0.0125 C -0.00924 -0.01436 -0.00963 -0.0169 -0.01067 -0.01875 C -0.0164 -0.03056 -0.01575 -0.02917 -0.02109 -0.03542 C -0.02187 -0.0375 -0.02239 -0.04028 -0.02343 -0.04167 C -0.0263 -0.04584 -0.02864 -0.04584 -0.03177 -0.04792 C -0.03333 -0.04931 -0.03476 -0.05116 -0.03646 -0.05209 C -0.03789 -0.05324 -0.03958 -0.05348 -0.04114 -0.05417 C -0.05534 -0.06181 -0.04205 -0.05579 -0.05286 -0.06042 C -0.05625 -0.06459 -0.06041 -0.07037 -0.06458 -0.07292 C -0.06601 -0.07408 -0.06771 -0.07431 -0.06927 -0.075 C -0.07044 -0.0757 -0.07161 -0.07639 -0.07265 -0.07709 C -0.07396 -0.07848 -0.075 -0.08033 -0.0763 -0.08125 C -0.08125 -0.08542 -0.0832 -0.08519 -0.08802 -0.0875 C -0.08919 -0.0882 -0.09036 -0.08889 -0.0914 -0.08959 C -0.09349 -0.09098 -0.09531 -0.0926 -0.09739 -0.09375 C -0.09843 -0.09468 -0.09974 -0.09514 -0.10078 -0.09584 C -0.10286 -0.09723 -0.10468 -0.09931 -0.10677 -0.1 C -0.10937 -0.10139 -0.11224 -0.10139 -0.11484 -0.10209 C -0.11614 -0.10278 -0.11718 -0.10371 -0.11849 -0.10417 C -0.12031 -0.1051 -0.12239 -0.10533 -0.12422 -0.10625 C -0.12591 -0.10741 -0.12721 -0.10973 -0.1289 -0.11042 C -0.13893 -0.11505 -0.14817 -0.11551 -0.15833 -0.11667 C -0.17942 -0.11598 -0.20052 -0.11667 -0.22161 -0.11459 C -0.22396 -0.11459 -0.22617 -0.11158 -0.22864 -0.11042 C -0.23021 -0.10973 -0.23177 -0.10926 -0.23333 -0.10834 C -0.2345 -0.10787 -0.23554 -0.10695 -0.23672 -0.10625 C -0.23906 -0.10556 -0.2414 -0.10486 -0.24375 -0.10417 C -0.24531 -0.10278 -0.24687 -0.10116 -0.24843 -0.1 C -0.2513 -0.09815 -0.25781 -0.09676 -0.26015 -0.09584 C -0.26146 -0.09514 -0.26263 -0.09468 -0.2638 -0.09375 C -0.26536 -0.0926 -0.26679 -0.09074 -0.26849 -0.08959 C -0.27044 -0.08843 -0.27721 -0.08635 -0.2789 -0.08542 C -0.28945 -0.08148 -0.27695 -0.08542 -0.29062 -0.08125 C -0.29453 -0.07848 -0.29843 -0.07547 -0.30234 -0.07292 C -0.30364 -0.07223 -0.30468 -0.07153 -0.30599 -0.07084 C -0.30742 -0.07014 -0.30911 -0.06991 -0.31067 -0.06875 C -0.31224 -0.06783 -0.31367 -0.06598 -0.31536 -0.06459 C -0.3164 -0.06389 -0.31771 -0.06343 -0.31875 -0.0625 C -0.3289 -0.05486 -0.31875 -0.06135 -0.32708 -0.05625 C -0.32812 -0.05417 -0.32916 -0.05186 -0.33047 -0.05 C -0.33281 -0.04699 -0.33554 -0.04537 -0.3375 -0.04167 C -0.34544 -0.02778 -0.3414 -0.03125 -0.34817 -0.02709 L -0.35521 -0.00834 L -0.35989 0.00416 L -0.36211 0.00833 L -0.36211 0.00833 " pathEditMode="relative" ptsTypes="AAAAAAAAAAAAAAAAAAAAAAAAAAAAAAAAAAAAAAAAAAAAAAAA">
                                      <p:cBhvr>
                                        <p:cTn id="1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6211 0.00856 L -0.36211 0.00856 C -0.38268 0.01157 -0.38411 0.01272 -0.41132 0.00856 C -0.41302 0.00809 -0.41432 0.00555 -0.41601 0.00439 C -0.41705 0.00346 -0.41836 0.003 -0.41953 0.00231 C -0.4207 0.00092 -0.42187 -0.00047 -0.42304 -0.00186 C -0.42461 -0.00394 -0.42591 -0.00672 -0.42773 -0.00811 C -0.42916 -0.0095 -0.43086 -0.0095 -0.43242 -0.01019 C -0.43398 -0.01228 -0.43554 -0.01413 -0.43711 -0.01644 C -0.43945 -0.02038 -0.44179 -0.02478 -0.44414 -0.02894 C -0.44531 -0.03103 -0.44609 -0.03427 -0.44765 -0.03519 L -0.45117 -0.03728 C -0.45273 -0.04005 -0.45429 -0.04283 -0.45586 -0.04561 C -0.45703 -0.04839 -0.45794 -0.05163 -0.45937 -0.05394 C -0.46028 -0.0558 -0.46172 -0.05672 -0.46289 -0.05811 C -0.46718 -0.07362 -0.46276 -0.06019 -0.46875 -0.07269 C -0.46966 -0.07478 -0.47005 -0.07732 -0.47109 -0.07894 C -0.472 -0.0808 -0.47356 -0.08149 -0.47461 -0.08311 C -0.4789 -0.09005 -0.48138 -0.097 -0.48632 -0.10186 C -0.48737 -0.10302 -0.48867 -0.10325 -0.48984 -0.10394 C -0.49362 -0.11436 -0.49023 -0.10742 -0.49687 -0.11436 C -0.49922 -0.11714 -0.50156 -0.11992 -0.5039 -0.12269 C -0.50547 -0.12478 -0.5069 -0.12732 -0.50859 -0.12894 C -0.50989 -0.13033 -0.51575 -0.13288 -0.51679 -0.13311 C -0.51927 -0.13635 -0.522 -0.13982 -0.525 -0.14144 C -0.52682 -0.1426 -0.5289 -0.14283 -0.53086 -0.14353 C -0.54297 -0.1426 -0.55 -0.14399 -0.56015 -0.13936 C -0.56132 -0.1389 -0.5625 -0.13797 -0.56367 -0.13728 C -0.56523 -0.13658 -0.56679 -0.13635 -0.56836 -0.13519 C -0.56992 -0.13427 -0.57148 -0.13265 -0.57304 -0.13103 C -0.57422 -0.12987 -0.57526 -0.12779 -0.57656 -0.12686 C -0.57838 -0.1257 -0.58047 -0.12547 -0.58242 -0.12478 C -0.58802 -0.1183 -0.58372 -0.12223 -0.59062 -0.11853 C -0.59297 -0.11737 -0.59765 -0.11436 -0.59765 -0.11436 C -0.6125 -0.11505 -0.62734 -0.11529 -0.64218 -0.11644 C -0.64544 -0.11691 -0.64648 -0.12038 -0.64922 -0.12269 C -0.65026 -0.12385 -0.65156 -0.12408 -0.65273 -0.12478 C -0.65429 -0.12617 -0.65573 -0.12802 -0.65742 -0.12894 C -0.65963 -0.1308 -0.66237 -0.1308 -0.66445 -0.13311 C -0.66562 -0.1345 -0.66666 -0.13658 -0.66797 -0.13728 C -0.66979 -0.13867 -0.67187 -0.13867 -0.67382 -0.13936 C -0.675 -0.14005 -0.67617 -0.14098 -0.67734 -0.14144 C -0.6789 -0.14237 -0.68047 -0.14283 -0.68203 -0.14353 C -0.6832 -0.14422 -0.68437 -0.14515 -0.68554 -0.14561 C -0.6875 -0.14654 -0.68945 -0.147 -0.6914 -0.14769 C -0.7052 -0.14561 -0.70807 -0.14908 -0.70195 -0.14353 L -0.70195 -0.14353 " pathEditMode="relative" ptsTypes="AAAAAAAAAAAAAAAAAAAAAAAAAAAAAAAAAAAAAAAAAAAAAAA">
                                      <p:cBhvr>
                                        <p:cTn id="3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3.33333E-6 L -0.00547 0.1687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3" y="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5" grpId="1" animBg="1"/>
      <p:bldP spid="46" grpId="0" animBg="1"/>
      <p:bldP spid="46" grpId="1" animBg="1"/>
      <p:bldP spid="46" grpId="2" animBg="1"/>
      <p:bldP spid="118" grpId="1" animBg="1"/>
      <p:bldP spid="118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13</a:t>
            </a:fld>
            <a:endParaRPr lang="zh-TW" altLang="en-US"/>
          </a:p>
        </p:txBody>
      </p:sp>
      <p:grpSp>
        <p:nvGrpSpPr>
          <p:cNvPr id="44" name="群組 43"/>
          <p:cNvGrpSpPr/>
          <p:nvPr/>
        </p:nvGrpSpPr>
        <p:grpSpPr>
          <a:xfrm>
            <a:off x="160649" y="2199696"/>
            <a:ext cx="11815563" cy="3834484"/>
            <a:chOff x="203512" y="2599746"/>
            <a:chExt cx="11815563" cy="3834484"/>
          </a:xfrm>
        </p:grpSpPr>
        <p:grpSp>
          <p:nvGrpSpPr>
            <p:cNvPr id="5" name="群組 4"/>
            <p:cNvGrpSpPr/>
            <p:nvPr/>
          </p:nvGrpSpPr>
          <p:grpSpPr>
            <a:xfrm>
              <a:off x="203512" y="2599746"/>
              <a:ext cx="1912938" cy="1711142"/>
              <a:chOff x="-224356" y="-75536"/>
              <a:chExt cx="896620" cy="917053"/>
            </a:xfrm>
          </p:grpSpPr>
          <p:sp>
            <p:nvSpPr>
              <p:cNvPr id="6" name="文字方塊 2"/>
              <p:cNvSpPr txBox="1">
                <a:spLocks noChangeArrowheads="1"/>
              </p:cNvSpPr>
              <p:nvPr/>
            </p:nvSpPr>
            <p:spPr bwMode="auto">
              <a:xfrm>
                <a:off x="-224356" y="536717"/>
                <a:ext cx="89662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200" b="1" kern="100" dirty="0" smtClean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Request A</a:t>
                </a:r>
                <a:endParaRPr lang="zh-TW" sz="22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7" name="圖片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64" b="12821"/>
              <a:stretch/>
            </p:blipFill>
            <p:spPr bwMode="auto">
              <a:xfrm>
                <a:off x="-162658" y="-75536"/>
                <a:ext cx="767582" cy="64770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grpSp>
          <p:nvGrpSpPr>
            <p:cNvPr id="8" name="群組 7"/>
            <p:cNvGrpSpPr/>
            <p:nvPr/>
          </p:nvGrpSpPr>
          <p:grpSpPr>
            <a:xfrm>
              <a:off x="10106137" y="3335348"/>
              <a:ext cx="1912938" cy="2319187"/>
              <a:chOff x="9834555" y="2101568"/>
              <a:chExt cx="1912938" cy="2319187"/>
            </a:xfrm>
          </p:grpSpPr>
          <p:pic>
            <p:nvPicPr>
              <p:cNvPr id="9" name="圖片 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87445" y="2101568"/>
                <a:ext cx="1143073" cy="1761974"/>
              </a:xfrm>
              <a:prstGeom prst="rect">
                <a:avLst/>
              </a:prstGeom>
            </p:spPr>
          </p:pic>
          <p:sp>
            <p:nvSpPr>
              <p:cNvPr id="10" name="文字方塊 2"/>
              <p:cNvSpPr txBox="1">
                <a:spLocks noChangeArrowheads="1"/>
              </p:cNvSpPr>
              <p:nvPr/>
            </p:nvSpPr>
            <p:spPr bwMode="auto">
              <a:xfrm>
                <a:off x="9834555" y="3852024"/>
                <a:ext cx="1912938" cy="5687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200" b="1" kern="100" dirty="0" smtClean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Data producer</a:t>
                </a:r>
                <a:endParaRPr lang="zh-TW" sz="22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" name="群組 11"/>
            <p:cNvGrpSpPr/>
            <p:nvPr/>
          </p:nvGrpSpPr>
          <p:grpSpPr>
            <a:xfrm>
              <a:off x="5258235" y="3585641"/>
              <a:ext cx="1542634" cy="1137447"/>
              <a:chOff x="0" y="1"/>
              <a:chExt cx="1275099" cy="895869"/>
            </a:xfrm>
          </p:grpSpPr>
          <p:pic>
            <p:nvPicPr>
              <p:cNvPr id="13" name="圖片 1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0975" y="276225"/>
                <a:ext cx="923925" cy="619645"/>
              </a:xfrm>
              <a:prstGeom prst="rect">
                <a:avLst/>
              </a:prstGeom>
            </p:spPr>
          </p:pic>
          <p:sp>
            <p:nvSpPr>
              <p:cNvPr id="14" name="文字方塊 2"/>
              <p:cNvSpPr txBox="1">
                <a:spLocks noChangeArrowheads="1"/>
              </p:cNvSpPr>
              <p:nvPr/>
            </p:nvSpPr>
            <p:spPr bwMode="auto">
              <a:xfrm>
                <a:off x="0" y="1"/>
                <a:ext cx="1275099" cy="276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000" b="1" kern="100" dirty="0" smtClean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NDN Router</a:t>
                </a:r>
                <a:endParaRPr lang="zh-TW" sz="20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6" name="群組 15"/>
            <p:cNvGrpSpPr/>
            <p:nvPr/>
          </p:nvGrpSpPr>
          <p:grpSpPr>
            <a:xfrm>
              <a:off x="276849" y="4723088"/>
              <a:ext cx="1912938" cy="1711142"/>
              <a:chOff x="-224356" y="-75536"/>
              <a:chExt cx="896620" cy="917053"/>
            </a:xfrm>
          </p:grpSpPr>
          <p:sp>
            <p:nvSpPr>
              <p:cNvPr id="17" name="文字方塊 2"/>
              <p:cNvSpPr txBox="1">
                <a:spLocks noChangeArrowheads="1"/>
              </p:cNvSpPr>
              <p:nvPr/>
            </p:nvSpPr>
            <p:spPr bwMode="auto">
              <a:xfrm>
                <a:off x="-224356" y="536717"/>
                <a:ext cx="89662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200" b="1" kern="100" dirty="0" smtClean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Request B</a:t>
                </a:r>
                <a:endParaRPr lang="zh-TW" sz="22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8" name="圖片 1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64" b="12821"/>
              <a:stretch/>
            </p:blipFill>
            <p:spPr bwMode="auto">
              <a:xfrm>
                <a:off x="-162658" y="-75536"/>
                <a:ext cx="767582" cy="64770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sp>
          <p:nvSpPr>
            <p:cNvPr id="24" name="雲朵形 23"/>
            <p:cNvSpPr/>
            <p:nvPr/>
          </p:nvSpPr>
          <p:spPr>
            <a:xfrm>
              <a:off x="2912626" y="4784101"/>
              <a:ext cx="1487736" cy="939353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雲朵形 24"/>
            <p:cNvSpPr/>
            <p:nvPr/>
          </p:nvSpPr>
          <p:spPr>
            <a:xfrm>
              <a:off x="2715842" y="2996998"/>
              <a:ext cx="1487736" cy="939353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雲朵形 25"/>
            <p:cNvSpPr/>
            <p:nvPr/>
          </p:nvSpPr>
          <p:spPr>
            <a:xfrm>
              <a:off x="7614764" y="2996998"/>
              <a:ext cx="1487736" cy="939353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" name="雲朵形 26"/>
            <p:cNvSpPr/>
            <p:nvPr/>
          </p:nvSpPr>
          <p:spPr>
            <a:xfrm>
              <a:off x="7692931" y="4735525"/>
              <a:ext cx="1487736" cy="939353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9" name="直線接點 28"/>
            <p:cNvCxnSpPr>
              <a:stCxn id="7" idx="3"/>
              <a:endCxn id="25" idx="2"/>
            </p:cNvCxnSpPr>
            <p:nvPr/>
          </p:nvCxnSpPr>
          <p:spPr>
            <a:xfrm>
              <a:off x="1972781" y="3204022"/>
              <a:ext cx="747676" cy="262653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>
              <a:stCxn id="25" idx="0"/>
              <a:endCxn id="13" idx="1"/>
            </p:cNvCxnSpPr>
            <p:nvPr/>
          </p:nvCxnSpPr>
          <p:spPr>
            <a:xfrm>
              <a:off x="4202338" y="3466675"/>
              <a:ext cx="1274843" cy="863045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>
              <a:stCxn id="18" idx="3"/>
              <a:endCxn id="24" idx="2"/>
            </p:cNvCxnSpPr>
            <p:nvPr/>
          </p:nvCxnSpPr>
          <p:spPr>
            <a:xfrm flipV="1">
              <a:off x="2046118" y="5253778"/>
              <a:ext cx="871123" cy="7358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線接點 34"/>
            <p:cNvCxnSpPr>
              <a:stCxn id="24" idx="0"/>
              <a:endCxn id="13" idx="1"/>
            </p:cNvCxnSpPr>
            <p:nvPr/>
          </p:nvCxnSpPr>
          <p:spPr>
            <a:xfrm flipV="1">
              <a:off x="4399122" y="4329720"/>
              <a:ext cx="1078059" cy="924058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>
              <a:stCxn id="26" idx="2"/>
              <a:endCxn id="13" idx="3"/>
            </p:cNvCxnSpPr>
            <p:nvPr/>
          </p:nvCxnSpPr>
          <p:spPr>
            <a:xfrm flipH="1">
              <a:off x="6594959" y="3466675"/>
              <a:ext cx="1024420" cy="863045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>
              <a:stCxn id="27" idx="2"/>
              <a:endCxn id="13" idx="3"/>
            </p:cNvCxnSpPr>
            <p:nvPr/>
          </p:nvCxnSpPr>
          <p:spPr>
            <a:xfrm flipH="1" flipV="1">
              <a:off x="6594959" y="4329720"/>
              <a:ext cx="1102587" cy="875482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>
              <a:stCxn id="26" idx="0"/>
              <a:endCxn id="9" idx="1"/>
            </p:cNvCxnSpPr>
            <p:nvPr/>
          </p:nvCxnSpPr>
          <p:spPr>
            <a:xfrm>
              <a:off x="9101260" y="3466675"/>
              <a:ext cx="1357767" cy="74966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>
              <a:stCxn id="27" idx="0"/>
              <a:endCxn id="9" idx="1"/>
            </p:cNvCxnSpPr>
            <p:nvPr/>
          </p:nvCxnSpPr>
          <p:spPr>
            <a:xfrm flipV="1">
              <a:off x="9179427" y="4216335"/>
              <a:ext cx="1279600" cy="98886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1" name="群組 70"/>
          <p:cNvGrpSpPr/>
          <p:nvPr/>
        </p:nvGrpSpPr>
        <p:grpSpPr>
          <a:xfrm>
            <a:off x="8347641" y="5851889"/>
            <a:ext cx="2578941" cy="782952"/>
            <a:chOff x="8347641" y="5851889"/>
            <a:chExt cx="2578941" cy="782952"/>
          </a:xfrm>
        </p:grpSpPr>
        <p:grpSp>
          <p:nvGrpSpPr>
            <p:cNvPr id="70" name="群組 69"/>
            <p:cNvGrpSpPr/>
            <p:nvPr/>
          </p:nvGrpSpPr>
          <p:grpSpPr>
            <a:xfrm>
              <a:off x="8347641" y="5851889"/>
              <a:ext cx="2578941" cy="350710"/>
              <a:chOff x="8347641" y="5851889"/>
              <a:chExt cx="2578941" cy="350710"/>
            </a:xfrm>
          </p:grpSpPr>
          <p:sp>
            <p:nvSpPr>
              <p:cNvPr id="49" name="流程圖: 程序 48"/>
              <p:cNvSpPr/>
              <p:nvPr/>
            </p:nvSpPr>
            <p:spPr>
              <a:xfrm>
                <a:off x="8347641" y="5932884"/>
                <a:ext cx="743240" cy="269715"/>
              </a:xfrm>
              <a:prstGeom prst="flowChartProcess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2" name="文字方塊 2"/>
              <p:cNvSpPr txBox="1">
                <a:spLocks noChangeArrowheads="1"/>
              </p:cNvSpPr>
              <p:nvPr/>
            </p:nvSpPr>
            <p:spPr bwMode="auto">
              <a:xfrm>
                <a:off x="9033297" y="5851889"/>
                <a:ext cx="1893285" cy="3507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000" b="1" kern="100" dirty="0" smtClean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Interest packet</a:t>
                </a:r>
                <a:endParaRPr lang="zh-TW" sz="20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54" name="群組 53"/>
            <p:cNvGrpSpPr/>
            <p:nvPr/>
          </p:nvGrpSpPr>
          <p:grpSpPr>
            <a:xfrm>
              <a:off x="8347641" y="6284131"/>
              <a:ext cx="2425918" cy="350710"/>
              <a:chOff x="5015668" y="750712"/>
              <a:chExt cx="2425918" cy="350710"/>
            </a:xfrm>
          </p:grpSpPr>
          <p:sp>
            <p:nvSpPr>
              <p:cNvPr id="55" name="流程圖: 程序 54"/>
              <p:cNvSpPr/>
              <p:nvPr/>
            </p:nvSpPr>
            <p:spPr>
              <a:xfrm>
                <a:off x="5015668" y="817700"/>
                <a:ext cx="743240" cy="269715"/>
              </a:xfrm>
              <a:prstGeom prst="flowChartProcess">
                <a:avLst/>
              </a:prstGeom>
              <a:solidFill>
                <a:srgbClr val="FF0000"/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6" name="文字方塊 2"/>
              <p:cNvSpPr txBox="1">
                <a:spLocks noChangeArrowheads="1"/>
              </p:cNvSpPr>
              <p:nvPr/>
            </p:nvSpPr>
            <p:spPr bwMode="auto">
              <a:xfrm>
                <a:off x="5548301" y="750712"/>
                <a:ext cx="1893285" cy="3507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000" b="1" kern="100" dirty="0" smtClean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Data packet</a:t>
                </a:r>
                <a:endParaRPr lang="zh-TW" sz="20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58" name="流程圖: 程序 57"/>
          <p:cNvSpPr/>
          <p:nvPr/>
        </p:nvSpPr>
        <p:spPr>
          <a:xfrm>
            <a:off x="1572673" y="4927314"/>
            <a:ext cx="743240" cy="269715"/>
          </a:xfrm>
          <a:prstGeom prst="flowChart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流程圖: 程序 44"/>
          <p:cNvSpPr/>
          <p:nvPr/>
        </p:nvSpPr>
        <p:spPr>
          <a:xfrm>
            <a:off x="5613991" y="3785965"/>
            <a:ext cx="743240" cy="269715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Forwarding process in NDN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0686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0.00023 L 4.79167E-6 -4.44444E-6 C 0.00924 -0.00092 0.01862 -0.00092 0.02786 -0.00254 C 0.03112 -0.00324 0.03763 -0.00694 0.03763 -0.00671 C 0.05403 -0.00625 0.07083 -0.00625 0.08737 -0.00463 C 0.08906 -0.00463 0.09049 -0.00324 0.09218 -0.00254 C 0.09505 -0.00185 0.09804 -0.00115 0.10078 -0.00023 C 0.10325 0.00024 0.10572 0.00116 0.10807 0.00209 L 0.16028 -0.00023 C 0.16406 -0.00069 0.1677 -0.00092 0.17135 -0.00254 C 0.17304 -0.00347 0.17447 -0.00601 0.17617 -0.00694 C 0.17903 -0.00925 0.1858 -0.01064 0.18828 -0.01134 C 0.19869 -0.0243 0.18554 -0.00902 0.19557 -0.01805 C 0.19687 -0.01944 0.19791 -0.02152 0.19908 -0.02268 C 0.20078 -0.02384 0.20247 -0.02407 0.20403 -0.02476 C 0.20533 -0.02569 0.20638 -0.02638 0.20781 -0.02708 C 0.2108 -0.03078 0.21263 -0.03379 0.21614 -0.03611 C 0.2177 -0.03726 0.21953 -0.03726 0.22096 -0.03819 C 0.2427 -0.05509 0.22356 -0.04305 0.2345 -0.04953 C 0.23971 -0.05578 0.2414 -0.05879 0.24661 -0.06273 C 0.25247 -0.06759 0.24843 -0.06226 0.25507 -0.06944 C 0.26562 -0.08125 0.25872 -0.07615 0.26614 -0.08078 C 0.26718 -0.08217 0.26835 -0.08425 0.26966 -0.08518 C 0.27083 -0.08634 0.27239 -0.08611 0.27343 -0.0875 C 0.27473 -0.08935 0.27565 -0.09213 0.27695 -0.09421 C 0.2802 -0.09907 0.28059 -0.09861 0.28424 -0.10092 C 0.28502 -0.103 0.28567 -0.10578 0.28658 -0.10763 C 0.29622 -0.12523 0.28411 -0.09675 0.29388 -0.11875 C 0.29492 -0.12083 0.29531 -0.12361 0.29635 -0.12546 C 0.29869 -0.12916 0.30364 -0.13425 0.30364 -0.13402 C 0.30924 -0.14953 0.30273 -0.13495 0.30989 -0.14328 C 0.31119 -0.14537 0.31197 -0.14814 0.31341 -0.15 C 0.31575 -0.15347 0.31822 -0.15601 0.3207 -0.15902 L 0.32447 -0.16342 L 0.32682 -0.17222 " pathEditMode="relative" rAng="0" ptsTypes="AAAAAAAAAAAAAAAAAAAAAAAAAAAAAAAAAAA">
                                      <p:cBhvr>
                                        <p:cTn id="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41" y="-8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59259E-6 L -8.33333E-7 2.59259E-6 C -0.00404 0.00115 -0.00795 0.00208 -0.01185 0.00393 C -0.01315 0.00486 -0.01394 0.0074 -0.01524 0.0081 C -0.01797 0.00972 -0.02084 0.00949 -0.02357 0.01018 C -0.02552 0.01088 -0.02748 0.01134 -0.0293 0.01227 C -0.03177 0.01342 -0.03425 0.01458 -0.03633 0.01643 C -0.03789 0.01782 -0.03946 0.01967 -0.04102 0.0206 C -0.04297 0.02176 -0.04493 0.02199 -0.04701 0.02268 C -0.04805 0.02407 -0.04935 0.02546 -0.05039 0.02685 C -0.0517 0.02893 -0.05261 0.03148 -0.05404 0.0331 C -0.05495 0.03449 -0.05638 0.03449 -0.05743 0.03518 C -0.07162 0.06041 -0.0556 0.03078 -0.06446 0.04977 C -0.06563 0.05208 -0.06693 0.05393 -0.0681 0.05602 C -0.06888 0.0581 -0.0694 0.06041 -0.07045 0.06227 C -0.07253 0.06666 -0.07513 0.0706 -0.07748 0.07477 C -0.07852 0.07685 -0.07956 0.07939 -0.08086 0.08102 C -0.08217 0.0824 -0.08334 0.08379 -0.08451 0.08518 C -0.08568 0.08727 -0.08672 0.08958 -0.08789 0.09143 C -0.08907 0.09305 -0.09037 0.09421 -0.09154 0.0956 C -0.09766 0.10347 -0.09401 0.10069 -0.09961 0.10393 C -0.10092 0.10532 -0.10196 0.10694 -0.10326 0.1081 C -0.10469 0.10972 -0.10651 0.11064 -0.10795 0.11227 C -0.11446 0.12083 -0.10795 0.11736 -0.11602 0.12268 C -0.11758 0.12384 -0.11927 0.12407 -0.12071 0.12477 C -0.12201 0.12546 -0.12318 0.12615 -0.12435 0.12685 C -0.12631 0.12824 -0.12813 0.13009 -0.13008 0.13102 C -0.13282 0.1324 -0.13568 0.1324 -0.13842 0.1331 C -0.14076 0.13379 -0.1431 0.13449 -0.14545 0.13518 C -0.14701 0.13588 -0.14844 0.13727 -0.15013 0.13727 C -0.1836 0.13865 -0.21732 0.13865 -0.25092 0.13935 C -0.25638 0.14004 -0.26185 0.14004 -0.26732 0.14143 C -0.26967 0.14213 -0.27201 0.14421 -0.27435 0.1456 C -0.27878 0.14838 -0.28021 0.14953 -0.28607 0.14977 C -0.30118 0.15046 -0.31654 0.14977 -0.33164 0.14977 L -0.33164 0.14977 " pathEditMode="relative" ptsTypes="AAAAAAAAAAAAAAAAAAAAAAAAAAAAAAAAAAAA">
                                      <p:cBhvr>
                                        <p:cTn id="18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8" grpId="1" animBg="1"/>
      <p:bldP spid="45" grpId="0" animBg="1"/>
      <p:bldP spid="4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Nowadays Networking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14</a:t>
            </a:fld>
            <a:endParaRPr lang="zh-TW" altLang="en-US"/>
          </a:p>
        </p:txBody>
      </p:sp>
      <p:grpSp>
        <p:nvGrpSpPr>
          <p:cNvPr id="92" name="群組 91"/>
          <p:cNvGrpSpPr/>
          <p:nvPr/>
        </p:nvGrpSpPr>
        <p:grpSpPr>
          <a:xfrm>
            <a:off x="1160279" y="2086993"/>
            <a:ext cx="10298295" cy="4448700"/>
            <a:chOff x="1303154" y="2170033"/>
            <a:chExt cx="10298295" cy="4448700"/>
          </a:xfrm>
        </p:grpSpPr>
        <p:grpSp>
          <p:nvGrpSpPr>
            <p:cNvPr id="36" name="群組 35"/>
            <p:cNvGrpSpPr/>
            <p:nvPr/>
          </p:nvGrpSpPr>
          <p:grpSpPr>
            <a:xfrm>
              <a:off x="1303154" y="2202646"/>
              <a:ext cx="833190" cy="4080883"/>
              <a:chOff x="547983" y="1971088"/>
              <a:chExt cx="833190" cy="4080883"/>
            </a:xfrm>
          </p:grpSpPr>
          <p:pic>
            <p:nvPicPr>
              <p:cNvPr id="29" name="圖片 28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64" b="12821"/>
              <a:stretch/>
            </p:blipFill>
            <p:spPr bwMode="auto">
              <a:xfrm>
                <a:off x="547983" y="1971088"/>
                <a:ext cx="833190" cy="59039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30" name="圖片 29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64" b="12821"/>
              <a:stretch/>
            </p:blipFill>
            <p:spPr bwMode="auto">
              <a:xfrm>
                <a:off x="547983" y="2546683"/>
                <a:ext cx="833190" cy="59039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31" name="圖片 30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64" b="12821"/>
              <a:stretch/>
            </p:blipFill>
            <p:spPr bwMode="auto">
              <a:xfrm>
                <a:off x="547983" y="3122278"/>
                <a:ext cx="833190" cy="59039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32" name="圖片 31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64" b="12821"/>
              <a:stretch/>
            </p:blipFill>
            <p:spPr bwMode="auto">
              <a:xfrm>
                <a:off x="547983" y="3722866"/>
                <a:ext cx="833190" cy="59039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33" name="圖片 32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64" b="12821"/>
              <a:stretch/>
            </p:blipFill>
            <p:spPr bwMode="auto">
              <a:xfrm>
                <a:off x="547983" y="4323454"/>
                <a:ext cx="833190" cy="59039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34" name="圖片 33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64" b="12821"/>
              <a:stretch/>
            </p:blipFill>
            <p:spPr bwMode="auto">
              <a:xfrm>
                <a:off x="547983" y="4924042"/>
                <a:ext cx="833190" cy="59039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35" name="圖片 34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64" b="12821"/>
              <a:stretch/>
            </p:blipFill>
            <p:spPr bwMode="auto">
              <a:xfrm>
                <a:off x="547983" y="5461581"/>
                <a:ext cx="833190" cy="59039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grpSp>
          <p:nvGrpSpPr>
            <p:cNvPr id="46" name="群組 45"/>
            <p:cNvGrpSpPr/>
            <p:nvPr/>
          </p:nvGrpSpPr>
          <p:grpSpPr>
            <a:xfrm>
              <a:off x="2946339" y="2170033"/>
              <a:ext cx="8655110" cy="4448700"/>
              <a:chOff x="1803339" y="1937123"/>
              <a:chExt cx="8655110" cy="4448700"/>
            </a:xfrm>
          </p:grpSpPr>
          <p:sp>
            <p:nvSpPr>
              <p:cNvPr id="38" name="雲朵形 37"/>
              <p:cNvSpPr/>
              <p:nvPr/>
            </p:nvSpPr>
            <p:spPr>
              <a:xfrm>
                <a:off x="7286034" y="2854105"/>
                <a:ext cx="3172415" cy="2241387"/>
              </a:xfrm>
              <a:prstGeom prst="cloud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7" name="群組 6"/>
              <p:cNvGrpSpPr/>
              <p:nvPr/>
            </p:nvGrpSpPr>
            <p:grpSpPr>
              <a:xfrm>
                <a:off x="8069262" y="3139362"/>
                <a:ext cx="1912938" cy="2404678"/>
                <a:chOff x="9834555" y="2101568"/>
                <a:chExt cx="1912938" cy="2404678"/>
              </a:xfrm>
            </p:grpSpPr>
            <p:pic>
              <p:nvPicPr>
                <p:cNvPr id="26" name="圖片 25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187445" y="2101568"/>
                  <a:ext cx="1143073" cy="1761974"/>
                </a:xfrm>
                <a:prstGeom prst="rect">
                  <a:avLst/>
                </a:prstGeom>
              </p:spPr>
            </p:pic>
            <p:sp>
              <p:nvSpPr>
                <p:cNvPr id="27" name="文字方塊 2"/>
                <p:cNvSpPr txBox="1">
                  <a:spLocks noChangeArrowheads="1"/>
                </p:cNvSpPr>
                <p:nvPr/>
              </p:nvSpPr>
              <p:spPr bwMode="auto">
                <a:xfrm>
                  <a:off x="9834555" y="3937515"/>
                  <a:ext cx="1912938" cy="5687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2200" b="1" kern="100" dirty="0" smtClean="0">
                      <a:effectLst/>
                      <a:latin typeface="Calibri" panose="020F0502020204030204" pitchFamily="34" charset="0"/>
                      <a:ea typeface="新細明體" panose="02020500000000000000" pitchFamily="18" charset="-120"/>
                      <a:cs typeface="Times New Roman" panose="02020603050405020304" pitchFamily="18" charset="0"/>
                    </a:rPr>
                    <a:t>Data producer</a:t>
                  </a:r>
                  <a:endParaRPr lang="zh-TW" sz="2200" kern="100" dirty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0" name="雲朵形 9"/>
              <p:cNvSpPr/>
              <p:nvPr/>
            </p:nvSpPr>
            <p:spPr>
              <a:xfrm>
                <a:off x="1803339" y="3382749"/>
                <a:ext cx="2328116" cy="1518587"/>
              </a:xfrm>
              <a:prstGeom prst="cloud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" name="雲朵形 10"/>
              <p:cNvSpPr/>
              <p:nvPr/>
            </p:nvSpPr>
            <p:spPr>
              <a:xfrm>
                <a:off x="1803339" y="1937123"/>
                <a:ext cx="2328116" cy="1344691"/>
              </a:xfrm>
              <a:prstGeom prst="cloud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雲朵形 11"/>
              <p:cNvSpPr/>
              <p:nvPr/>
            </p:nvSpPr>
            <p:spPr>
              <a:xfrm>
                <a:off x="4147923" y="2457329"/>
                <a:ext cx="3154579" cy="1558858"/>
              </a:xfrm>
              <a:prstGeom prst="cloud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" name="雲朵形 12"/>
              <p:cNvSpPr/>
              <p:nvPr/>
            </p:nvSpPr>
            <p:spPr>
              <a:xfrm>
                <a:off x="1877813" y="4990552"/>
                <a:ext cx="2507575" cy="1395271"/>
              </a:xfrm>
              <a:prstGeom prst="cloud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7" name="雲朵形 36"/>
              <p:cNvSpPr/>
              <p:nvPr/>
            </p:nvSpPr>
            <p:spPr>
              <a:xfrm>
                <a:off x="4500918" y="4091127"/>
                <a:ext cx="2790649" cy="1421953"/>
              </a:xfrm>
              <a:prstGeom prst="cloud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52" name="直線單箭頭接點 51"/>
            <p:cNvCxnSpPr/>
            <p:nvPr/>
          </p:nvCxnSpPr>
          <p:spPr>
            <a:xfrm flipH="1" flipV="1">
              <a:off x="2283982" y="2588485"/>
              <a:ext cx="6469493" cy="98104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" name="直線單箭頭接點 52"/>
            <p:cNvCxnSpPr/>
            <p:nvPr/>
          </p:nvCxnSpPr>
          <p:spPr>
            <a:xfrm flipH="1" flipV="1">
              <a:off x="2217927" y="3000227"/>
              <a:ext cx="6375493" cy="875092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2" name="直線單箭頭接點 81"/>
            <p:cNvCxnSpPr>
              <a:endCxn id="31" idx="3"/>
            </p:cNvCxnSpPr>
            <p:nvPr/>
          </p:nvCxnSpPr>
          <p:spPr>
            <a:xfrm flipH="1" flipV="1">
              <a:off x="2136344" y="3649031"/>
              <a:ext cx="6309158" cy="450562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4" name="直線單箭頭接點 83"/>
            <p:cNvCxnSpPr>
              <a:endCxn id="32" idx="3"/>
            </p:cNvCxnSpPr>
            <p:nvPr/>
          </p:nvCxnSpPr>
          <p:spPr>
            <a:xfrm flipH="1" flipV="1">
              <a:off x="2136344" y="4249619"/>
              <a:ext cx="6395164" cy="26034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6" name="直線單箭頭接點 85"/>
            <p:cNvCxnSpPr>
              <a:endCxn id="33" idx="3"/>
            </p:cNvCxnSpPr>
            <p:nvPr/>
          </p:nvCxnSpPr>
          <p:spPr>
            <a:xfrm flipH="1">
              <a:off x="2136344" y="4723222"/>
              <a:ext cx="6395164" cy="126985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8" name="直線單箭頭接點 87"/>
            <p:cNvCxnSpPr>
              <a:endCxn id="34" idx="3"/>
            </p:cNvCxnSpPr>
            <p:nvPr/>
          </p:nvCxnSpPr>
          <p:spPr>
            <a:xfrm flipH="1">
              <a:off x="2136344" y="4886966"/>
              <a:ext cx="6458297" cy="56382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0" name="直線單箭頭接點 89"/>
            <p:cNvCxnSpPr>
              <a:endCxn id="35" idx="3"/>
            </p:cNvCxnSpPr>
            <p:nvPr/>
          </p:nvCxnSpPr>
          <p:spPr>
            <a:xfrm flipH="1">
              <a:off x="2136344" y="5026164"/>
              <a:ext cx="6755771" cy="96217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400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79413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Named Data Networking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15</a:t>
            </a:fld>
            <a:endParaRPr lang="zh-TW" altLang="en-US"/>
          </a:p>
        </p:txBody>
      </p:sp>
      <p:grpSp>
        <p:nvGrpSpPr>
          <p:cNvPr id="72" name="群組 71"/>
          <p:cNvGrpSpPr/>
          <p:nvPr/>
        </p:nvGrpSpPr>
        <p:grpSpPr>
          <a:xfrm>
            <a:off x="1160279" y="2086993"/>
            <a:ext cx="10298295" cy="4448700"/>
            <a:chOff x="1160279" y="2086993"/>
            <a:chExt cx="10298295" cy="4448700"/>
          </a:xfrm>
        </p:grpSpPr>
        <p:grpSp>
          <p:nvGrpSpPr>
            <p:cNvPr id="7" name="群組 6"/>
            <p:cNvGrpSpPr/>
            <p:nvPr/>
          </p:nvGrpSpPr>
          <p:grpSpPr>
            <a:xfrm>
              <a:off x="1160279" y="2119606"/>
              <a:ext cx="833190" cy="4416087"/>
              <a:chOff x="547983" y="1971088"/>
              <a:chExt cx="833190" cy="4080883"/>
            </a:xfrm>
          </p:grpSpPr>
          <p:pic>
            <p:nvPicPr>
              <p:cNvPr id="25" name="圖片 24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64" b="12821"/>
              <a:stretch/>
            </p:blipFill>
            <p:spPr bwMode="auto">
              <a:xfrm>
                <a:off x="547983" y="1971088"/>
                <a:ext cx="833190" cy="59039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26" name="圖片 25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64" b="12821"/>
              <a:stretch/>
            </p:blipFill>
            <p:spPr bwMode="auto">
              <a:xfrm>
                <a:off x="547983" y="2546683"/>
                <a:ext cx="833190" cy="59039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27" name="圖片 2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64" b="12821"/>
              <a:stretch/>
            </p:blipFill>
            <p:spPr bwMode="auto">
              <a:xfrm>
                <a:off x="547983" y="3122278"/>
                <a:ext cx="833190" cy="59039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28" name="圖片 2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64" b="12821"/>
              <a:stretch/>
            </p:blipFill>
            <p:spPr bwMode="auto">
              <a:xfrm>
                <a:off x="547983" y="3722866"/>
                <a:ext cx="833190" cy="59039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29" name="圖片 28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64" b="12821"/>
              <a:stretch/>
            </p:blipFill>
            <p:spPr bwMode="auto">
              <a:xfrm>
                <a:off x="547983" y="4323454"/>
                <a:ext cx="833190" cy="59039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30" name="圖片 29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64" b="12821"/>
              <a:stretch/>
            </p:blipFill>
            <p:spPr bwMode="auto">
              <a:xfrm>
                <a:off x="547983" y="4924042"/>
                <a:ext cx="833190" cy="59039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31" name="圖片 30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64" b="12821"/>
              <a:stretch/>
            </p:blipFill>
            <p:spPr bwMode="auto">
              <a:xfrm>
                <a:off x="547983" y="5461581"/>
                <a:ext cx="833190" cy="59039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grpSp>
          <p:nvGrpSpPr>
            <p:cNvPr id="8" name="群組 7"/>
            <p:cNvGrpSpPr/>
            <p:nvPr/>
          </p:nvGrpSpPr>
          <p:grpSpPr>
            <a:xfrm>
              <a:off x="2803464" y="2086993"/>
              <a:ext cx="8655110" cy="4448700"/>
              <a:chOff x="1803339" y="1937123"/>
              <a:chExt cx="8655110" cy="4448700"/>
            </a:xfrm>
          </p:grpSpPr>
          <p:sp>
            <p:nvSpPr>
              <p:cNvPr id="16" name="雲朵形 15"/>
              <p:cNvSpPr/>
              <p:nvPr/>
            </p:nvSpPr>
            <p:spPr>
              <a:xfrm>
                <a:off x="7286034" y="2854105"/>
                <a:ext cx="3172415" cy="2241387"/>
              </a:xfrm>
              <a:prstGeom prst="cloud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17" name="群組 16"/>
              <p:cNvGrpSpPr/>
              <p:nvPr/>
            </p:nvGrpSpPr>
            <p:grpSpPr>
              <a:xfrm>
                <a:off x="8069262" y="3139362"/>
                <a:ext cx="1912938" cy="2404678"/>
                <a:chOff x="9834555" y="2101568"/>
                <a:chExt cx="1912938" cy="2404678"/>
              </a:xfrm>
            </p:grpSpPr>
            <p:pic>
              <p:nvPicPr>
                <p:cNvPr id="23" name="圖片 22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187445" y="2101568"/>
                  <a:ext cx="1143073" cy="1761974"/>
                </a:xfrm>
                <a:prstGeom prst="rect">
                  <a:avLst/>
                </a:prstGeom>
              </p:spPr>
            </p:pic>
            <p:sp>
              <p:nvSpPr>
                <p:cNvPr id="24" name="文字方塊 2"/>
                <p:cNvSpPr txBox="1">
                  <a:spLocks noChangeArrowheads="1"/>
                </p:cNvSpPr>
                <p:nvPr/>
              </p:nvSpPr>
              <p:spPr bwMode="auto">
                <a:xfrm>
                  <a:off x="9834555" y="3937515"/>
                  <a:ext cx="1912938" cy="5687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2200" b="1" kern="100" dirty="0" smtClean="0">
                      <a:effectLst/>
                      <a:latin typeface="Calibri" panose="020F0502020204030204" pitchFamily="34" charset="0"/>
                      <a:ea typeface="新細明體" panose="02020500000000000000" pitchFamily="18" charset="-120"/>
                      <a:cs typeface="Times New Roman" panose="02020603050405020304" pitchFamily="18" charset="0"/>
                    </a:rPr>
                    <a:t>Data producer</a:t>
                  </a:r>
                  <a:endParaRPr lang="zh-TW" sz="2200" kern="100" dirty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8" name="雲朵形 17"/>
              <p:cNvSpPr/>
              <p:nvPr/>
            </p:nvSpPr>
            <p:spPr>
              <a:xfrm>
                <a:off x="1803339" y="3382749"/>
                <a:ext cx="2328116" cy="1518587"/>
              </a:xfrm>
              <a:prstGeom prst="cloud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9" name="雲朵形 18"/>
              <p:cNvSpPr/>
              <p:nvPr/>
            </p:nvSpPr>
            <p:spPr>
              <a:xfrm>
                <a:off x="1803339" y="1937123"/>
                <a:ext cx="2328116" cy="1344691"/>
              </a:xfrm>
              <a:prstGeom prst="cloud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0" name="雲朵形 19"/>
              <p:cNvSpPr/>
              <p:nvPr/>
            </p:nvSpPr>
            <p:spPr>
              <a:xfrm>
                <a:off x="4147923" y="2457329"/>
                <a:ext cx="3154579" cy="1558858"/>
              </a:xfrm>
              <a:prstGeom prst="cloud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" name="雲朵形 20"/>
              <p:cNvSpPr/>
              <p:nvPr/>
            </p:nvSpPr>
            <p:spPr>
              <a:xfrm>
                <a:off x="1877813" y="4990552"/>
                <a:ext cx="2507575" cy="1395271"/>
              </a:xfrm>
              <a:prstGeom prst="cloud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" name="雲朵形 21"/>
              <p:cNvSpPr/>
              <p:nvPr/>
            </p:nvSpPr>
            <p:spPr>
              <a:xfrm>
                <a:off x="4500918" y="4091127"/>
                <a:ext cx="2790649" cy="1421953"/>
              </a:xfrm>
              <a:prstGeom prst="cloud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32" name="橢圓 31"/>
            <p:cNvSpPr/>
            <p:nvPr/>
          </p:nvSpPr>
          <p:spPr>
            <a:xfrm>
              <a:off x="3867509" y="2671298"/>
              <a:ext cx="200025" cy="176079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橢圓 32"/>
            <p:cNvSpPr/>
            <p:nvPr/>
          </p:nvSpPr>
          <p:spPr>
            <a:xfrm>
              <a:off x="3870434" y="4199864"/>
              <a:ext cx="200025" cy="176079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橢圓 33"/>
            <p:cNvSpPr/>
            <p:nvPr/>
          </p:nvSpPr>
          <p:spPr>
            <a:xfrm>
              <a:off x="3991692" y="5817254"/>
              <a:ext cx="200025" cy="176079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" name="橢圓 34"/>
            <p:cNvSpPr/>
            <p:nvPr/>
          </p:nvSpPr>
          <p:spPr>
            <a:xfrm>
              <a:off x="6632947" y="3255605"/>
              <a:ext cx="200025" cy="176079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" name="橢圓 35"/>
            <p:cNvSpPr/>
            <p:nvPr/>
          </p:nvSpPr>
          <p:spPr>
            <a:xfrm>
              <a:off x="6754205" y="4872995"/>
              <a:ext cx="200025" cy="176079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8" name="直線單箭頭接點 37"/>
            <p:cNvCxnSpPr>
              <a:endCxn id="35" idx="6"/>
            </p:cNvCxnSpPr>
            <p:nvPr/>
          </p:nvCxnSpPr>
          <p:spPr>
            <a:xfrm flipH="1" flipV="1">
              <a:off x="6832972" y="3343645"/>
              <a:ext cx="2578370" cy="736419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/>
            <p:nvPr/>
          </p:nvCxnSpPr>
          <p:spPr>
            <a:xfrm flipH="1">
              <a:off x="6964408" y="4428286"/>
              <a:ext cx="2446934" cy="523687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單箭頭接點 43"/>
            <p:cNvCxnSpPr/>
            <p:nvPr/>
          </p:nvCxnSpPr>
          <p:spPr>
            <a:xfrm flipH="1" flipV="1">
              <a:off x="4191717" y="2758491"/>
              <a:ext cx="2393051" cy="530741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單箭頭接點 45"/>
            <p:cNvCxnSpPr/>
            <p:nvPr/>
          </p:nvCxnSpPr>
          <p:spPr>
            <a:xfrm flipH="1">
              <a:off x="4131726" y="3443403"/>
              <a:ext cx="2453041" cy="79519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單箭頭接點 48"/>
            <p:cNvCxnSpPr/>
            <p:nvPr/>
          </p:nvCxnSpPr>
          <p:spPr>
            <a:xfrm flipH="1">
              <a:off x="4228190" y="4983987"/>
              <a:ext cx="2520548" cy="85407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單箭頭接點 50"/>
            <p:cNvCxnSpPr/>
            <p:nvPr/>
          </p:nvCxnSpPr>
          <p:spPr>
            <a:xfrm flipH="1" flipV="1">
              <a:off x="1992386" y="2405250"/>
              <a:ext cx="1875123" cy="32318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單箭頭接點 52"/>
            <p:cNvCxnSpPr>
              <a:endCxn id="26" idx="3"/>
            </p:cNvCxnSpPr>
            <p:nvPr/>
          </p:nvCxnSpPr>
          <p:spPr>
            <a:xfrm flipH="1">
              <a:off x="1993469" y="2857356"/>
              <a:ext cx="1874040" cy="204567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單箭頭接點 55"/>
            <p:cNvCxnSpPr>
              <a:endCxn id="27" idx="3"/>
            </p:cNvCxnSpPr>
            <p:nvPr/>
          </p:nvCxnSpPr>
          <p:spPr>
            <a:xfrm flipH="1" flipV="1">
              <a:off x="1993469" y="3684798"/>
              <a:ext cx="1874040" cy="51506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單箭頭接點 57"/>
            <p:cNvCxnSpPr>
              <a:endCxn id="28" idx="3"/>
            </p:cNvCxnSpPr>
            <p:nvPr/>
          </p:nvCxnSpPr>
          <p:spPr>
            <a:xfrm flipH="1">
              <a:off x="1993469" y="4326675"/>
              <a:ext cx="1825138" cy="804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單箭頭接點 59"/>
            <p:cNvCxnSpPr>
              <a:endCxn id="30" idx="3"/>
            </p:cNvCxnSpPr>
            <p:nvPr/>
          </p:nvCxnSpPr>
          <p:spPr>
            <a:xfrm flipH="1" flipV="1">
              <a:off x="1993469" y="5634559"/>
              <a:ext cx="1933587" cy="203499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單箭頭接點 61"/>
            <p:cNvCxnSpPr>
              <a:endCxn id="31" idx="3"/>
            </p:cNvCxnSpPr>
            <p:nvPr/>
          </p:nvCxnSpPr>
          <p:spPr>
            <a:xfrm flipH="1">
              <a:off x="1993469" y="5956704"/>
              <a:ext cx="1933587" cy="259547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單箭頭接點 63"/>
            <p:cNvCxnSpPr>
              <a:endCxn id="29" idx="3"/>
            </p:cNvCxnSpPr>
            <p:nvPr/>
          </p:nvCxnSpPr>
          <p:spPr>
            <a:xfrm flipH="1">
              <a:off x="1993469" y="4481851"/>
              <a:ext cx="1850292" cy="502787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586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Summary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670692"/>
              </p:ext>
            </p:extLst>
          </p:nvPr>
        </p:nvGraphicFramePr>
        <p:xfrm>
          <a:off x="402430" y="1690688"/>
          <a:ext cx="11387140" cy="457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3303">
                  <a:extLst>
                    <a:ext uri="{9D8B030D-6E8A-4147-A177-3AD203B41FA5}">
                      <a16:colId xmlns:a16="http://schemas.microsoft.com/office/drawing/2014/main" val="506250919"/>
                    </a:ext>
                  </a:extLst>
                </a:gridCol>
                <a:gridCol w="3776261">
                  <a:extLst>
                    <a:ext uri="{9D8B030D-6E8A-4147-A177-3AD203B41FA5}">
                      <a16:colId xmlns:a16="http://schemas.microsoft.com/office/drawing/2014/main" val="4000797564"/>
                    </a:ext>
                  </a:extLst>
                </a:gridCol>
                <a:gridCol w="3457576">
                  <a:extLst>
                    <a:ext uri="{9D8B030D-6E8A-4147-A177-3AD203B41FA5}">
                      <a16:colId xmlns:a16="http://schemas.microsoft.com/office/drawing/2014/main" val="3321621108"/>
                    </a:ext>
                  </a:extLst>
                </a:gridCol>
              </a:tblGrid>
              <a:tr h="731837"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NDN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TCP/IP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663932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 algn="l"/>
                      <a:r>
                        <a:rPr lang="en-US" altLang="zh-TW" sz="2800" dirty="0" smtClean="0"/>
                        <a:t>completely transmission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2 packets</a:t>
                      </a:r>
                    </a:p>
                    <a:p>
                      <a:pPr algn="ctr"/>
                      <a:r>
                        <a:rPr lang="en-US" altLang="zh-TW" sz="2800" dirty="0" smtClean="0"/>
                        <a:t>(Not connection based)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9 packets</a:t>
                      </a:r>
                    </a:p>
                    <a:p>
                      <a:pPr algn="ctr"/>
                      <a:r>
                        <a:rPr lang="en-US" altLang="zh-TW" sz="2800" dirty="0" smtClean="0"/>
                        <a:t>(Connection</a:t>
                      </a:r>
                      <a:r>
                        <a:rPr lang="en-US" altLang="zh-TW" sz="2800" baseline="0" dirty="0" smtClean="0"/>
                        <a:t> based)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002335"/>
                  </a:ext>
                </a:extLst>
              </a:tr>
              <a:tr h="64293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2800" dirty="0" smtClean="0"/>
                        <a:t>Security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Great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Bad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87471"/>
                  </a:ext>
                </a:extLst>
              </a:tr>
              <a:tr h="979488">
                <a:tc>
                  <a:txBody>
                    <a:bodyPr/>
                    <a:lstStyle/>
                    <a:p>
                      <a:pPr algn="l"/>
                      <a:r>
                        <a:rPr lang="en-US" altLang="zh-TW" sz="2800" dirty="0" smtClean="0"/>
                        <a:t>Routing and forwarding</a:t>
                      </a:r>
                      <a:r>
                        <a:rPr lang="en-US" altLang="zh-TW" sz="2800" baseline="0" dirty="0" smtClean="0"/>
                        <a:t> problem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+mj-lt"/>
                        <a:buNone/>
                      </a:pPr>
                      <a:r>
                        <a:rPr lang="en-US" altLang="zh-TW" sz="2800" dirty="0" smtClean="0"/>
                        <a:t>Matching integers</a:t>
                      </a:r>
                      <a:r>
                        <a:rPr lang="en-US" altLang="zh-TW" sz="2800" baseline="0" dirty="0" smtClean="0"/>
                        <a:t> is much faster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altLang="zh-TW" sz="2800" dirty="0" smtClean="0"/>
                        <a:t>Insufficient IP address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altLang="zh-TW" sz="2800" dirty="0" smtClean="0"/>
                        <a:t>NAT traversal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altLang="zh-TW" sz="2800" dirty="0" smtClean="0"/>
                        <a:t>Mobility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altLang="zh-TW" sz="2800" dirty="0" smtClean="0"/>
                        <a:t>Wasting of resource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441330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16</a:t>
            </a:fld>
            <a:endParaRPr lang="zh-TW" altLang="en-US"/>
          </a:p>
        </p:txBody>
      </p:sp>
      <p:grpSp>
        <p:nvGrpSpPr>
          <p:cNvPr id="11" name="群組 10"/>
          <p:cNvGrpSpPr/>
          <p:nvPr/>
        </p:nvGrpSpPr>
        <p:grpSpPr>
          <a:xfrm>
            <a:off x="3743325" y="4100513"/>
            <a:ext cx="4705350" cy="2210643"/>
            <a:chOff x="3743325" y="4100513"/>
            <a:chExt cx="4705350" cy="2210643"/>
          </a:xfrm>
        </p:grpSpPr>
        <p:sp>
          <p:nvSpPr>
            <p:cNvPr id="7" name="矩形 6"/>
            <p:cNvSpPr/>
            <p:nvPr/>
          </p:nvSpPr>
          <p:spPr>
            <a:xfrm>
              <a:off x="4600575" y="4100513"/>
              <a:ext cx="3014663" cy="871537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" name="直線單箭頭接點 8"/>
            <p:cNvCxnSpPr>
              <a:stCxn id="7" idx="2"/>
            </p:cNvCxnSpPr>
            <p:nvPr/>
          </p:nvCxnSpPr>
          <p:spPr>
            <a:xfrm flipH="1">
              <a:off x="6107906" y="4972050"/>
              <a:ext cx="1" cy="55721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文字方塊 9"/>
            <p:cNvSpPr txBox="1"/>
            <p:nvPr/>
          </p:nvSpPr>
          <p:spPr>
            <a:xfrm>
              <a:off x="3743325" y="5480159"/>
              <a:ext cx="47053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b="1" dirty="0" smtClean="0">
                  <a:solidFill>
                    <a:srgbClr val="FF0000"/>
                  </a:solidFill>
                </a:rPr>
                <a:t>NCE</a:t>
              </a:r>
            </a:p>
            <a:p>
              <a:pPr algn="ctr"/>
              <a:r>
                <a:rPr lang="en-US" altLang="zh-TW" sz="2400" b="1" dirty="0" smtClean="0">
                  <a:solidFill>
                    <a:srgbClr val="FF0000"/>
                  </a:solidFill>
                </a:rPr>
                <a:t>(Name Component Encoding)</a:t>
              </a:r>
              <a:endParaRPr lang="zh-TW" altLang="en-US" sz="2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025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665413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/>
              <a:t>Questions and </a:t>
            </a:r>
            <a:r>
              <a:rPr lang="en-US" altLang="zh-TW" dirty="0" smtClean="0"/>
              <a:t>Comment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629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1">
        <p:cut/>
      </p:transition>
    </mc:Choice>
    <mc:Fallback xmlns="">
      <p:transition spd="slow" advTm="561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11337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altLang="zh-TW" dirty="0">
                <a:hlinkClick r:id="rId2"/>
              </a:rPr>
              <a:t>Named Data Networking architecture 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 smtClean="0"/>
              <a:t>L</a:t>
            </a:r>
            <a:r>
              <a:rPr lang="en-US" altLang="zh-TW" dirty="0"/>
              <a:t>. Zhang, A. </a:t>
            </a:r>
            <a:r>
              <a:rPr lang="en-US" altLang="zh-TW" dirty="0" err="1"/>
              <a:t>Afanawyev</a:t>
            </a:r>
            <a:r>
              <a:rPr lang="en-US" altLang="zh-TW" dirty="0"/>
              <a:t>, J. Burke, V. Jacobson, K. </a:t>
            </a:r>
            <a:r>
              <a:rPr lang="en-US" altLang="zh-TW" dirty="0" err="1"/>
              <a:t>Claffy</a:t>
            </a:r>
            <a:r>
              <a:rPr lang="en-US" altLang="zh-TW" dirty="0"/>
              <a:t>, P. Crowley et al., “Named Data Networking,” ACM SIGCOMM Computer Communication Review, Vol. 44, No. 3, July 2014</a:t>
            </a:r>
            <a:r>
              <a:rPr lang="en-US" altLang="zh-TW" dirty="0" smtClean="0"/>
              <a:t>.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>
                <a:hlinkClick r:id="rId3"/>
              </a:rPr>
              <a:t>Named Data Networking Test-bed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>
                <a:hlinkClick r:id="rId4"/>
              </a:rPr>
              <a:t>Quickly understand NDN by video</a:t>
            </a:r>
            <a:endParaRPr lang="en-US" altLang="zh-TW" dirty="0">
              <a:hlinkClick r:id="rId5"/>
            </a:endParaRPr>
          </a:p>
          <a:p>
            <a:endParaRPr lang="en-US" altLang="zh-TW" dirty="0">
              <a:hlinkClick r:id="rId5"/>
            </a:endParaRPr>
          </a:p>
          <a:p>
            <a:r>
              <a:rPr lang="en-US" altLang="zh-TW" dirty="0">
                <a:hlinkClick r:id="rId5"/>
              </a:rPr>
              <a:t>Introduction NDN by Van Jacobson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940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08474"/>
            <a:ext cx="10515600" cy="5425729"/>
          </a:xfrm>
        </p:spPr>
        <p:txBody>
          <a:bodyPr>
            <a:normAutofit lnSpcReduction="10000"/>
          </a:bodyPr>
          <a:lstStyle/>
          <a:p>
            <a:r>
              <a:rPr lang="en-US" altLang="zh-TW" dirty="0"/>
              <a:t>What is </a:t>
            </a:r>
            <a:r>
              <a:rPr lang="en-US" altLang="zh-TW" dirty="0" smtClean="0"/>
              <a:t>NDN?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Why we need </a:t>
            </a:r>
            <a:r>
              <a:rPr lang="en-US" altLang="zh-TW" dirty="0" smtClean="0"/>
              <a:t>NDN?</a:t>
            </a:r>
          </a:p>
          <a:p>
            <a:endParaRPr lang="en-US" altLang="zh-TW" dirty="0"/>
          </a:p>
          <a:p>
            <a:r>
              <a:rPr lang="en-US" altLang="zh-TW" dirty="0" smtClean="0"/>
              <a:t>NDN architecture and packet format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How does NDN work?</a:t>
            </a:r>
          </a:p>
          <a:p>
            <a:endParaRPr lang="en-US" altLang="zh-TW" dirty="0"/>
          </a:p>
          <a:p>
            <a:r>
              <a:rPr lang="en-US" altLang="zh-TW" dirty="0"/>
              <a:t>Summary</a:t>
            </a:r>
          </a:p>
          <a:p>
            <a:endParaRPr lang="en-US" altLang="zh-TW" dirty="0"/>
          </a:p>
          <a:p>
            <a:r>
              <a:rPr lang="en-US" altLang="zh-TW" dirty="0"/>
              <a:t>Reference</a:t>
            </a:r>
          </a:p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5471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4">
        <p:cut/>
      </p:transition>
    </mc:Choice>
    <mc:Fallback xmlns="">
      <p:transition spd="slow" advTm="174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NDN </a:t>
            </a:r>
            <a:r>
              <a:rPr lang="en-US" altLang="zh-TW" sz="2800" dirty="0" smtClean="0"/>
              <a:t>(Named Data Networking)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92943" y="1847850"/>
            <a:ext cx="10806113" cy="4351338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It is one of five projects funded by the U.S. National Science Foundation under its Future Internet Architecture Program.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It has its roots in an earlier project, Content-Centric Networking(CCN).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 smtClean="0"/>
              <a:t>CCN was first publicly presented in 2006 by Van Jacobson.</a:t>
            </a:r>
          </a:p>
          <a:p>
            <a:pPr lvl="1"/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 smtClean="0"/>
              <a:t>The evolution from today’s host-centric network architecture to a data-centric network architecture.</a:t>
            </a:r>
            <a:endParaRPr lang="en-US" altLang="zh-TW" dirty="0"/>
          </a:p>
          <a:p>
            <a:pPr marL="457200" lvl="1" indent="0">
              <a:buNone/>
            </a:pPr>
            <a:endParaRPr lang="en-US" altLang="zh-TW" dirty="0" smtClean="0"/>
          </a:p>
          <a:p>
            <a:pPr lvl="1"/>
            <a:endParaRPr lang="en-US" altLang="zh-TW" dirty="0" smtClean="0"/>
          </a:p>
          <a:p>
            <a:pPr marL="914400" lvl="1" indent="-457200">
              <a:buFont typeface="+mj-lt"/>
              <a:buAutoNum type="arabicPeriod"/>
            </a:pPr>
            <a:endParaRPr lang="en-US" altLang="zh-TW" dirty="0" smtClean="0"/>
          </a:p>
          <a:p>
            <a:pPr marL="914400" lvl="1" indent="-457200">
              <a:buFont typeface="+mj-lt"/>
              <a:buAutoNum type="arabicPeriod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3</a:t>
            </a:fld>
            <a:endParaRPr lang="zh-TW" altLang="en-US" dirty="0"/>
          </a:p>
        </p:txBody>
      </p:sp>
      <p:cxnSp>
        <p:nvCxnSpPr>
          <p:cNvPr id="9" name="直線接點 8"/>
          <p:cNvCxnSpPr/>
          <p:nvPr/>
        </p:nvCxnSpPr>
        <p:spPr>
          <a:xfrm>
            <a:off x="4843463" y="4829175"/>
            <a:ext cx="4186237" cy="142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>
            <a:off x="9672638" y="4829175"/>
            <a:ext cx="1443037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flipV="1">
            <a:off x="1400175" y="5172075"/>
            <a:ext cx="2700338" cy="142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群組 21"/>
          <p:cNvGrpSpPr/>
          <p:nvPr/>
        </p:nvGrpSpPr>
        <p:grpSpPr>
          <a:xfrm>
            <a:off x="3714746" y="5334992"/>
            <a:ext cx="8300449" cy="864196"/>
            <a:chOff x="2828921" y="5413578"/>
            <a:chExt cx="8300449" cy="864196"/>
          </a:xfrm>
        </p:grpSpPr>
        <p:grpSp>
          <p:nvGrpSpPr>
            <p:cNvPr id="16" name="群組 15"/>
            <p:cNvGrpSpPr/>
            <p:nvPr/>
          </p:nvGrpSpPr>
          <p:grpSpPr>
            <a:xfrm>
              <a:off x="2828921" y="5452871"/>
              <a:ext cx="4000500" cy="824903"/>
              <a:chOff x="3943349" y="5637530"/>
              <a:chExt cx="3557587" cy="549984"/>
            </a:xfrm>
          </p:grpSpPr>
          <p:sp>
            <p:nvSpPr>
              <p:cNvPr id="14" name="文字方塊 13"/>
              <p:cNvSpPr txBox="1"/>
              <p:nvPr/>
            </p:nvSpPr>
            <p:spPr>
              <a:xfrm>
                <a:off x="4187932" y="5941271"/>
                <a:ext cx="3068420" cy="24624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u="sng" dirty="0" smtClean="0">
                    <a:solidFill>
                      <a:srgbClr val="FF0000"/>
                    </a:solidFill>
                  </a:rPr>
                  <a:t>host-centric</a:t>
                </a:r>
                <a:r>
                  <a:rPr lang="en-US" altLang="zh-TW" dirty="0" smtClean="0"/>
                  <a:t> network architecture</a:t>
                </a:r>
                <a:endParaRPr lang="zh-TW" altLang="en-US" dirty="0"/>
              </a:p>
            </p:txBody>
          </p:sp>
          <p:sp>
            <p:nvSpPr>
              <p:cNvPr id="15" name="文字方塊 14"/>
              <p:cNvSpPr txBox="1"/>
              <p:nvPr/>
            </p:nvSpPr>
            <p:spPr>
              <a:xfrm>
                <a:off x="3943349" y="5637530"/>
                <a:ext cx="3557587" cy="2667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2000" b="1" dirty="0" smtClean="0"/>
                  <a:t>IP(Internet protocol)</a:t>
                </a:r>
                <a:endParaRPr lang="zh-TW" altLang="en-US" sz="2000" b="1" dirty="0"/>
              </a:p>
            </p:txBody>
          </p:sp>
        </p:grpSp>
        <p:grpSp>
          <p:nvGrpSpPr>
            <p:cNvPr id="17" name="群組 16"/>
            <p:cNvGrpSpPr/>
            <p:nvPr/>
          </p:nvGrpSpPr>
          <p:grpSpPr>
            <a:xfrm>
              <a:off x="7128870" y="5413578"/>
              <a:ext cx="4000500" cy="824903"/>
              <a:chOff x="3943349" y="5637530"/>
              <a:chExt cx="3557587" cy="549984"/>
            </a:xfrm>
          </p:grpSpPr>
          <p:sp>
            <p:nvSpPr>
              <p:cNvPr id="18" name="文字方塊 17"/>
              <p:cNvSpPr txBox="1"/>
              <p:nvPr/>
            </p:nvSpPr>
            <p:spPr>
              <a:xfrm>
                <a:off x="4187932" y="5941271"/>
                <a:ext cx="3068420" cy="24624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u="sng" dirty="0">
                    <a:solidFill>
                      <a:srgbClr val="FF0000"/>
                    </a:solidFill>
                  </a:rPr>
                  <a:t>data-centric</a:t>
                </a:r>
                <a:r>
                  <a:rPr lang="en-US" altLang="zh-TW" dirty="0"/>
                  <a:t> network architecture</a:t>
                </a:r>
                <a:endParaRPr lang="zh-TW" altLang="en-US" dirty="0"/>
              </a:p>
            </p:txBody>
          </p:sp>
          <p:sp>
            <p:nvSpPr>
              <p:cNvPr id="19" name="文字方塊 18"/>
              <p:cNvSpPr txBox="1"/>
              <p:nvPr/>
            </p:nvSpPr>
            <p:spPr>
              <a:xfrm>
                <a:off x="3943349" y="5637530"/>
                <a:ext cx="3557587" cy="2667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2000" b="1" dirty="0" smtClean="0"/>
                  <a:t>NDN</a:t>
                </a:r>
                <a:endParaRPr lang="zh-TW" altLang="en-US" sz="2000" b="1" dirty="0"/>
              </a:p>
            </p:txBody>
          </p:sp>
        </p:grpSp>
        <p:cxnSp>
          <p:nvCxnSpPr>
            <p:cNvPr id="21" name="直線單箭頭接點 20"/>
            <p:cNvCxnSpPr/>
            <p:nvPr/>
          </p:nvCxnSpPr>
          <p:spPr>
            <a:xfrm>
              <a:off x="6690120" y="6020316"/>
              <a:ext cx="575073" cy="0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4000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5">
        <p:cut/>
      </p:transition>
    </mc:Choice>
    <mc:Fallback xmlns="">
      <p:transition spd="slow" advTm="325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Why we need NDN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11029122" cy="5032375"/>
          </a:xfrm>
        </p:spPr>
        <p:txBody>
          <a:bodyPr>
            <a:normAutofit/>
          </a:bodyPr>
          <a:lstStyle/>
          <a:p>
            <a:r>
              <a:rPr lang="en-US" altLang="zh-TW" b="1" dirty="0"/>
              <a:t>Nowadays networking is based on TCP/IP</a:t>
            </a:r>
          </a:p>
          <a:p>
            <a:pPr lvl="1"/>
            <a:endParaRPr lang="en-US" altLang="zh-TW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sz="2600" dirty="0"/>
              <a:t> Advantage :</a:t>
            </a:r>
          </a:p>
          <a:p>
            <a:pPr lvl="2"/>
            <a:r>
              <a:rPr lang="en-US" altLang="zh-TW" sz="2400" dirty="0"/>
              <a:t>TCP/IP packets named only communication endpoints.</a:t>
            </a:r>
          </a:p>
          <a:p>
            <a:pPr lvl="2"/>
            <a:endParaRPr lang="en-US" altLang="zh-TW" sz="2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sz="2600" dirty="0"/>
              <a:t> Disadvantage : </a:t>
            </a:r>
          </a:p>
          <a:p>
            <a:pPr lvl="2"/>
            <a:r>
              <a:rPr lang="en-US" altLang="zh-TW" sz="2400" dirty="0"/>
              <a:t>Security</a:t>
            </a:r>
          </a:p>
          <a:p>
            <a:pPr lvl="2"/>
            <a:endParaRPr lang="en-US" altLang="zh-TW" sz="2400" dirty="0"/>
          </a:p>
          <a:p>
            <a:pPr lvl="2"/>
            <a:r>
              <a:rPr lang="en-US" altLang="zh-TW" sz="2400" dirty="0"/>
              <a:t>Flexibility</a:t>
            </a:r>
          </a:p>
          <a:p>
            <a:pPr lvl="2"/>
            <a:endParaRPr lang="en-US" altLang="zh-TW" sz="2400" dirty="0"/>
          </a:p>
          <a:p>
            <a:pPr lvl="2"/>
            <a:r>
              <a:rPr lang="en-US" altLang="zh-TW" sz="2400" dirty="0"/>
              <a:t>Broadcast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208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群組 10"/>
          <p:cNvGrpSpPr/>
          <p:nvPr/>
        </p:nvGrpSpPr>
        <p:grpSpPr>
          <a:xfrm>
            <a:off x="1362076" y="1690688"/>
            <a:ext cx="9010650" cy="4985749"/>
            <a:chOff x="1362076" y="1690688"/>
            <a:chExt cx="9010650" cy="4985749"/>
          </a:xfrm>
        </p:grpSpPr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62076" y="1690688"/>
              <a:ext cx="9010650" cy="4505325"/>
            </a:xfrm>
            <a:prstGeom prst="rect">
              <a:avLst/>
            </a:prstGeom>
          </p:spPr>
        </p:pic>
        <p:sp>
          <p:nvSpPr>
            <p:cNvPr id="8" name="文字方塊 7"/>
            <p:cNvSpPr txBox="1"/>
            <p:nvPr/>
          </p:nvSpPr>
          <p:spPr>
            <a:xfrm>
              <a:off x="2015218" y="6196013"/>
              <a:ext cx="2183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b="1" dirty="0" smtClean="0"/>
                <a:t>IP architecture</a:t>
              </a:r>
              <a:endParaRPr lang="zh-TW" altLang="en-US" sz="2400" b="1" dirty="0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7630694" y="6214772"/>
              <a:ext cx="25740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b="1" dirty="0" smtClean="0"/>
                <a:t>NDN architecture</a:t>
              </a:r>
              <a:endParaRPr lang="zh-TW" altLang="en-US" sz="2400" b="1" dirty="0"/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NDN Architecture</a:t>
            </a:r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1FA20A-3D99-4E84-822B-9BC1EA90FA46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7901609" y="2980833"/>
            <a:ext cx="1699589" cy="192503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9716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5">
        <p:cut/>
      </p:transition>
    </mc:Choice>
    <mc:Fallback xmlns="">
      <p:transition spd="slow" advTm="325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NDN packet format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6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39783"/>
            <a:ext cx="10329863" cy="453373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814638" y="2597841"/>
            <a:ext cx="1071562" cy="41433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8146259" y="2597841"/>
            <a:ext cx="1071562" cy="41433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867651" y="4907654"/>
            <a:ext cx="1662112" cy="41433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637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Content Naming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59251"/>
            <a:ext cx="10515600" cy="4351338"/>
          </a:xfrm>
        </p:spPr>
        <p:txBody>
          <a:bodyPr/>
          <a:lstStyle/>
          <a:p>
            <a:r>
              <a:rPr lang="en-US" altLang="zh-TW" dirty="0" smtClean="0"/>
              <a:t>Names are generated by application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Hierarchical – identify content relationship</a:t>
            </a:r>
            <a:r>
              <a:rPr lang="en-US" altLang="zh-TW" dirty="0"/>
              <a:t> </a:t>
            </a:r>
            <a:r>
              <a:rPr lang="en-US" altLang="zh-TW" dirty="0" smtClean="0"/>
              <a:t>and facilitate aggregation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Every data packets carried a signature, binding name to the content</a:t>
            </a:r>
          </a:p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7</a:t>
            </a:fld>
            <a:endParaRPr lang="zh-TW" altLang="en-US"/>
          </a:p>
        </p:txBody>
      </p:sp>
      <p:grpSp>
        <p:nvGrpSpPr>
          <p:cNvPr id="6" name="群組 5"/>
          <p:cNvGrpSpPr/>
          <p:nvPr/>
        </p:nvGrpSpPr>
        <p:grpSpPr>
          <a:xfrm>
            <a:off x="382189" y="4580728"/>
            <a:ext cx="11427621" cy="1298021"/>
            <a:chOff x="382189" y="5204828"/>
            <a:chExt cx="11427621" cy="1298021"/>
          </a:xfrm>
        </p:grpSpPr>
        <p:sp>
          <p:nvSpPr>
            <p:cNvPr id="7" name="文字方塊 6"/>
            <p:cNvSpPr txBox="1"/>
            <p:nvPr/>
          </p:nvSpPr>
          <p:spPr>
            <a:xfrm>
              <a:off x="382189" y="5204828"/>
              <a:ext cx="1142762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b="1" dirty="0" smtClean="0"/>
                <a:t>NCNU</a:t>
              </a:r>
              <a:r>
                <a:rPr lang="en-US" altLang="zh-TW" sz="4000" b="1" dirty="0"/>
                <a:t>-</a:t>
              </a:r>
              <a:r>
                <a:rPr lang="en-US" altLang="zh-TW" sz="4000" b="1" dirty="0" smtClean="0"/>
                <a:t>CSIE/videos/badminton/1(version)/2(segment)</a:t>
              </a:r>
              <a:endParaRPr lang="zh-TW" altLang="en-US" sz="4000" b="1" dirty="0"/>
            </a:p>
          </p:txBody>
        </p:sp>
        <p:grpSp>
          <p:nvGrpSpPr>
            <p:cNvPr id="8" name="群組 7"/>
            <p:cNvGrpSpPr/>
            <p:nvPr/>
          </p:nvGrpSpPr>
          <p:grpSpPr>
            <a:xfrm>
              <a:off x="425053" y="5747684"/>
              <a:ext cx="2346724" cy="727729"/>
              <a:chOff x="425053" y="5747684"/>
              <a:chExt cx="2346724" cy="727729"/>
            </a:xfrm>
          </p:grpSpPr>
          <p:pic>
            <p:nvPicPr>
              <p:cNvPr id="15" name="圖片 14"/>
              <p:cNvPicPr>
                <a:picLocks noChangeAspect="1"/>
              </p:cNvPicPr>
              <p:nvPr/>
            </p:nvPicPr>
            <p:blipFill rotWithShape="1">
              <a:blip r:embed="rId2"/>
              <a:srcRect r="2378"/>
              <a:stretch/>
            </p:blipFill>
            <p:spPr>
              <a:xfrm>
                <a:off x="425053" y="5747684"/>
                <a:ext cx="2346724" cy="429279"/>
              </a:xfrm>
              <a:prstGeom prst="rect">
                <a:avLst/>
              </a:prstGeom>
            </p:spPr>
          </p:pic>
          <p:sp>
            <p:nvSpPr>
              <p:cNvPr id="16" name="文字方塊 15"/>
              <p:cNvSpPr txBox="1"/>
              <p:nvPr/>
            </p:nvSpPr>
            <p:spPr>
              <a:xfrm>
                <a:off x="816654" y="6044526"/>
                <a:ext cx="172277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200" dirty="0" smtClean="0"/>
                  <a:t>Routed name</a:t>
                </a:r>
                <a:endParaRPr lang="zh-TW" altLang="en-US" sz="2200" dirty="0"/>
              </a:p>
            </p:txBody>
          </p:sp>
        </p:grpSp>
        <p:grpSp>
          <p:nvGrpSpPr>
            <p:cNvPr id="9" name="群組 8"/>
            <p:cNvGrpSpPr/>
            <p:nvPr/>
          </p:nvGrpSpPr>
          <p:grpSpPr>
            <a:xfrm>
              <a:off x="2912394" y="5733828"/>
              <a:ext cx="1446037" cy="736873"/>
              <a:chOff x="2912394" y="5733828"/>
              <a:chExt cx="1446037" cy="736873"/>
            </a:xfrm>
          </p:grpSpPr>
          <p:pic>
            <p:nvPicPr>
              <p:cNvPr id="13" name="圖片 12"/>
              <p:cNvPicPr>
                <a:picLocks noChangeAspect="1"/>
              </p:cNvPicPr>
              <p:nvPr/>
            </p:nvPicPr>
            <p:blipFill rotWithShape="1">
              <a:blip r:embed="rId2"/>
              <a:srcRect r="2378"/>
              <a:stretch/>
            </p:blipFill>
            <p:spPr>
              <a:xfrm>
                <a:off x="2914657" y="5733828"/>
                <a:ext cx="1414459" cy="429279"/>
              </a:xfrm>
              <a:prstGeom prst="rect">
                <a:avLst/>
              </a:prstGeom>
            </p:spPr>
          </p:pic>
          <p:sp>
            <p:nvSpPr>
              <p:cNvPr id="14" name="文字方塊 13"/>
              <p:cNvSpPr txBox="1"/>
              <p:nvPr/>
            </p:nvSpPr>
            <p:spPr>
              <a:xfrm>
                <a:off x="2912394" y="6039814"/>
                <a:ext cx="1446037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200" dirty="0" smtClean="0"/>
                  <a:t>application</a:t>
                </a:r>
                <a:endParaRPr lang="zh-TW" altLang="en-US" sz="2200" dirty="0"/>
              </a:p>
            </p:txBody>
          </p:sp>
        </p:grpSp>
        <p:grpSp>
          <p:nvGrpSpPr>
            <p:cNvPr id="10" name="群組 9"/>
            <p:cNvGrpSpPr/>
            <p:nvPr/>
          </p:nvGrpSpPr>
          <p:grpSpPr>
            <a:xfrm>
              <a:off x="4378222" y="5741368"/>
              <a:ext cx="2498433" cy="761481"/>
              <a:chOff x="4378222" y="5741368"/>
              <a:chExt cx="2498433" cy="761481"/>
            </a:xfrm>
          </p:grpSpPr>
          <p:pic>
            <p:nvPicPr>
              <p:cNvPr id="11" name="圖片 10"/>
              <p:cNvPicPr>
                <a:picLocks noChangeAspect="1"/>
              </p:cNvPicPr>
              <p:nvPr/>
            </p:nvPicPr>
            <p:blipFill rotWithShape="1">
              <a:blip r:embed="rId2"/>
              <a:srcRect r="2378"/>
              <a:stretch/>
            </p:blipFill>
            <p:spPr>
              <a:xfrm>
                <a:off x="4378222" y="5741368"/>
                <a:ext cx="2346724" cy="429279"/>
              </a:xfrm>
              <a:prstGeom prst="rect">
                <a:avLst/>
              </a:prstGeom>
            </p:spPr>
          </p:pic>
          <p:sp>
            <p:nvSpPr>
              <p:cNvPr id="12" name="文字方塊 11"/>
              <p:cNvSpPr txBox="1"/>
              <p:nvPr/>
            </p:nvSpPr>
            <p:spPr>
              <a:xfrm>
                <a:off x="4385652" y="6071962"/>
                <a:ext cx="2491003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200" dirty="0" smtClean="0"/>
                  <a:t>Application instance</a:t>
                </a:r>
                <a:endParaRPr lang="zh-TW" altLang="en-US" sz="2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2874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 components are in NDN router?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To carry out the Interest and Data packet forwarding function,</a:t>
            </a:r>
            <a:r>
              <a:rPr lang="zh-TW" altLang="en-US" dirty="0" smtClean="0"/>
              <a:t> </a:t>
            </a:r>
            <a:r>
              <a:rPr lang="en-US" altLang="zh-TW" dirty="0" smtClean="0"/>
              <a:t>each NDN router maintains three data structures and a module :  </a:t>
            </a:r>
          </a:p>
          <a:p>
            <a:endParaRPr lang="en-US" altLang="zh-TW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PIT ( Pending Information Table)</a:t>
            </a:r>
          </a:p>
          <a:p>
            <a:pPr marL="914400" lvl="1" indent="-457200">
              <a:buFont typeface="+mj-lt"/>
              <a:buAutoNum type="arabicPeriod"/>
            </a:pPr>
            <a:endParaRPr lang="en-US" altLang="zh-TW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FIB (Forwarding Information Base)</a:t>
            </a:r>
          </a:p>
          <a:p>
            <a:pPr marL="914400" lvl="1" indent="-457200">
              <a:buFont typeface="+mj-lt"/>
              <a:buAutoNum type="arabicPeriod"/>
            </a:pPr>
            <a:endParaRPr lang="en-US" altLang="zh-TW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CS (Content Store)</a:t>
            </a:r>
          </a:p>
          <a:p>
            <a:pPr marL="914400" lvl="1" indent="-457200">
              <a:buFont typeface="+mj-lt"/>
              <a:buAutoNum type="arabicPeriod"/>
            </a:pPr>
            <a:endParaRPr lang="en-US" altLang="zh-TW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Forwarding Strategy module</a:t>
            </a:r>
          </a:p>
          <a:p>
            <a:pPr marL="914400" lvl="1" indent="-457200">
              <a:buFont typeface="+mj-lt"/>
              <a:buAutoNum type="arabicPeriod"/>
            </a:pP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9438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Forwarding process at an NDN node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9</a:t>
            </a:fld>
            <a:endParaRPr lang="zh-TW" altLang="en-US"/>
          </a:p>
        </p:txBody>
      </p:sp>
      <p:grpSp>
        <p:nvGrpSpPr>
          <p:cNvPr id="17" name="群組 16"/>
          <p:cNvGrpSpPr/>
          <p:nvPr/>
        </p:nvGrpSpPr>
        <p:grpSpPr>
          <a:xfrm>
            <a:off x="3397647" y="2520373"/>
            <a:ext cx="6032500" cy="2489200"/>
            <a:chOff x="3202853" y="1415473"/>
            <a:chExt cx="6032500" cy="2489200"/>
          </a:xfrm>
        </p:grpSpPr>
        <p:sp>
          <p:nvSpPr>
            <p:cNvPr id="38" name="圓角矩形 37"/>
            <p:cNvSpPr/>
            <p:nvPr/>
          </p:nvSpPr>
          <p:spPr>
            <a:xfrm>
              <a:off x="3520353" y="1707573"/>
              <a:ext cx="1308100" cy="76200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dirty="0" smtClean="0"/>
                <a:t>CS</a:t>
              </a:r>
              <a:endParaRPr lang="zh-TW" altLang="en-US" sz="3600" dirty="0"/>
            </a:p>
          </p:txBody>
        </p:sp>
        <p:sp>
          <p:nvSpPr>
            <p:cNvPr id="39" name="圓角矩形 38"/>
            <p:cNvSpPr/>
            <p:nvPr/>
          </p:nvSpPr>
          <p:spPr>
            <a:xfrm>
              <a:off x="5488853" y="1707573"/>
              <a:ext cx="1308100" cy="76200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dirty="0" smtClean="0"/>
                <a:t>PIT</a:t>
              </a:r>
              <a:endParaRPr lang="zh-TW" altLang="en-US" sz="3600" dirty="0"/>
            </a:p>
          </p:txBody>
        </p:sp>
        <p:sp>
          <p:nvSpPr>
            <p:cNvPr id="40" name="圓角矩形 39"/>
            <p:cNvSpPr/>
            <p:nvPr/>
          </p:nvSpPr>
          <p:spPr>
            <a:xfrm>
              <a:off x="7457353" y="1707573"/>
              <a:ext cx="1308100" cy="76200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dirty="0" smtClean="0"/>
                <a:t>FIB</a:t>
              </a:r>
              <a:endParaRPr lang="zh-TW" altLang="en-US" sz="3600" dirty="0"/>
            </a:p>
          </p:txBody>
        </p:sp>
        <p:sp>
          <p:nvSpPr>
            <p:cNvPr id="41" name="矩形 40"/>
            <p:cNvSpPr/>
            <p:nvPr/>
          </p:nvSpPr>
          <p:spPr>
            <a:xfrm>
              <a:off x="3202853" y="1415473"/>
              <a:ext cx="6032500" cy="2489200"/>
            </a:xfrm>
            <a:prstGeom prst="rect">
              <a:avLst/>
            </a:prstGeom>
            <a:noFill/>
            <a:ln w="38100"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8" name="群組 17"/>
          <p:cNvGrpSpPr/>
          <p:nvPr/>
        </p:nvGrpSpPr>
        <p:grpSpPr>
          <a:xfrm>
            <a:off x="207565" y="2972147"/>
            <a:ext cx="1912938" cy="1711142"/>
            <a:chOff x="-224356" y="-75536"/>
            <a:chExt cx="896620" cy="917053"/>
          </a:xfrm>
        </p:grpSpPr>
        <p:sp>
          <p:nvSpPr>
            <p:cNvPr id="36" name="文字方塊 2"/>
            <p:cNvSpPr txBox="1">
              <a:spLocks noChangeArrowheads="1"/>
            </p:cNvSpPr>
            <p:nvPr/>
          </p:nvSpPr>
          <p:spPr bwMode="auto">
            <a:xfrm>
              <a:off x="-224356" y="536717"/>
              <a:ext cx="8966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200" b="1" kern="100" dirty="0" smtClean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Request A</a:t>
              </a:r>
              <a:endParaRPr lang="zh-TW" sz="22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pic>
          <p:nvPicPr>
            <p:cNvPr id="37" name="圖片 3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64" b="12821"/>
            <a:stretch/>
          </p:blipFill>
          <p:spPr bwMode="auto">
            <a:xfrm>
              <a:off x="-162658" y="-75536"/>
              <a:ext cx="767582" cy="64770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19" name="群組 18"/>
          <p:cNvGrpSpPr/>
          <p:nvPr/>
        </p:nvGrpSpPr>
        <p:grpSpPr>
          <a:xfrm>
            <a:off x="1935126" y="2596573"/>
            <a:ext cx="1780021" cy="762000"/>
            <a:chOff x="1740332" y="1491673"/>
            <a:chExt cx="1780021" cy="762000"/>
          </a:xfrm>
        </p:grpSpPr>
        <p:sp>
          <p:nvSpPr>
            <p:cNvPr id="34" name="圓角矩形 33"/>
            <p:cNvSpPr/>
            <p:nvPr/>
          </p:nvSpPr>
          <p:spPr>
            <a:xfrm>
              <a:off x="1740332" y="1491673"/>
              <a:ext cx="1654970" cy="762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b="1" dirty="0" smtClean="0"/>
                <a:t>Interest</a:t>
              </a:r>
              <a:endParaRPr lang="zh-TW" altLang="en-US" sz="2800" b="1" dirty="0"/>
            </a:p>
          </p:txBody>
        </p:sp>
        <p:cxnSp>
          <p:nvCxnSpPr>
            <p:cNvPr id="35" name="直線單箭頭接點 34"/>
            <p:cNvCxnSpPr/>
            <p:nvPr/>
          </p:nvCxnSpPr>
          <p:spPr>
            <a:xfrm>
              <a:off x="1885949" y="2088573"/>
              <a:ext cx="1634404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" name="群組 23"/>
          <p:cNvGrpSpPr/>
          <p:nvPr/>
        </p:nvGrpSpPr>
        <p:grpSpPr>
          <a:xfrm>
            <a:off x="10071497" y="2784013"/>
            <a:ext cx="1912938" cy="2230512"/>
            <a:chOff x="9741404" y="1677486"/>
            <a:chExt cx="1912938" cy="2230512"/>
          </a:xfrm>
        </p:grpSpPr>
        <p:pic>
          <p:nvPicPr>
            <p:cNvPr id="28" name="圖片 2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26337" y="1677486"/>
              <a:ext cx="1143073" cy="1761974"/>
            </a:xfrm>
            <a:prstGeom prst="rect">
              <a:avLst/>
            </a:prstGeom>
          </p:spPr>
        </p:pic>
        <p:sp>
          <p:nvSpPr>
            <p:cNvPr id="29" name="文字方塊 2"/>
            <p:cNvSpPr txBox="1">
              <a:spLocks noChangeArrowheads="1"/>
            </p:cNvSpPr>
            <p:nvPr/>
          </p:nvSpPr>
          <p:spPr bwMode="auto">
            <a:xfrm>
              <a:off x="9741404" y="3339267"/>
              <a:ext cx="1912938" cy="568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200" b="1" kern="100" dirty="0" smtClean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Data producer</a:t>
              </a:r>
              <a:endParaRPr lang="zh-TW" sz="22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5" name="群組 24"/>
          <p:cNvGrpSpPr/>
          <p:nvPr/>
        </p:nvGrpSpPr>
        <p:grpSpPr>
          <a:xfrm>
            <a:off x="8837612" y="2564246"/>
            <a:ext cx="1654970" cy="762000"/>
            <a:chOff x="8642818" y="1459346"/>
            <a:chExt cx="1654970" cy="762000"/>
          </a:xfrm>
        </p:grpSpPr>
        <p:cxnSp>
          <p:nvCxnSpPr>
            <p:cNvPr id="26" name="直線單箭頭接點 25"/>
            <p:cNvCxnSpPr/>
            <p:nvPr/>
          </p:nvCxnSpPr>
          <p:spPr>
            <a:xfrm>
              <a:off x="8759572" y="2088573"/>
              <a:ext cx="1240199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圓角矩形 26"/>
            <p:cNvSpPr/>
            <p:nvPr/>
          </p:nvSpPr>
          <p:spPr>
            <a:xfrm>
              <a:off x="8642818" y="1459346"/>
              <a:ext cx="1654970" cy="762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b="1" dirty="0" smtClean="0"/>
                <a:t>forward</a:t>
              </a:r>
              <a:endParaRPr lang="zh-TW" altLang="en-US" sz="2800" b="1" dirty="0"/>
            </a:p>
          </p:txBody>
        </p:sp>
      </p:grpSp>
      <p:grpSp>
        <p:nvGrpSpPr>
          <p:cNvPr id="46" name="群組 45"/>
          <p:cNvGrpSpPr/>
          <p:nvPr/>
        </p:nvGrpSpPr>
        <p:grpSpPr>
          <a:xfrm>
            <a:off x="1695774" y="3574472"/>
            <a:ext cx="3121097" cy="1363853"/>
            <a:chOff x="1695774" y="3574472"/>
            <a:chExt cx="3121097" cy="1363853"/>
          </a:xfrm>
        </p:grpSpPr>
        <p:grpSp>
          <p:nvGrpSpPr>
            <p:cNvPr id="20" name="群組 19"/>
            <p:cNvGrpSpPr/>
            <p:nvPr/>
          </p:nvGrpSpPr>
          <p:grpSpPr>
            <a:xfrm>
              <a:off x="1695774" y="3574472"/>
              <a:ext cx="2673424" cy="1363853"/>
              <a:chOff x="1500980" y="2469572"/>
              <a:chExt cx="2673424" cy="1363853"/>
            </a:xfrm>
          </p:grpSpPr>
          <p:cxnSp>
            <p:nvCxnSpPr>
              <p:cNvPr id="32" name="肘形接點 31"/>
              <p:cNvCxnSpPr>
                <a:stCxn id="38" idx="2"/>
                <a:endCxn id="36" idx="3"/>
              </p:cNvCxnSpPr>
              <p:nvPr/>
            </p:nvCxnSpPr>
            <p:spPr>
              <a:xfrm rot="5400000">
                <a:off x="2637831" y="1757451"/>
                <a:ext cx="824451" cy="2248694"/>
              </a:xfrm>
              <a:prstGeom prst="bentConnector2">
                <a:avLst/>
              </a:prstGeom>
              <a:ln w="5715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3" name="圓角矩形 32"/>
              <p:cNvSpPr/>
              <p:nvPr/>
            </p:nvSpPr>
            <p:spPr>
              <a:xfrm>
                <a:off x="1500980" y="3071425"/>
                <a:ext cx="2552701" cy="76200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2800" b="1" dirty="0" smtClean="0"/>
                  <a:t>Data</a:t>
                </a:r>
                <a:endParaRPr lang="zh-TW" altLang="en-US" sz="2800" b="1" dirty="0"/>
              </a:p>
            </p:txBody>
          </p:sp>
        </p:grpSp>
        <p:pic>
          <p:nvPicPr>
            <p:cNvPr id="43" name="圖片 42"/>
            <p:cNvPicPr>
              <a:picLocks noChangeAspect="1"/>
            </p:cNvPicPr>
            <p:nvPr/>
          </p:nvPicPr>
          <p:blipFill rotWithShape="1">
            <a:blip r:embed="rId5"/>
            <a:srcRect l="18341" t="-5101" r="18479" b="14280"/>
            <a:stretch/>
          </p:blipFill>
          <p:spPr>
            <a:xfrm>
              <a:off x="4454920" y="3747766"/>
              <a:ext cx="361951" cy="361950"/>
            </a:xfrm>
            <a:prstGeom prst="rect">
              <a:avLst/>
            </a:prstGeom>
          </p:spPr>
        </p:pic>
      </p:grpSp>
      <p:grpSp>
        <p:nvGrpSpPr>
          <p:cNvPr id="48" name="群組 47"/>
          <p:cNvGrpSpPr/>
          <p:nvPr/>
        </p:nvGrpSpPr>
        <p:grpSpPr>
          <a:xfrm>
            <a:off x="5042297" y="3574472"/>
            <a:ext cx="2528743" cy="1244601"/>
            <a:chOff x="5042297" y="3574472"/>
            <a:chExt cx="2528743" cy="1244601"/>
          </a:xfrm>
        </p:grpSpPr>
        <p:grpSp>
          <p:nvGrpSpPr>
            <p:cNvPr id="22" name="群組 21"/>
            <p:cNvGrpSpPr/>
            <p:nvPr/>
          </p:nvGrpSpPr>
          <p:grpSpPr>
            <a:xfrm>
              <a:off x="5042297" y="3574472"/>
              <a:ext cx="2528743" cy="1244601"/>
              <a:chOff x="4847503" y="2469572"/>
              <a:chExt cx="2528743" cy="1244601"/>
            </a:xfrm>
          </p:grpSpPr>
          <p:cxnSp>
            <p:nvCxnSpPr>
              <p:cNvPr id="30" name="直線單箭頭接點 29"/>
              <p:cNvCxnSpPr/>
              <p:nvPr/>
            </p:nvCxnSpPr>
            <p:spPr>
              <a:xfrm flipH="1">
                <a:off x="6130277" y="2469572"/>
                <a:ext cx="2453" cy="506492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1" name="圓角矩形 30"/>
              <p:cNvSpPr/>
              <p:nvPr/>
            </p:nvSpPr>
            <p:spPr>
              <a:xfrm>
                <a:off x="4847503" y="2952173"/>
                <a:ext cx="2528743" cy="76200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2800" b="1" dirty="0" smtClean="0"/>
                  <a:t>Add incoming interface</a:t>
                </a:r>
                <a:endParaRPr lang="zh-TW" altLang="en-US" sz="2800" b="1" dirty="0"/>
              </a:p>
            </p:txBody>
          </p:sp>
        </p:grpSp>
        <p:pic>
          <p:nvPicPr>
            <p:cNvPr id="45" name="圖片 44"/>
            <p:cNvPicPr>
              <a:picLocks noChangeAspect="1"/>
            </p:cNvPicPr>
            <p:nvPr/>
          </p:nvPicPr>
          <p:blipFill rotWithShape="1">
            <a:blip r:embed="rId5"/>
            <a:srcRect l="18341" t="-5101" r="18479" b="14280"/>
            <a:stretch/>
          </p:blipFill>
          <p:spPr>
            <a:xfrm>
              <a:off x="6508571" y="3652458"/>
              <a:ext cx="361951" cy="361950"/>
            </a:xfrm>
            <a:prstGeom prst="rect">
              <a:avLst/>
            </a:prstGeom>
          </p:spPr>
        </p:pic>
      </p:grpSp>
      <p:grpSp>
        <p:nvGrpSpPr>
          <p:cNvPr id="52" name="群組 51"/>
          <p:cNvGrpSpPr/>
          <p:nvPr/>
        </p:nvGrpSpPr>
        <p:grpSpPr>
          <a:xfrm>
            <a:off x="5042297" y="2787962"/>
            <a:ext cx="660400" cy="405511"/>
            <a:chOff x="5042297" y="2787962"/>
            <a:chExt cx="660400" cy="405511"/>
          </a:xfrm>
        </p:grpSpPr>
        <p:cxnSp>
          <p:nvCxnSpPr>
            <p:cNvPr id="21" name="直線單箭頭接點 20"/>
            <p:cNvCxnSpPr/>
            <p:nvPr/>
          </p:nvCxnSpPr>
          <p:spPr>
            <a:xfrm>
              <a:off x="5042297" y="3193473"/>
              <a:ext cx="660400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49" name="圖片 4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163921" y="2787962"/>
              <a:ext cx="304800" cy="352425"/>
            </a:xfrm>
            <a:prstGeom prst="rect">
              <a:avLst/>
            </a:prstGeom>
          </p:spPr>
        </p:pic>
      </p:grpSp>
      <p:grpSp>
        <p:nvGrpSpPr>
          <p:cNvPr id="54" name="群組 53"/>
          <p:cNvGrpSpPr/>
          <p:nvPr/>
        </p:nvGrpSpPr>
        <p:grpSpPr>
          <a:xfrm>
            <a:off x="6991747" y="2760087"/>
            <a:ext cx="660400" cy="433386"/>
            <a:chOff x="6991747" y="2760087"/>
            <a:chExt cx="660400" cy="433386"/>
          </a:xfrm>
        </p:grpSpPr>
        <p:cxnSp>
          <p:nvCxnSpPr>
            <p:cNvPr id="23" name="直線單箭頭接點 22"/>
            <p:cNvCxnSpPr/>
            <p:nvPr/>
          </p:nvCxnSpPr>
          <p:spPr>
            <a:xfrm>
              <a:off x="6991747" y="3193473"/>
              <a:ext cx="660400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3" name="圖片 5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111999" y="2760087"/>
              <a:ext cx="304800" cy="3524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14608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14880</TotalTime>
  <Words>504</Words>
  <Application>Microsoft Office PowerPoint</Application>
  <PresentationFormat>寬螢幕</PresentationFormat>
  <Paragraphs>166</Paragraphs>
  <Slides>18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5" baseType="lpstr">
      <vt:lpstr>新細明體</vt:lpstr>
      <vt:lpstr>Arial</vt:lpstr>
      <vt:lpstr>Calibri</vt:lpstr>
      <vt:lpstr>Calibri Light</vt:lpstr>
      <vt:lpstr>Times New Roman</vt:lpstr>
      <vt:lpstr>Wingdings</vt:lpstr>
      <vt:lpstr>Office 佈景主題</vt:lpstr>
      <vt:lpstr>NDN (Named Data Networking)</vt:lpstr>
      <vt:lpstr>Outline</vt:lpstr>
      <vt:lpstr>NDN (Named Data Networking)</vt:lpstr>
      <vt:lpstr>Why we need NDN?</vt:lpstr>
      <vt:lpstr>NDN Architecture</vt:lpstr>
      <vt:lpstr>NDN packet format</vt:lpstr>
      <vt:lpstr>Content Naming </vt:lpstr>
      <vt:lpstr>What components are in NDN router?</vt:lpstr>
      <vt:lpstr>Forwarding process at an NDN node</vt:lpstr>
      <vt:lpstr>Forwarding process at an NDN node</vt:lpstr>
      <vt:lpstr>Forwarding process in NDN</vt:lpstr>
      <vt:lpstr>Forwarding process in NDN</vt:lpstr>
      <vt:lpstr>Forwarding process in NDN</vt:lpstr>
      <vt:lpstr>Nowadays Networking</vt:lpstr>
      <vt:lpstr>Named Data Networking</vt:lpstr>
      <vt:lpstr>Summary</vt:lpstr>
      <vt:lpstr>Questions and Comment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Survey of Long-haul Transport Protocols for Wireless Sensor Network Gateways</dc:title>
  <dc:creator>Acer</dc:creator>
  <cp:lastModifiedBy>Chelsea Chen</cp:lastModifiedBy>
  <cp:revision>207</cp:revision>
  <dcterms:created xsi:type="dcterms:W3CDTF">2016-11-15T07:16:11Z</dcterms:created>
  <dcterms:modified xsi:type="dcterms:W3CDTF">2017-04-28T04:46:40Z</dcterms:modified>
</cp:coreProperties>
</file>