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56" r:id="rId2"/>
    <p:sldId id="284" r:id="rId3"/>
    <p:sldId id="285" r:id="rId4"/>
    <p:sldId id="287" r:id="rId5"/>
    <p:sldId id="258" r:id="rId6"/>
    <p:sldId id="286" r:id="rId7"/>
    <p:sldId id="297" r:id="rId8"/>
    <p:sldId id="288" r:id="rId9"/>
    <p:sldId id="290" r:id="rId10"/>
    <p:sldId id="304" r:id="rId11"/>
    <p:sldId id="305" r:id="rId12"/>
    <p:sldId id="306" r:id="rId13"/>
    <p:sldId id="300" r:id="rId14"/>
    <p:sldId id="301" r:id="rId15"/>
    <p:sldId id="303" r:id="rId16"/>
    <p:sldId id="264" r:id="rId17"/>
    <p:sldId id="298" r:id="rId18"/>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62" autoAdjust="0"/>
    <p:restoredTop sz="78058" autoAdjust="0"/>
  </p:normalViewPr>
  <p:slideViewPr>
    <p:cSldViewPr snapToGrid="0" snapToObjects="1">
      <p:cViewPr varScale="1">
        <p:scale>
          <a:sx n="72" d="100"/>
          <a:sy n="72" d="100"/>
        </p:scale>
        <p:origin x="618" y="60"/>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D11840-FB87-C74B-831A-4C182A52E4EC}" type="datetimeFigureOut">
              <a:rPr lang="en-US" smtClean="0"/>
              <a:t>5/24/2017</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4ED26B-49C5-ED43-B5F7-EDBB5F89BB10}" type="slidenum">
              <a:rPr lang="en-US" smtClean="0"/>
              <a:t>‹#›</a:t>
            </a:fld>
            <a:endParaRPr lang="en-US"/>
          </a:p>
        </p:txBody>
      </p:sp>
    </p:spTree>
    <p:extLst>
      <p:ext uri="{BB962C8B-B14F-4D97-AF65-F5344CB8AC3E}">
        <p14:creationId xmlns:p14="http://schemas.microsoft.com/office/powerpoint/2010/main" val="231518242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p>
        </p:txBody>
      </p:sp>
      <p:sp>
        <p:nvSpPr>
          <p:cNvPr id="4" name="投影片編號版面配置區 3"/>
          <p:cNvSpPr>
            <a:spLocks noGrp="1"/>
          </p:cNvSpPr>
          <p:nvPr>
            <p:ph type="sldNum" sz="quarter" idx="10"/>
          </p:nvPr>
        </p:nvSpPr>
        <p:spPr/>
        <p:txBody>
          <a:bodyPr/>
          <a:lstStyle/>
          <a:p>
            <a:fld id="{9D4ED26B-49C5-ED43-B5F7-EDBB5F89BB10}" type="slidenum">
              <a:rPr lang="en-US" smtClean="0"/>
              <a:t>1</a:t>
            </a:fld>
            <a:endParaRPr lang="en-US"/>
          </a:p>
        </p:txBody>
      </p:sp>
    </p:spTree>
    <p:extLst>
      <p:ext uri="{BB962C8B-B14F-4D97-AF65-F5344CB8AC3E}">
        <p14:creationId xmlns:p14="http://schemas.microsoft.com/office/powerpoint/2010/main" val="17737453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dirty="0"/>
          </a:p>
        </p:txBody>
      </p:sp>
      <p:sp>
        <p:nvSpPr>
          <p:cNvPr id="4" name="投影片編號版面配置區 3"/>
          <p:cNvSpPr>
            <a:spLocks noGrp="1"/>
          </p:cNvSpPr>
          <p:nvPr>
            <p:ph type="sldNum" sz="quarter" idx="10"/>
          </p:nvPr>
        </p:nvSpPr>
        <p:spPr/>
        <p:txBody>
          <a:bodyPr/>
          <a:lstStyle/>
          <a:p>
            <a:fld id="{9D4ED26B-49C5-ED43-B5F7-EDBB5F89BB10}" type="slidenum">
              <a:rPr lang="en-US" smtClean="0"/>
              <a:t>11</a:t>
            </a:fld>
            <a:endParaRPr lang="en-US"/>
          </a:p>
        </p:txBody>
      </p:sp>
    </p:spTree>
    <p:extLst>
      <p:ext uri="{BB962C8B-B14F-4D97-AF65-F5344CB8AC3E}">
        <p14:creationId xmlns:p14="http://schemas.microsoft.com/office/powerpoint/2010/main" val="5438118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dirty="0"/>
          </a:p>
        </p:txBody>
      </p:sp>
      <p:sp>
        <p:nvSpPr>
          <p:cNvPr id="4" name="投影片編號版面配置區 3"/>
          <p:cNvSpPr>
            <a:spLocks noGrp="1"/>
          </p:cNvSpPr>
          <p:nvPr>
            <p:ph type="sldNum" sz="quarter" idx="10"/>
          </p:nvPr>
        </p:nvSpPr>
        <p:spPr/>
        <p:txBody>
          <a:bodyPr/>
          <a:lstStyle/>
          <a:p>
            <a:fld id="{9D4ED26B-49C5-ED43-B5F7-EDBB5F89BB10}" type="slidenum">
              <a:rPr lang="en-US" smtClean="0"/>
              <a:t>13</a:t>
            </a:fld>
            <a:endParaRPr lang="en-US"/>
          </a:p>
        </p:txBody>
      </p:sp>
    </p:spTree>
    <p:extLst>
      <p:ext uri="{BB962C8B-B14F-4D97-AF65-F5344CB8AC3E}">
        <p14:creationId xmlns:p14="http://schemas.microsoft.com/office/powerpoint/2010/main" val="15233703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dirty="0"/>
          </a:p>
        </p:txBody>
      </p:sp>
      <p:sp>
        <p:nvSpPr>
          <p:cNvPr id="4" name="投影片編號版面配置區 3"/>
          <p:cNvSpPr>
            <a:spLocks noGrp="1"/>
          </p:cNvSpPr>
          <p:nvPr>
            <p:ph type="sldNum" sz="quarter" idx="10"/>
          </p:nvPr>
        </p:nvSpPr>
        <p:spPr/>
        <p:txBody>
          <a:bodyPr/>
          <a:lstStyle/>
          <a:p>
            <a:fld id="{9D4ED26B-49C5-ED43-B5F7-EDBB5F89BB10}" type="slidenum">
              <a:rPr lang="en-US" smtClean="0"/>
              <a:t>14</a:t>
            </a:fld>
            <a:endParaRPr lang="en-US"/>
          </a:p>
        </p:txBody>
      </p:sp>
    </p:spTree>
    <p:extLst>
      <p:ext uri="{BB962C8B-B14F-4D97-AF65-F5344CB8AC3E}">
        <p14:creationId xmlns:p14="http://schemas.microsoft.com/office/powerpoint/2010/main" val="19358201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rtl="0"/>
            <a:endParaRPr lang="zh-TW" altLang="en-US" dirty="0"/>
          </a:p>
        </p:txBody>
      </p:sp>
      <p:sp>
        <p:nvSpPr>
          <p:cNvPr id="4" name="投影片編號版面配置區 3"/>
          <p:cNvSpPr>
            <a:spLocks noGrp="1"/>
          </p:cNvSpPr>
          <p:nvPr>
            <p:ph type="sldNum" sz="quarter" idx="10"/>
          </p:nvPr>
        </p:nvSpPr>
        <p:spPr/>
        <p:txBody>
          <a:bodyPr/>
          <a:lstStyle/>
          <a:p>
            <a:fld id="{9D4ED26B-49C5-ED43-B5F7-EDBB5F89BB10}" type="slidenum">
              <a:rPr lang="en-US" smtClean="0"/>
              <a:t>15</a:t>
            </a:fld>
            <a:endParaRPr lang="en-US"/>
          </a:p>
        </p:txBody>
      </p:sp>
    </p:spTree>
    <p:extLst>
      <p:ext uri="{BB962C8B-B14F-4D97-AF65-F5344CB8AC3E}">
        <p14:creationId xmlns:p14="http://schemas.microsoft.com/office/powerpoint/2010/main" val="34372032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b="0" i="0" u="none" strike="noStrike" kern="1200" dirty="0" smtClean="0">
                <a:solidFill>
                  <a:schemeClr val="tx1"/>
                </a:solidFill>
                <a:effectLst/>
                <a:latin typeface="+mn-lt"/>
                <a:ea typeface="+mn-ea"/>
                <a:cs typeface="+mn-cs"/>
              </a:rPr>
              <a:t>QUIC is very similar to TCP+TLS+HTTP2, but implemented on top of UDP</a:t>
            </a:r>
            <a:endParaRPr lang="zh-TW" altLang="en-US" dirty="0"/>
          </a:p>
        </p:txBody>
      </p:sp>
      <p:sp>
        <p:nvSpPr>
          <p:cNvPr id="4" name="投影片編號版面配置區 3"/>
          <p:cNvSpPr>
            <a:spLocks noGrp="1"/>
          </p:cNvSpPr>
          <p:nvPr>
            <p:ph type="sldNum" sz="quarter" idx="10"/>
          </p:nvPr>
        </p:nvSpPr>
        <p:spPr/>
        <p:txBody>
          <a:bodyPr/>
          <a:lstStyle/>
          <a:p>
            <a:fld id="{9D4ED26B-49C5-ED43-B5F7-EDBB5F89BB10}" type="slidenum">
              <a:rPr lang="en-US" smtClean="0"/>
              <a:t>3</a:t>
            </a:fld>
            <a:endParaRPr lang="en-US"/>
          </a:p>
        </p:txBody>
      </p:sp>
    </p:spTree>
    <p:extLst>
      <p:ext uri="{BB962C8B-B14F-4D97-AF65-F5344CB8AC3E}">
        <p14:creationId xmlns:p14="http://schemas.microsoft.com/office/powerpoint/2010/main" val="34983360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sz="1200" b="0" i="0" kern="1200" dirty="0" smtClean="0">
                <a:solidFill>
                  <a:schemeClr val="tx1"/>
                </a:solidFill>
                <a:effectLst/>
                <a:latin typeface="+mn-lt"/>
                <a:ea typeface="+mn-ea"/>
                <a:cs typeface="+mn-cs"/>
              </a:rPr>
              <a:t>head-of-line blocking</a:t>
            </a:r>
            <a:endParaRPr lang="en-US" dirty="0" smtClean="0"/>
          </a:p>
          <a:p>
            <a:endParaRPr lang="en-US" dirty="0" smtClean="0"/>
          </a:p>
          <a:p>
            <a:r>
              <a:rPr lang="en-US" dirty="0" smtClean="0"/>
              <a:t>One packet loss affect all stream</a:t>
            </a:r>
          </a:p>
          <a:p>
            <a:r>
              <a:rPr lang="en-US" dirty="0" smtClean="0"/>
              <a:t>3 way hand shake (</a:t>
            </a:r>
            <a:r>
              <a:rPr lang="en-US" dirty="0" err="1" smtClean="0"/>
              <a:t>tcp</a:t>
            </a:r>
            <a:r>
              <a:rPr lang="zh-TW" altLang="en-US" dirty="0" smtClean="0"/>
              <a:t> </a:t>
            </a:r>
            <a:r>
              <a:rPr lang="en-US" dirty="0" smtClean="0"/>
              <a:t>=1.5 </a:t>
            </a:r>
            <a:r>
              <a:rPr lang="en-US" dirty="0" err="1" smtClean="0"/>
              <a:t>rtt,ssl</a:t>
            </a:r>
            <a:r>
              <a:rPr lang="en-US" dirty="0" smtClean="0"/>
              <a:t> = 3rtt)</a:t>
            </a:r>
          </a:p>
          <a:p>
            <a:r>
              <a:rPr lang="en-US" dirty="0" smtClean="0"/>
              <a:t>Single</a:t>
            </a:r>
            <a:r>
              <a:rPr lang="en-US" baseline="0" dirty="0" smtClean="0"/>
              <a:t> congestion window</a:t>
            </a:r>
            <a:endParaRPr lang="en-US" dirty="0"/>
          </a:p>
        </p:txBody>
      </p:sp>
      <p:sp>
        <p:nvSpPr>
          <p:cNvPr id="4" name="投影片編號版面配置區 3"/>
          <p:cNvSpPr>
            <a:spLocks noGrp="1"/>
          </p:cNvSpPr>
          <p:nvPr>
            <p:ph type="sldNum" sz="quarter" idx="10"/>
          </p:nvPr>
        </p:nvSpPr>
        <p:spPr/>
        <p:txBody>
          <a:bodyPr/>
          <a:lstStyle/>
          <a:p>
            <a:fld id="{9D4ED26B-49C5-ED43-B5F7-EDBB5F89BB10}" type="slidenum">
              <a:rPr lang="en-US" smtClean="0"/>
              <a:t>4</a:t>
            </a:fld>
            <a:endParaRPr lang="en-US"/>
          </a:p>
        </p:txBody>
      </p:sp>
    </p:spTree>
    <p:extLst>
      <p:ext uri="{BB962C8B-B14F-4D97-AF65-F5344CB8AC3E}">
        <p14:creationId xmlns:p14="http://schemas.microsoft.com/office/powerpoint/2010/main" val="27322931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Congestion control, encryption, and some HTTP/2 move to QUIC</a:t>
            </a:r>
          </a:p>
        </p:txBody>
      </p:sp>
      <p:sp>
        <p:nvSpPr>
          <p:cNvPr id="4" name="Slide Number Placeholder 3"/>
          <p:cNvSpPr>
            <a:spLocks noGrp="1"/>
          </p:cNvSpPr>
          <p:nvPr>
            <p:ph type="sldNum" sz="quarter" idx="10"/>
          </p:nvPr>
        </p:nvSpPr>
        <p:spPr/>
        <p:txBody>
          <a:bodyPr/>
          <a:lstStyle/>
          <a:p>
            <a:fld id="{9D4ED26B-49C5-ED43-B5F7-EDBB5F89BB10}" type="slidenum">
              <a:rPr lang="en-US" smtClean="0"/>
              <a:t>5</a:t>
            </a:fld>
            <a:endParaRPr lang="en-US"/>
          </a:p>
        </p:txBody>
      </p:sp>
    </p:spTree>
    <p:extLst>
      <p:ext uri="{BB962C8B-B14F-4D97-AF65-F5344CB8AC3E}">
        <p14:creationId xmlns:p14="http://schemas.microsoft.com/office/powerpoint/2010/main" val="14238404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dirty="0"/>
          </a:p>
        </p:txBody>
      </p:sp>
      <p:sp>
        <p:nvSpPr>
          <p:cNvPr id="4" name="投影片編號版面配置區 3"/>
          <p:cNvSpPr>
            <a:spLocks noGrp="1"/>
          </p:cNvSpPr>
          <p:nvPr>
            <p:ph type="sldNum" sz="quarter" idx="10"/>
          </p:nvPr>
        </p:nvSpPr>
        <p:spPr/>
        <p:txBody>
          <a:bodyPr/>
          <a:lstStyle/>
          <a:p>
            <a:fld id="{9D4ED26B-49C5-ED43-B5F7-EDBB5F89BB10}" type="slidenum">
              <a:rPr lang="en-US" smtClean="0"/>
              <a:t>6</a:t>
            </a:fld>
            <a:endParaRPr lang="en-US"/>
          </a:p>
        </p:txBody>
      </p:sp>
    </p:spTree>
    <p:extLst>
      <p:ext uri="{BB962C8B-B14F-4D97-AF65-F5344CB8AC3E}">
        <p14:creationId xmlns:p14="http://schemas.microsoft.com/office/powerpoint/2010/main" val="2494926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rtl="0"/>
            <a:endParaRPr lang="zh-TW" altLang="en-US" dirty="0"/>
          </a:p>
        </p:txBody>
      </p:sp>
      <p:sp>
        <p:nvSpPr>
          <p:cNvPr id="4" name="投影片編號版面配置區 3"/>
          <p:cNvSpPr>
            <a:spLocks noGrp="1"/>
          </p:cNvSpPr>
          <p:nvPr>
            <p:ph type="sldNum" sz="quarter" idx="10"/>
          </p:nvPr>
        </p:nvSpPr>
        <p:spPr/>
        <p:txBody>
          <a:bodyPr/>
          <a:lstStyle/>
          <a:p>
            <a:fld id="{9D4ED26B-49C5-ED43-B5F7-EDBB5F89BB10}" type="slidenum">
              <a:rPr lang="en-US" smtClean="0"/>
              <a:t>7</a:t>
            </a:fld>
            <a:endParaRPr lang="en-US"/>
          </a:p>
        </p:txBody>
      </p:sp>
    </p:spTree>
    <p:extLst>
      <p:ext uri="{BB962C8B-B14F-4D97-AF65-F5344CB8AC3E}">
        <p14:creationId xmlns:p14="http://schemas.microsoft.com/office/powerpoint/2010/main" val="17275502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dirty="0"/>
          </a:p>
        </p:txBody>
      </p:sp>
      <p:sp>
        <p:nvSpPr>
          <p:cNvPr id="4" name="投影片編號版面配置區 3"/>
          <p:cNvSpPr>
            <a:spLocks noGrp="1"/>
          </p:cNvSpPr>
          <p:nvPr>
            <p:ph type="sldNum" sz="quarter" idx="10"/>
          </p:nvPr>
        </p:nvSpPr>
        <p:spPr/>
        <p:txBody>
          <a:bodyPr/>
          <a:lstStyle/>
          <a:p>
            <a:fld id="{9D4ED26B-49C5-ED43-B5F7-EDBB5F89BB10}" type="slidenum">
              <a:rPr lang="en-US" smtClean="0"/>
              <a:t>8</a:t>
            </a:fld>
            <a:endParaRPr lang="en-US"/>
          </a:p>
        </p:txBody>
      </p:sp>
    </p:spTree>
    <p:extLst>
      <p:ext uri="{BB962C8B-B14F-4D97-AF65-F5344CB8AC3E}">
        <p14:creationId xmlns:p14="http://schemas.microsoft.com/office/powerpoint/2010/main" val="33475027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rtl="0"/>
            <a:endParaRPr lang="zh-TW" altLang="en-US" dirty="0"/>
          </a:p>
        </p:txBody>
      </p:sp>
      <p:sp>
        <p:nvSpPr>
          <p:cNvPr id="4" name="投影片編號版面配置區 3"/>
          <p:cNvSpPr>
            <a:spLocks noGrp="1"/>
          </p:cNvSpPr>
          <p:nvPr>
            <p:ph type="sldNum" sz="quarter" idx="10"/>
          </p:nvPr>
        </p:nvSpPr>
        <p:spPr/>
        <p:txBody>
          <a:bodyPr/>
          <a:lstStyle/>
          <a:p>
            <a:fld id="{9D4ED26B-49C5-ED43-B5F7-EDBB5F89BB10}" type="slidenum">
              <a:rPr lang="en-US" smtClean="0"/>
              <a:t>9</a:t>
            </a:fld>
            <a:endParaRPr lang="en-US"/>
          </a:p>
        </p:txBody>
      </p:sp>
    </p:spTree>
    <p:extLst>
      <p:ext uri="{BB962C8B-B14F-4D97-AF65-F5344CB8AC3E}">
        <p14:creationId xmlns:p14="http://schemas.microsoft.com/office/powerpoint/2010/main" val="13279610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rtl="0"/>
            <a:endParaRPr lang="en-US" dirty="0"/>
          </a:p>
        </p:txBody>
      </p:sp>
      <p:sp>
        <p:nvSpPr>
          <p:cNvPr id="4" name="投影片編號版面配置區 3"/>
          <p:cNvSpPr>
            <a:spLocks noGrp="1"/>
          </p:cNvSpPr>
          <p:nvPr>
            <p:ph type="sldNum" sz="quarter" idx="10"/>
          </p:nvPr>
        </p:nvSpPr>
        <p:spPr/>
        <p:txBody>
          <a:bodyPr/>
          <a:lstStyle/>
          <a:p>
            <a:fld id="{9D4ED26B-49C5-ED43-B5F7-EDBB5F89BB10}" type="slidenum">
              <a:rPr lang="en-US" smtClean="0"/>
              <a:t>10</a:t>
            </a:fld>
            <a:endParaRPr lang="en-US"/>
          </a:p>
        </p:txBody>
      </p:sp>
    </p:spTree>
    <p:extLst>
      <p:ext uri="{BB962C8B-B14F-4D97-AF65-F5344CB8AC3E}">
        <p14:creationId xmlns:p14="http://schemas.microsoft.com/office/powerpoint/2010/main" val="41489916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495EBE4-B252-49FE-ADCB-6335E910D7C9}" type="datetime1">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037BB1-C055-EF46-A440-26815D1BB18E}" type="slidenum">
              <a:rPr lang="en-US" smtClean="0"/>
              <a:t>‹#›</a:t>
            </a:fld>
            <a:endParaRPr lang="en-US"/>
          </a:p>
        </p:txBody>
      </p:sp>
    </p:spTree>
    <p:extLst>
      <p:ext uri="{BB962C8B-B14F-4D97-AF65-F5344CB8AC3E}">
        <p14:creationId xmlns:p14="http://schemas.microsoft.com/office/powerpoint/2010/main" val="281409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39496C-2DE6-468A-AB99-328274C42324}" type="datetime1">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037BB1-C055-EF46-A440-26815D1BB18E}" type="slidenum">
              <a:rPr lang="en-US" smtClean="0"/>
              <a:t>‹#›</a:t>
            </a:fld>
            <a:endParaRPr lang="en-US"/>
          </a:p>
        </p:txBody>
      </p:sp>
    </p:spTree>
    <p:extLst>
      <p:ext uri="{BB962C8B-B14F-4D97-AF65-F5344CB8AC3E}">
        <p14:creationId xmlns:p14="http://schemas.microsoft.com/office/powerpoint/2010/main" val="3707830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C33585-1906-421F-8C2C-FB680E5A64FA}" type="datetime1">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037BB1-C055-EF46-A440-26815D1BB18E}" type="slidenum">
              <a:rPr lang="en-US" smtClean="0"/>
              <a:t>‹#›</a:t>
            </a:fld>
            <a:endParaRPr lang="en-US"/>
          </a:p>
        </p:txBody>
      </p:sp>
    </p:spTree>
    <p:extLst>
      <p:ext uri="{BB962C8B-B14F-4D97-AF65-F5344CB8AC3E}">
        <p14:creationId xmlns:p14="http://schemas.microsoft.com/office/powerpoint/2010/main" val="1319920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7729C6-FD78-4834-9063-2BA0971A1996}" type="datetime1">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037BB1-C055-EF46-A440-26815D1BB18E}" type="slidenum">
              <a:rPr lang="en-US" smtClean="0"/>
              <a:t>‹#›</a:t>
            </a:fld>
            <a:endParaRPr lang="en-US"/>
          </a:p>
        </p:txBody>
      </p:sp>
    </p:spTree>
    <p:extLst>
      <p:ext uri="{BB962C8B-B14F-4D97-AF65-F5344CB8AC3E}">
        <p14:creationId xmlns:p14="http://schemas.microsoft.com/office/powerpoint/2010/main" val="3745471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21CB85-C588-4BBF-957D-05C6F0CA2BC2}" type="datetime1">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037BB1-C055-EF46-A440-26815D1BB18E}" type="slidenum">
              <a:rPr lang="en-US" smtClean="0"/>
              <a:t>‹#›</a:t>
            </a:fld>
            <a:endParaRPr lang="en-US"/>
          </a:p>
        </p:txBody>
      </p:sp>
    </p:spTree>
    <p:extLst>
      <p:ext uri="{BB962C8B-B14F-4D97-AF65-F5344CB8AC3E}">
        <p14:creationId xmlns:p14="http://schemas.microsoft.com/office/powerpoint/2010/main" val="291498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5255E9C-F0D3-41CC-BC2F-1A76D3C53677}" type="datetime1">
              <a:rPr lang="en-US" smtClean="0"/>
              <a:t>5/24/2017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037BB1-C055-EF46-A440-26815D1BB18E}" type="slidenum">
              <a:rPr lang="en-US" smtClean="0"/>
              <a:t>‹#›</a:t>
            </a:fld>
            <a:endParaRPr lang="en-US"/>
          </a:p>
        </p:txBody>
      </p:sp>
    </p:spTree>
    <p:extLst>
      <p:ext uri="{BB962C8B-B14F-4D97-AF65-F5344CB8AC3E}">
        <p14:creationId xmlns:p14="http://schemas.microsoft.com/office/powerpoint/2010/main" val="1976723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52359F2-2213-40BB-B970-A10B0A40BE74}" type="datetime1">
              <a:rPr lang="en-US" smtClean="0"/>
              <a:t>5/24/2017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037BB1-C055-EF46-A440-26815D1BB18E}" type="slidenum">
              <a:rPr lang="en-US" smtClean="0"/>
              <a:t>‹#›</a:t>
            </a:fld>
            <a:endParaRPr lang="en-US"/>
          </a:p>
        </p:txBody>
      </p:sp>
    </p:spTree>
    <p:extLst>
      <p:ext uri="{BB962C8B-B14F-4D97-AF65-F5344CB8AC3E}">
        <p14:creationId xmlns:p14="http://schemas.microsoft.com/office/powerpoint/2010/main" val="2646303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B2BEAF2-E56D-4AC0-AD76-86D5F9B8E586}" type="datetime1">
              <a:rPr lang="en-US" smtClean="0"/>
              <a:t>5/24/2017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037BB1-C055-EF46-A440-26815D1BB18E}" type="slidenum">
              <a:rPr lang="en-US" smtClean="0"/>
              <a:t>‹#›</a:t>
            </a:fld>
            <a:endParaRPr lang="en-US"/>
          </a:p>
        </p:txBody>
      </p:sp>
    </p:spTree>
    <p:extLst>
      <p:ext uri="{BB962C8B-B14F-4D97-AF65-F5344CB8AC3E}">
        <p14:creationId xmlns:p14="http://schemas.microsoft.com/office/powerpoint/2010/main" val="3357776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DF27AB-6883-4896-8BDC-D57A15DCDFD0}" type="datetime1">
              <a:rPr lang="en-US" smtClean="0"/>
              <a:t>5/24/2017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037BB1-C055-EF46-A440-26815D1BB18E}" type="slidenum">
              <a:rPr lang="en-US" smtClean="0"/>
              <a:t>‹#›</a:t>
            </a:fld>
            <a:endParaRPr lang="en-US"/>
          </a:p>
        </p:txBody>
      </p:sp>
    </p:spTree>
    <p:extLst>
      <p:ext uri="{BB962C8B-B14F-4D97-AF65-F5344CB8AC3E}">
        <p14:creationId xmlns:p14="http://schemas.microsoft.com/office/powerpoint/2010/main" val="3058770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744C12-42EB-43C2-8DA7-AE1D6AD075DB}" type="datetime1">
              <a:rPr lang="en-US" smtClean="0"/>
              <a:t>5/24/2017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037BB1-C055-EF46-A440-26815D1BB18E}" type="slidenum">
              <a:rPr lang="en-US" smtClean="0"/>
              <a:t>‹#›</a:t>
            </a:fld>
            <a:endParaRPr lang="en-US"/>
          </a:p>
        </p:txBody>
      </p:sp>
    </p:spTree>
    <p:extLst>
      <p:ext uri="{BB962C8B-B14F-4D97-AF65-F5344CB8AC3E}">
        <p14:creationId xmlns:p14="http://schemas.microsoft.com/office/powerpoint/2010/main" val="1232791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6C41F0-EDE1-4DBA-A0B1-6BCE724B3514}" type="datetime1">
              <a:rPr lang="en-US" smtClean="0"/>
              <a:t>5/24/2017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037BB1-C055-EF46-A440-26815D1BB18E}" type="slidenum">
              <a:rPr lang="en-US" smtClean="0"/>
              <a:t>‹#›</a:t>
            </a:fld>
            <a:endParaRPr lang="en-US"/>
          </a:p>
        </p:txBody>
      </p:sp>
    </p:spTree>
    <p:extLst>
      <p:ext uri="{BB962C8B-B14F-4D97-AF65-F5344CB8AC3E}">
        <p14:creationId xmlns:p14="http://schemas.microsoft.com/office/powerpoint/2010/main" val="2339275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BC714046-B751-4A80-9EA1-791E73186B9C}" type="datetime1">
              <a:rPr lang="en-US" smtClean="0"/>
              <a:t>5/24/2017</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E037BB1-C055-EF46-A440-26815D1BB18E}" type="slidenum">
              <a:rPr lang="en-US" smtClean="0"/>
              <a:t>‹#›</a:t>
            </a:fld>
            <a:endParaRPr lang="en-US"/>
          </a:p>
        </p:txBody>
      </p:sp>
    </p:spTree>
    <p:extLst>
      <p:ext uri="{BB962C8B-B14F-4D97-AF65-F5344CB8AC3E}">
        <p14:creationId xmlns:p14="http://schemas.microsoft.com/office/powerpoint/2010/main" val="34808173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chromium.org/quic" TargetMode="External"/><Relationship Id="rId2" Type="http://schemas.openxmlformats.org/officeDocument/2006/relationships/hyperlink" Target="https://docs.google.com/document/d/1WJvyZflAO2pq77yOLbp9NsGjC1CHetAXV8I0fQe-B_U/edit" TargetMode="External"/><Relationship Id="rId1" Type="http://schemas.openxmlformats.org/officeDocument/2006/relationships/slideLayout" Target="../slideLayouts/slideLayout2.xml"/><Relationship Id="rId5" Type="http://schemas.openxmlformats.org/officeDocument/2006/relationships/hyperlink" Target="https://read01.com/e4Ny5K.html" TargetMode="External"/><Relationship Id="rId4" Type="http://schemas.openxmlformats.org/officeDocument/2006/relationships/hyperlink" Target="http://technews.tw/2015/04/20/google-quic-tcp-udp/"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Quick UDP Internet Connections</a:t>
            </a:r>
          </a:p>
        </p:txBody>
      </p:sp>
      <p:sp>
        <p:nvSpPr>
          <p:cNvPr id="3" name="Subtitle 2"/>
          <p:cNvSpPr>
            <a:spLocks noGrp="1"/>
          </p:cNvSpPr>
          <p:nvPr>
            <p:ph type="subTitle" idx="1"/>
          </p:nvPr>
        </p:nvSpPr>
        <p:spPr/>
        <p:txBody>
          <a:bodyPr/>
          <a:lstStyle/>
          <a:p>
            <a:r>
              <a:rPr lang="en-US" altLang="zh-TW" dirty="0" smtClean="0"/>
              <a:t>Nicole </a:t>
            </a:r>
          </a:p>
          <a:p>
            <a:endParaRPr lang="en-US" dirty="0"/>
          </a:p>
        </p:txBody>
      </p:sp>
      <p:sp>
        <p:nvSpPr>
          <p:cNvPr id="4" name="投影片編號版面配置區 3"/>
          <p:cNvSpPr>
            <a:spLocks noGrp="1"/>
          </p:cNvSpPr>
          <p:nvPr>
            <p:ph type="sldNum" sz="quarter" idx="12"/>
          </p:nvPr>
        </p:nvSpPr>
        <p:spPr/>
        <p:txBody>
          <a:bodyPr/>
          <a:lstStyle/>
          <a:p>
            <a:fld id="{2E037BB1-C055-EF46-A440-26815D1BB18E}" type="slidenum">
              <a:rPr lang="en-US" smtClean="0"/>
              <a:t>1</a:t>
            </a:fld>
            <a:endParaRPr lang="en-US"/>
          </a:p>
        </p:txBody>
      </p:sp>
    </p:spTree>
    <p:extLst>
      <p:ext uri="{BB962C8B-B14F-4D97-AF65-F5344CB8AC3E}">
        <p14:creationId xmlns:p14="http://schemas.microsoft.com/office/powerpoint/2010/main" val="31738717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Flow Control</a:t>
            </a:r>
          </a:p>
        </p:txBody>
      </p:sp>
      <p:sp>
        <p:nvSpPr>
          <p:cNvPr id="3" name="Content Placeholder 2"/>
          <p:cNvSpPr>
            <a:spLocks noGrp="1"/>
          </p:cNvSpPr>
          <p:nvPr>
            <p:ph idx="1"/>
          </p:nvPr>
        </p:nvSpPr>
        <p:spPr/>
        <p:txBody>
          <a:bodyPr/>
          <a:lstStyle/>
          <a:p>
            <a:r>
              <a:rPr lang="en-US" dirty="0"/>
              <a:t>Client and server</a:t>
            </a:r>
          </a:p>
          <a:p>
            <a:r>
              <a:rPr lang="en-US" dirty="0"/>
              <a:t>Connection and streams</a:t>
            </a:r>
          </a:p>
          <a:p>
            <a:r>
              <a:rPr lang="en-US" dirty="0"/>
              <a:t>Credit based</a:t>
            </a:r>
          </a:p>
          <a:p>
            <a:pPr marL="1085850" lvl="1" indent="-342900"/>
            <a:r>
              <a:rPr lang="en-US" dirty="0"/>
              <a:t>Default 64KB – clients and server normally set this higher</a:t>
            </a:r>
          </a:p>
          <a:p>
            <a:pPr marL="1085850" lvl="1" indent="-342900"/>
            <a:r>
              <a:rPr lang="en-US" b="1" i="1" dirty="0"/>
              <a:t>Requires updates </a:t>
            </a:r>
            <a:r>
              <a:rPr lang="en-US" dirty="0"/>
              <a:t>by WINDOW_UPDATE frame</a:t>
            </a:r>
          </a:p>
          <a:p>
            <a:endParaRPr lang="en-US" dirty="0"/>
          </a:p>
        </p:txBody>
      </p:sp>
    </p:spTree>
    <p:extLst>
      <p:ext uri="{BB962C8B-B14F-4D97-AF65-F5344CB8AC3E}">
        <p14:creationId xmlns:p14="http://schemas.microsoft.com/office/powerpoint/2010/main" val="21169182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圖片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71270" y="3049867"/>
            <a:ext cx="5272730" cy="1428542"/>
          </a:xfrm>
          <a:prstGeom prst="rect">
            <a:avLst/>
          </a:prstGeom>
        </p:spPr>
      </p:pic>
      <p:sp>
        <p:nvSpPr>
          <p:cNvPr id="2" name="Title 1"/>
          <p:cNvSpPr>
            <a:spLocks noGrp="1"/>
          </p:cNvSpPr>
          <p:nvPr>
            <p:ph type="title"/>
          </p:nvPr>
        </p:nvSpPr>
        <p:spPr/>
        <p:txBody>
          <a:bodyPr/>
          <a:lstStyle/>
          <a:p>
            <a:pPr algn="l"/>
            <a:r>
              <a:rPr lang="en" dirty="0" smtClean="0"/>
              <a:t>Multiplexing</a:t>
            </a:r>
            <a:endParaRPr lang="en-US" dirty="0"/>
          </a:p>
        </p:txBody>
      </p:sp>
      <p:sp>
        <p:nvSpPr>
          <p:cNvPr id="3" name="Content Placeholder 2"/>
          <p:cNvSpPr>
            <a:spLocks noGrp="1"/>
          </p:cNvSpPr>
          <p:nvPr>
            <p:ph idx="1"/>
          </p:nvPr>
        </p:nvSpPr>
        <p:spPr>
          <a:xfrm>
            <a:off x="197285" y="1083937"/>
            <a:ext cx="4066848" cy="3394472"/>
          </a:xfrm>
        </p:spPr>
        <p:txBody>
          <a:bodyPr>
            <a:normAutofit fontScale="77500" lnSpcReduction="20000"/>
          </a:bodyPr>
          <a:lstStyle/>
          <a:p>
            <a:r>
              <a:rPr lang="en-US" dirty="0"/>
              <a:t>HTTP/1.1</a:t>
            </a:r>
          </a:p>
          <a:p>
            <a:pPr marL="1085850" lvl="1" indent="-342900">
              <a:buFont typeface="Arial"/>
              <a:buChar char="•"/>
            </a:pPr>
            <a:r>
              <a:rPr lang="en-US" dirty="0"/>
              <a:t>4-8 outstanding requests on 4-8 connections</a:t>
            </a:r>
          </a:p>
          <a:p>
            <a:pPr marL="1085850" lvl="1" indent="-342900">
              <a:buFont typeface="Arial"/>
              <a:buChar char="•"/>
            </a:pPr>
            <a:r>
              <a:rPr lang="en-US" dirty="0"/>
              <a:t>Resource intensive on the server</a:t>
            </a:r>
          </a:p>
          <a:p>
            <a:r>
              <a:rPr lang="en-US" dirty="0"/>
              <a:t>HTTP/</a:t>
            </a:r>
            <a:r>
              <a:rPr lang="en-US" dirty="0" smtClean="0"/>
              <a:t>2 and QUIC</a:t>
            </a:r>
            <a:endParaRPr lang="en-US" dirty="0"/>
          </a:p>
          <a:p>
            <a:pPr marL="1085850" lvl="1" indent="-342900">
              <a:buFont typeface="Arial"/>
              <a:buChar char="•"/>
            </a:pPr>
            <a:r>
              <a:rPr lang="en-US" dirty="0"/>
              <a:t>One connection, many concurrent requests</a:t>
            </a:r>
          </a:p>
          <a:p>
            <a:pPr marL="1085850" lvl="1" indent="-342900">
              <a:buFont typeface="Arial"/>
              <a:buChar char="•"/>
            </a:pPr>
            <a:r>
              <a:rPr lang="en-US" dirty="0"/>
              <a:t>Normally limited to 100</a:t>
            </a:r>
          </a:p>
          <a:p>
            <a:endParaRPr lang="en-US" dirty="0"/>
          </a:p>
        </p:txBody>
      </p:sp>
      <p:pic>
        <p:nvPicPr>
          <p:cNvPr id="5" name="圖片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64133" y="494991"/>
            <a:ext cx="4879867" cy="2402396"/>
          </a:xfrm>
          <a:prstGeom prst="rect">
            <a:avLst/>
          </a:prstGeom>
        </p:spPr>
      </p:pic>
    </p:spTree>
    <p:extLst>
      <p:ext uri="{BB962C8B-B14F-4D97-AF65-F5344CB8AC3E}">
        <p14:creationId xmlns:p14="http://schemas.microsoft.com/office/powerpoint/2010/main" val="2158694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內容版面配置區 4"/>
          <p:cNvPicPr>
            <a:picLocks noGrp="1" noChangeAspect="1"/>
          </p:cNvPicPr>
          <p:nvPr>
            <p:ph idx="1"/>
          </p:nvPr>
        </p:nvPicPr>
        <p:blipFill rotWithShape="1">
          <a:blip r:embed="rId2">
            <a:extLst>
              <a:ext uri="{28A0092B-C50C-407E-A947-70E740481C1C}">
                <a14:useLocalDpi xmlns:a14="http://schemas.microsoft.com/office/drawing/2010/main" val="0"/>
              </a:ext>
            </a:extLst>
          </a:blip>
          <a:srcRect l="4620" t="1588" r="4223" b="3981"/>
          <a:stretch/>
        </p:blipFill>
        <p:spPr>
          <a:xfrm>
            <a:off x="1139686" y="519939"/>
            <a:ext cx="6692349" cy="4550798"/>
          </a:xfrm>
        </p:spPr>
      </p:pic>
      <p:sp>
        <p:nvSpPr>
          <p:cNvPr id="2" name="標題 1"/>
          <p:cNvSpPr>
            <a:spLocks noGrp="1"/>
          </p:cNvSpPr>
          <p:nvPr>
            <p:ph type="title"/>
          </p:nvPr>
        </p:nvSpPr>
        <p:spPr>
          <a:xfrm>
            <a:off x="370527" y="7196"/>
            <a:ext cx="8229600" cy="857250"/>
          </a:xfrm>
        </p:spPr>
        <p:txBody>
          <a:bodyPr/>
          <a:lstStyle/>
          <a:p>
            <a:pPr algn="l"/>
            <a:r>
              <a:rPr lang="en" dirty="0" smtClean="0"/>
              <a:t>Multiplexing</a:t>
            </a:r>
            <a:endParaRPr lang="en-US" dirty="0"/>
          </a:p>
        </p:txBody>
      </p:sp>
      <p:sp>
        <p:nvSpPr>
          <p:cNvPr id="4" name="投影片編號版面配置區 3"/>
          <p:cNvSpPr>
            <a:spLocks noGrp="1"/>
          </p:cNvSpPr>
          <p:nvPr>
            <p:ph type="sldNum" sz="quarter" idx="12"/>
          </p:nvPr>
        </p:nvSpPr>
        <p:spPr/>
        <p:txBody>
          <a:bodyPr/>
          <a:lstStyle/>
          <a:p>
            <a:fld id="{2E037BB1-C055-EF46-A440-26815D1BB18E}" type="slidenum">
              <a:rPr lang="en-US" smtClean="0"/>
              <a:t>12</a:t>
            </a:fld>
            <a:endParaRPr lang="en-US"/>
          </a:p>
        </p:txBody>
      </p:sp>
    </p:spTree>
    <p:extLst>
      <p:ext uri="{BB962C8B-B14F-4D97-AF65-F5344CB8AC3E}">
        <p14:creationId xmlns:p14="http://schemas.microsoft.com/office/powerpoint/2010/main" val="39026838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147640"/>
            <a:ext cx="8794376" cy="857250"/>
          </a:xfrm>
        </p:spPr>
        <p:txBody>
          <a:bodyPr>
            <a:noAutofit/>
          </a:bodyPr>
          <a:lstStyle/>
          <a:p>
            <a:r>
              <a:rPr lang="en-US" altLang="zh-TW" sz="3200" dirty="0"/>
              <a:t>Authenticated and Encrypted Header and Payload</a:t>
            </a:r>
            <a:r>
              <a:rPr lang="en-US" altLang="zh-TW" sz="3200" b="1" dirty="0"/>
              <a:t/>
            </a:r>
            <a:br>
              <a:rPr lang="en-US" altLang="zh-TW" sz="3200" b="1" dirty="0"/>
            </a:br>
            <a:endParaRPr lang="zh-TW" altLang="en-US" sz="3200" dirty="0"/>
          </a:p>
        </p:txBody>
      </p:sp>
      <p:sp>
        <p:nvSpPr>
          <p:cNvPr id="3" name="內容版面配置區 2"/>
          <p:cNvSpPr>
            <a:spLocks noGrp="1"/>
          </p:cNvSpPr>
          <p:nvPr>
            <p:ph idx="1"/>
          </p:nvPr>
        </p:nvSpPr>
        <p:spPr/>
        <p:txBody>
          <a:bodyPr>
            <a:normAutofit fontScale="77500" lnSpcReduction="20000"/>
          </a:bodyPr>
          <a:lstStyle/>
          <a:p>
            <a:r>
              <a:rPr lang="en-US" altLang="zh-TW" dirty="0" smtClean="0"/>
              <a:t>QUIC packets are always authenticated and typically the payload is fully encrypted. The parts of the packet header which are not encrypted are still authenticated by the receiver, so as to thwart any packet injection or manipulation by third parties. </a:t>
            </a:r>
          </a:p>
          <a:p>
            <a:r>
              <a:rPr lang="en-US" altLang="zh-TW" dirty="0" smtClean="0"/>
              <a:t/>
            </a:r>
            <a:br>
              <a:rPr lang="en-US" altLang="zh-TW" dirty="0" smtClean="0"/>
            </a:br>
            <a:r>
              <a:rPr lang="en-US" altLang="zh-TW" dirty="0" smtClean="0"/>
              <a:t>Caveat: PUBLIC_RESET packets that reset a connection are currently not authenticated.</a:t>
            </a:r>
          </a:p>
          <a:p>
            <a:pPr marL="0" indent="0">
              <a:buNone/>
            </a:pPr>
            <a:r>
              <a:rPr lang="en-US" altLang="zh-TW" dirty="0"/>
              <a:t/>
            </a:r>
            <a:br>
              <a:rPr lang="en-US" altLang="zh-TW" dirty="0"/>
            </a:br>
            <a:endParaRPr lang="zh-TW" altLang="en-US" dirty="0"/>
          </a:p>
        </p:txBody>
      </p:sp>
      <p:sp>
        <p:nvSpPr>
          <p:cNvPr id="4" name="投影片編號版面配置區 3"/>
          <p:cNvSpPr>
            <a:spLocks noGrp="1"/>
          </p:cNvSpPr>
          <p:nvPr>
            <p:ph type="sldNum" sz="quarter" idx="12"/>
          </p:nvPr>
        </p:nvSpPr>
        <p:spPr/>
        <p:txBody>
          <a:bodyPr/>
          <a:lstStyle/>
          <a:p>
            <a:fld id="{2E037BB1-C055-EF46-A440-26815D1BB18E}" type="slidenum">
              <a:rPr lang="en-US" smtClean="0"/>
              <a:t>13</a:t>
            </a:fld>
            <a:endParaRPr lang="en-US"/>
          </a:p>
        </p:txBody>
      </p:sp>
    </p:spTree>
    <p:extLst>
      <p:ext uri="{BB962C8B-B14F-4D97-AF65-F5344CB8AC3E}">
        <p14:creationId xmlns:p14="http://schemas.microsoft.com/office/powerpoint/2010/main" val="34944149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88259" y="205979"/>
            <a:ext cx="8229600" cy="857250"/>
          </a:xfrm>
        </p:spPr>
        <p:txBody>
          <a:bodyPr>
            <a:normAutofit fontScale="90000"/>
          </a:bodyPr>
          <a:lstStyle/>
          <a:p>
            <a:pPr algn="l"/>
            <a:r>
              <a:rPr lang="en-US" altLang="zh-TW" dirty="0"/>
              <a:t>Connection</a:t>
            </a:r>
            <a:r>
              <a:rPr lang="en-US" altLang="zh-TW" b="1" dirty="0"/>
              <a:t> </a:t>
            </a:r>
            <a:r>
              <a:rPr lang="en-US" altLang="zh-TW" dirty="0"/>
              <a:t>Migration</a:t>
            </a:r>
            <a:r>
              <a:rPr lang="en-US" altLang="zh-TW" b="1" dirty="0"/>
              <a:t/>
            </a:r>
            <a:br>
              <a:rPr lang="en-US" altLang="zh-TW" b="1" dirty="0"/>
            </a:br>
            <a:endParaRPr lang="zh-TW" altLang="en-US" dirty="0"/>
          </a:p>
        </p:txBody>
      </p:sp>
      <p:sp>
        <p:nvSpPr>
          <p:cNvPr id="3" name="內容版面配置區 2"/>
          <p:cNvSpPr>
            <a:spLocks noGrp="1"/>
          </p:cNvSpPr>
          <p:nvPr>
            <p:ph idx="1"/>
          </p:nvPr>
        </p:nvSpPr>
        <p:spPr/>
        <p:txBody>
          <a:bodyPr>
            <a:normAutofit fontScale="92500" lnSpcReduction="20000"/>
          </a:bodyPr>
          <a:lstStyle/>
          <a:p>
            <a:r>
              <a:rPr lang="en-US" altLang="zh-TW" dirty="0"/>
              <a:t>TCP connections are identified by a 4-tuple of source address, source port, destination address and destination port. </a:t>
            </a:r>
            <a:endParaRPr lang="en-US" altLang="zh-TW" dirty="0" smtClean="0"/>
          </a:p>
          <a:p>
            <a:r>
              <a:rPr lang="en-US" altLang="zh-TW" dirty="0" smtClean="0"/>
              <a:t/>
            </a:r>
            <a:br>
              <a:rPr lang="en-US" altLang="zh-TW" dirty="0" smtClean="0"/>
            </a:br>
            <a:r>
              <a:rPr lang="en-US" altLang="zh-TW" dirty="0" smtClean="0"/>
              <a:t>QUIC connections are identified by a 64-bit Connection ID, randomly generated by the client..</a:t>
            </a:r>
            <a:r>
              <a:rPr lang="en-US" altLang="zh-TW" dirty="0"/>
              <a:t/>
            </a:r>
            <a:br>
              <a:rPr lang="en-US" altLang="zh-TW" dirty="0"/>
            </a:br>
            <a:r>
              <a:rPr lang="en-US" altLang="zh-TW" dirty="0"/>
              <a:t/>
            </a:r>
            <a:br>
              <a:rPr lang="en-US" altLang="zh-TW" dirty="0"/>
            </a:br>
            <a:endParaRPr lang="zh-TW" altLang="en-US" dirty="0"/>
          </a:p>
        </p:txBody>
      </p:sp>
      <p:sp>
        <p:nvSpPr>
          <p:cNvPr id="4" name="投影片編號版面配置區 3"/>
          <p:cNvSpPr>
            <a:spLocks noGrp="1"/>
          </p:cNvSpPr>
          <p:nvPr>
            <p:ph type="sldNum" sz="quarter" idx="12"/>
          </p:nvPr>
        </p:nvSpPr>
        <p:spPr/>
        <p:txBody>
          <a:bodyPr/>
          <a:lstStyle/>
          <a:p>
            <a:fld id="{2E037BB1-C055-EF46-A440-26815D1BB18E}" type="slidenum">
              <a:rPr lang="en-US" smtClean="0"/>
              <a:t>14</a:t>
            </a:fld>
            <a:endParaRPr lang="en-US"/>
          </a:p>
        </p:txBody>
      </p:sp>
    </p:spTree>
    <p:extLst>
      <p:ext uri="{BB962C8B-B14F-4D97-AF65-F5344CB8AC3E}">
        <p14:creationId xmlns:p14="http://schemas.microsoft.com/office/powerpoint/2010/main" val="23568749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365" y="0"/>
            <a:ext cx="8229600" cy="857250"/>
          </a:xfrm>
        </p:spPr>
        <p:txBody>
          <a:bodyPr/>
          <a:lstStyle/>
          <a:p>
            <a:pPr algn="l"/>
            <a:r>
              <a:rPr lang="en" dirty="0"/>
              <a:t>Prioritization</a:t>
            </a:r>
            <a:endParaRPr lang="en-US" dirty="0"/>
          </a:p>
        </p:txBody>
      </p:sp>
      <p:sp>
        <p:nvSpPr>
          <p:cNvPr id="3" name="Content Placeholder 2"/>
          <p:cNvSpPr>
            <a:spLocks noGrp="1"/>
          </p:cNvSpPr>
          <p:nvPr>
            <p:ph idx="1"/>
          </p:nvPr>
        </p:nvSpPr>
        <p:spPr>
          <a:xfrm>
            <a:off x="457200" y="1200151"/>
            <a:ext cx="4132989" cy="3394472"/>
          </a:xfrm>
        </p:spPr>
        <p:txBody>
          <a:bodyPr>
            <a:normAutofit fontScale="92500" lnSpcReduction="20000"/>
          </a:bodyPr>
          <a:lstStyle/>
          <a:p>
            <a:r>
              <a:rPr lang="en-US" dirty="0"/>
              <a:t>Ability for </a:t>
            </a:r>
            <a:r>
              <a:rPr lang="en-US" b="1" i="1" dirty="0"/>
              <a:t>clients</a:t>
            </a:r>
            <a:r>
              <a:rPr lang="en-US" dirty="0"/>
              <a:t> to set a priority of a stream</a:t>
            </a:r>
          </a:p>
          <a:p>
            <a:r>
              <a:rPr lang="en-US" dirty="0"/>
              <a:t>Dependency tree for streams</a:t>
            </a:r>
          </a:p>
          <a:p>
            <a:r>
              <a:rPr lang="en-US" dirty="0"/>
              <a:t>Higher weights get more resources</a:t>
            </a:r>
          </a:p>
          <a:p>
            <a:r>
              <a:rPr lang="en-US" dirty="0"/>
              <a:t>Resources proportional to the weighting</a:t>
            </a:r>
          </a:p>
          <a:p>
            <a:endParaRPr lang="en-US" dirty="0"/>
          </a:p>
        </p:txBody>
      </p:sp>
      <p:pic>
        <p:nvPicPr>
          <p:cNvPr id="4" name="Picture 3"/>
          <p:cNvPicPr>
            <a:picLocks noChangeAspect="1"/>
          </p:cNvPicPr>
          <p:nvPr/>
        </p:nvPicPr>
        <p:blipFill>
          <a:blip r:embed="rId3"/>
          <a:stretch>
            <a:fillRect/>
          </a:stretch>
        </p:blipFill>
        <p:spPr>
          <a:xfrm>
            <a:off x="4953389" y="1451373"/>
            <a:ext cx="3733411" cy="3143250"/>
          </a:xfrm>
          <a:prstGeom prst="rect">
            <a:avLst/>
          </a:prstGeom>
        </p:spPr>
      </p:pic>
    </p:spTree>
    <p:extLst>
      <p:ext uri="{BB962C8B-B14F-4D97-AF65-F5344CB8AC3E}">
        <p14:creationId xmlns:p14="http://schemas.microsoft.com/office/powerpoint/2010/main" val="20605601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282" y="170261"/>
            <a:ext cx="8229600" cy="857250"/>
          </a:xfrm>
        </p:spPr>
        <p:txBody>
          <a:bodyPr/>
          <a:lstStyle/>
          <a:p>
            <a:pPr algn="l"/>
            <a:r>
              <a:rPr lang="en-US" dirty="0" smtClean="0"/>
              <a:t>QUIC </a:t>
            </a:r>
            <a:r>
              <a:rPr lang="en" dirty="0" smtClean="0"/>
              <a:t>Potential Issues</a:t>
            </a:r>
            <a:endParaRPr lang="en-US" dirty="0"/>
          </a:p>
        </p:txBody>
      </p:sp>
      <p:sp>
        <p:nvSpPr>
          <p:cNvPr id="3" name="Content Placeholder 2"/>
          <p:cNvSpPr>
            <a:spLocks noGrp="1"/>
          </p:cNvSpPr>
          <p:nvPr>
            <p:ph idx="1"/>
          </p:nvPr>
        </p:nvSpPr>
        <p:spPr/>
        <p:txBody>
          <a:bodyPr/>
          <a:lstStyle/>
          <a:p>
            <a:r>
              <a:rPr lang="en-US" dirty="0" smtClean="0"/>
              <a:t>UDP rate limiting and blocking</a:t>
            </a:r>
          </a:p>
          <a:p>
            <a:r>
              <a:rPr lang="en-US" dirty="0" smtClean="0"/>
              <a:t>More CPU usage on client and server</a:t>
            </a:r>
          </a:p>
          <a:p>
            <a:r>
              <a:rPr lang="en-US" dirty="0" smtClean="0"/>
              <a:t>DOS attacks</a:t>
            </a:r>
          </a:p>
          <a:p>
            <a:endParaRPr lang="en-US" dirty="0"/>
          </a:p>
        </p:txBody>
      </p:sp>
      <p:sp>
        <p:nvSpPr>
          <p:cNvPr id="4" name="投影片編號版面配置區 3"/>
          <p:cNvSpPr>
            <a:spLocks noGrp="1"/>
          </p:cNvSpPr>
          <p:nvPr>
            <p:ph type="sldNum" sz="quarter" idx="12"/>
          </p:nvPr>
        </p:nvSpPr>
        <p:spPr/>
        <p:txBody>
          <a:bodyPr/>
          <a:lstStyle/>
          <a:p>
            <a:fld id="{2E037BB1-C055-EF46-A440-26815D1BB18E}" type="slidenum">
              <a:rPr lang="en-US" smtClean="0"/>
              <a:t>16</a:t>
            </a:fld>
            <a:endParaRPr lang="en-US"/>
          </a:p>
        </p:txBody>
      </p:sp>
    </p:spTree>
    <p:extLst>
      <p:ext uri="{BB962C8B-B14F-4D97-AF65-F5344CB8AC3E}">
        <p14:creationId xmlns:p14="http://schemas.microsoft.com/office/powerpoint/2010/main" val="24314609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dirty="0" smtClean="0"/>
              <a:t>Reference</a:t>
            </a:r>
            <a:endParaRPr lang="en-US" dirty="0"/>
          </a:p>
        </p:txBody>
      </p:sp>
      <p:sp>
        <p:nvSpPr>
          <p:cNvPr id="3" name="內容版面配置區 2"/>
          <p:cNvSpPr>
            <a:spLocks noGrp="1"/>
          </p:cNvSpPr>
          <p:nvPr>
            <p:ph idx="1"/>
          </p:nvPr>
        </p:nvSpPr>
        <p:spPr/>
        <p:txBody>
          <a:bodyPr>
            <a:normAutofit lnSpcReduction="10000"/>
          </a:bodyPr>
          <a:lstStyle/>
          <a:p>
            <a:r>
              <a:rPr lang="en-US" dirty="0" smtClean="0">
                <a:hlinkClick r:id="rId2"/>
              </a:rPr>
              <a:t>google QUIC</a:t>
            </a:r>
            <a:endParaRPr lang="en-US" dirty="0" smtClean="0"/>
          </a:p>
          <a:p>
            <a:r>
              <a:rPr lang="en-US" dirty="0">
                <a:hlinkClick r:id="rId3"/>
              </a:rPr>
              <a:t>https://</a:t>
            </a:r>
            <a:r>
              <a:rPr lang="en-US" dirty="0" smtClean="0">
                <a:hlinkClick r:id="rId3"/>
              </a:rPr>
              <a:t>www.chromium.org/quic</a:t>
            </a:r>
            <a:endParaRPr lang="en-US" dirty="0" smtClean="0"/>
          </a:p>
          <a:p>
            <a:endParaRPr lang="en-US" dirty="0" smtClean="0"/>
          </a:p>
          <a:p>
            <a:r>
              <a:rPr lang="en-US" altLang="zh-TW" dirty="0">
                <a:hlinkClick r:id="rId4"/>
              </a:rPr>
              <a:t>http://technews.tw/2015/04/20/google-quic-tcp-udp/</a:t>
            </a:r>
            <a:endParaRPr lang="en-US" altLang="zh-TW" dirty="0"/>
          </a:p>
          <a:p>
            <a:r>
              <a:rPr lang="en-US" altLang="zh-TW" dirty="0">
                <a:hlinkClick r:id="rId5"/>
              </a:rPr>
              <a:t>https://read01.com/e4Ny5K.html</a:t>
            </a:r>
            <a:endParaRPr lang="en-US" altLang="zh-TW" dirty="0"/>
          </a:p>
          <a:p>
            <a:endParaRPr lang="en-US" dirty="0"/>
          </a:p>
        </p:txBody>
      </p:sp>
      <p:sp>
        <p:nvSpPr>
          <p:cNvPr id="4" name="投影片編號版面配置區 3"/>
          <p:cNvSpPr>
            <a:spLocks noGrp="1"/>
          </p:cNvSpPr>
          <p:nvPr>
            <p:ph type="sldNum" sz="quarter" idx="12"/>
          </p:nvPr>
        </p:nvSpPr>
        <p:spPr/>
        <p:txBody>
          <a:bodyPr/>
          <a:lstStyle/>
          <a:p>
            <a:fld id="{2E037BB1-C055-EF46-A440-26815D1BB18E}" type="slidenum">
              <a:rPr lang="en-US" smtClean="0"/>
              <a:t>17</a:t>
            </a:fld>
            <a:endParaRPr lang="en-US"/>
          </a:p>
        </p:txBody>
      </p:sp>
    </p:spTree>
    <p:extLst>
      <p:ext uri="{BB962C8B-B14F-4D97-AF65-F5344CB8AC3E}">
        <p14:creationId xmlns:p14="http://schemas.microsoft.com/office/powerpoint/2010/main" val="650038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l"/>
            <a:r>
              <a:rPr lang="en-US" dirty="0" smtClean="0"/>
              <a:t>Overview</a:t>
            </a:r>
            <a:endParaRPr lang="en-US" dirty="0"/>
          </a:p>
        </p:txBody>
      </p:sp>
      <p:sp>
        <p:nvSpPr>
          <p:cNvPr id="3" name="內容版面配置區 2"/>
          <p:cNvSpPr>
            <a:spLocks noGrp="1"/>
          </p:cNvSpPr>
          <p:nvPr>
            <p:ph idx="1"/>
          </p:nvPr>
        </p:nvSpPr>
        <p:spPr/>
        <p:txBody>
          <a:bodyPr>
            <a:normAutofit lnSpcReduction="10000"/>
          </a:bodyPr>
          <a:lstStyle/>
          <a:p>
            <a:r>
              <a:rPr lang="en-US" dirty="0"/>
              <a:t>What is </a:t>
            </a:r>
            <a:r>
              <a:rPr lang="en-US" dirty="0" smtClean="0"/>
              <a:t>QUIC</a:t>
            </a:r>
          </a:p>
          <a:p>
            <a:r>
              <a:rPr lang="en-US" dirty="0"/>
              <a:t>What is </a:t>
            </a:r>
            <a:r>
              <a:rPr lang="en-US" dirty="0" smtClean="0"/>
              <a:t>SPDY</a:t>
            </a:r>
          </a:p>
          <a:p>
            <a:r>
              <a:rPr lang="en-US" altLang="zh-TW" dirty="0"/>
              <a:t>Advantages</a:t>
            </a:r>
            <a:r>
              <a:rPr lang="en-US" dirty="0" smtClean="0"/>
              <a:t> </a:t>
            </a:r>
            <a:r>
              <a:rPr lang="en-US" dirty="0"/>
              <a:t>of </a:t>
            </a:r>
            <a:r>
              <a:rPr lang="en-US" dirty="0" smtClean="0"/>
              <a:t>QUIC</a:t>
            </a:r>
          </a:p>
          <a:p>
            <a:r>
              <a:rPr lang="en-US" dirty="0"/>
              <a:t>Establishing a QUIC Connection</a:t>
            </a:r>
            <a:endParaRPr lang="en-US" dirty="0" smtClean="0"/>
          </a:p>
          <a:p>
            <a:r>
              <a:rPr lang="en-US" dirty="0"/>
              <a:t>QUIC </a:t>
            </a:r>
            <a:r>
              <a:rPr lang="en-US" dirty="0" smtClean="0"/>
              <a:t>Performance</a:t>
            </a:r>
          </a:p>
          <a:p>
            <a:r>
              <a:rPr lang="en-US" dirty="0" smtClean="0"/>
              <a:t>Conclusion</a:t>
            </a:r>
            <a:endParaRPr lang="en-US" dirty="0"/>
          </a:p>
        </p:txBody>
      </p:sp>
      <p:sp>
        <p:nvSpPr>
          <p:cNvPr id="4" name="投影片編號版面配置區 3"/>
          <p:cNvSpPr>
            <a:spLocks noGrp="1"/>
          </p:cNvSpPr>
          <p:nvPr>
            <p:ph type="sldNum" sz="quarter" idx="12"/>
          </p:nvPr>
        </p:nvSpPr>
        <p:spPr/>
        <p:txBody>
          <a:bodyPr/>
          <a:lstStyle/>
          <a:p>
            <a:fld id="{2E037BB1-C055-EF46-A440-26815D1BB18E}" type="slidenum">
              <a:rPr lang="en-US" smtClean="0"/>
              <a:t>2</a:t>
            </a:fld>
            <a:endParaRPr lang="en-US"/>
          </a:p>
        </p:txBody>
      </p:sp>
    </p:spTree>
    <p:extLst>
      <p:ext uri="{BB962C8B-B14F-4D97-AF65-F5344CB8AC3E}">
        <p14:creationId xmlns:p14="http://schemas.microsoft.com/office/powerpoint/2010/main" val="32588447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l"/>
            <a:r>
              <a:rPr lang="en-US" dirty="0" smtClean="0"/>
              <a:t>What is QUIC</a:t>
            </a:r>
            <a:endParaRPr lang="en-US" dirty="0"/>
          </a:p>
        </p:txBody>
      </p:sp>
      <p:sp>
        <p:nvSpPr>
          <p:cNvPr id="3" name="內容版面配置區 2"/>
          <p:cNvSpPr>
            <a:spLocks noGrp="1"/>
          </p:cNvSpPr>
          <p:nvPr>
            <p:ph idx="1"/>
          </p:nvPr>
        </p:nvSpPr>
        <p:spPr/>
        <p:txBody>
          <a:bodyPr/>
          <a:lstStyle/>
          <a:p>
            <a:r>
              <a:rPr lang="en-US" dirty="0"/>
              <a:t>QUIC is an experimental transport </a:t>
            </a:r>
            <a:r>
              <a:rPr lang="en-US" dirty="0" smtClean="0"/>
              <a:t>layer</a:t>
            </a:r>
            <a:r>
              <a:rPr lang="en-US" dirty="0"/>
              <a:t> network protocol designed by  Google</a:t>
            </a:r>
          </a:p>
          <a:p>
            <a:r>
              <a:rPr lang="en-US" dirty="0"/>
              <a:t>R</a:t>
            </a:r>
            <a:r>
              <a:rPr lang="en-US" dirty="0" smtClean="0"/>
              <a:t>eliable </a:t>
            </a:r>
            <a:r>
              <a:rPr lang="en-US" dirty="0"/>
              <a:t>stream transport </a:t>
            </a:r>
            <a:r>
              <a:rPr lang="en-US" dirty="0" smtClean="0"/>
              <a:t>over </a:t>
            </a:r>
            <a:r>
              <a:rPr lang="en-US" dirty="0"/>
              <a:t>UDP </a:t>
            </a:r>
            <a:endParaRPr lang="en-US" dirty="0" smtClean="0"/>
          </a:p>
          <a:p>
            <a:r>
              <a:rPr lang="en-US" dirty="0"/>
              <a:t>QUIC is functionally equivalent to TCP+TLS+HTTP/2</a:t>
            </a:r>
          </a:p>
        </p:txBody>
      </p:sp>
      <p:sp>
        <p:nvSpPr>
          <p:cNvPr id="4" name="投影片編號版面配置區 3"/>
          <p:cNvSpPr>
            <a:spLocks noGrp="1"/>
          </p:cNvSpPr>
          <p:nvPr>
            <p:ph type="sldNum" sz="quarter" idx="12"/>
          </p:nvPr>
        </p:nvSpPr>
        <p:spPr/>
        <p:txBody>
          <a:bodyPr/>
          <a:lstStyle/>
          <a:p>
            <a:fld id="{2E037BB1-C055-EF46-A440-26815D1BB18E}" type="slidenum">
              <a:rPr lang="en-US" smtClean="0"/>
              <a:t>3</a:t>
            </a:fld>
            <a:endParaRPr lang="en-US"/>
          </a:p>
        </p:txBody>
      </p:sp>
    </p:spTree>
    <p:extLst>
      <p:ext uri="{BB962C8B-B14F-4D97-AF65-F5344CB8AC3E}">
        <p14:creationId xmlns:p14="http://schemas.microsoft.com/office/powerpoint/2010/main" val="15653310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l"/>
            <a:r>
              <a:rPr lang="en-US" dirty="0" smtClean="0"/>
              <a:t>What </a:t>
            </a:r>
            <a:r>
              <a:rPr lang="en-US" dirty="0"/>
              <a:t>is </a:t>
            </a:r>
            <a:r>
              <a:rPr lang="en-US" dirty="0" smtClean="0"/>
              <a:t>SPDY(speedy)</a:t>
            </a:r>
            <a:endParaRPr lang="en-US" dirty="0"/>
          </a:p>
        </p:txBody>
      </p:sp>
      <p:sp>
        <p:nvSpPr>
          <p:cNvPr id="3" name="內容版面配置區 2"/>
          <p:cNvSpPr>
            <a:spLocks noGrp="1"/>
          </p:cNvSpPr>
          <p:nvPr>
            <p:ph idx="1"/>
          </p:nvPr>
        </p:nvSpPr>
        <p:spPr>
          <a:xfrm>
            <a:off x="457200" y="1343458"/>
            <a:ext cx="8229600" cy="3981525"/>
          </a:xfrm>
        </p:spPr>
        <p:txBody>
          <a:bodyPr>
            <a:noAutofit/>
          </a:bodyPr>
          <a:lstStyle/>
          <a:p>
            <a:pPr marL="282575" indent="-282575"/>
            <a:r>
              <a:rPr lang="en-US" sz="2800" b="1" dirty="0" smtClean="0"/>
              <a:t>Multiple HTTP request on one TCP socket</a:t>
            </a:r>
          </a:p>
          <a:p>
            <a:pPr marL="282575" indent="-282575"/>
            <a:r>
              <a:rPr lang="en-US" sz="2800" b="1" dirty="0" smtClean="0"/>
              <a:t>Compress HTTP headers </a:t>
            </a:r>
          </a:p>
          <a:p>
            <a:pPr marL="282575" indent="-282575"/>
            <a:r>
              <a:rPr lang="en-US" sz="2800" b="1" dirty="0" smtClean="0"/>
              <a:t>Server Push</a:t>
            </a:r>
          </a:p>
          <a:p>
            <a:pPr marL="282575" indent="-282575"/>
            <a:r>
              <a:rPr lang="en-US" sz="2800" b="1" dirty="0" smtClean="0"/>
              <a:t>Prioritization among parallel request</a:t>
            </a:r>
          </a:p>
        </p:txBody>
      </p:sp>
      <p:sp>
        <p:nvSpPr>
          <p:cNvPr id="4" name="投影片編號版面配置區 3"/>
          <p:cNvSpPr>
            <a:spLocks noGrp="1"/>
          </p:cNvSpPr>
          <p:nvPr>
            <p:ph type="sldNum" sz="quarter" idx="12"/>
          </p:nvPr>
        </p:nvSpPr>
        <p:spPr/>
        <p:txBody>
          <a:bodyPr/>
          <a:lstStyle/>
          <a:p>
            <a:fld id="{2E037BB1-C055-EF46-A440-26815D1BB18E}" type="slidenum">
              <a:rPr lang="en-US" smtClean="0"/>
              <a:t>4</a:t>
            </a:fld>
            <a:endParaRPr lang="en-US"/>
          </a:p>
        </p:txBody>
      </p:sp>
    </p:spTree>
    <p:extLst>
      <p:ext uri="{BB962C8B-B14F-4D97-AF65-F5344CB8AC3E}">
        <p14:creationId xmlns:p14="http://schemas.microsoft.com/office/powerpoint/2010/main" val="367896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Where does QUIC fit in?</a:t>
            </a:r>
          </a:p>
        </p:txBody>
      </p:sp>
      <p:pic>
        <p:nvPicPr>
          <p:cNvPr id="6" name="內容版面配置區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56461" y="1063229"/>
            <a:ext cx="8431078" cy="3572491"/>
          </a:xfrm>
        </p:spPr>
      </p:pic>
      <p:sp>
        <p:nvSpPr>
          <p:cNvPr id="5" name="投影片編號版面配置區 4"/>
          <p:cNvSpPr>
            <a:spLocks noGrp="1"/>
          </p:cNvSpPr>
          <p:nvPr>
            <p:ph type="sldNum" sz="quarter" idx="12"/>
          </p:nvPr>
        </p:nvSpPr>
        <p:spPr/>
        <p:txBody>
          <a:bodyPr/>
          <a:lstStyle/>
          <a:p>
            <a:fld id="{2E037BB1-C055-EF46-A440-26815D1BB18E}" type="slidenum">
              <a:rPr lang="en-US" smtClean="0"/>
              <a:t>5</a:t>
            </a:fld>
            <a:endParaRPr lang="en-US"/>
          </a:p>
        </p:txBody>
      </p:sp>
    </p:spTree>
    <p:extLst>
      <p:ext uri="{BB962C8B-B14F-4D97-AF65-F5344CB8AC3E}">
        <p14:creationId xmlns:p14="http://schemas.microsoft.com/office/powerpoint/2010/main" val="37145016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l"/>
            <a:r>
              <a:rPr lang="en-US" altLang="zh-TW" dirty="0" smtClean="0"/>
              <a:t>Advantages </a:t>
            </a:r>
            <a:r>
              <a:rPr lang="en-US" dirty="0" smtClean="0"/>
              <a:t>of QUIC</a:t>
            </a:r>
            <a:endParaRPr lang="en-US" dirty="0"/>
          </a:p>
        </p:txBody>
      </p:sp>
      <p:sp>
        <p:nvSpPr>
          <p:cNvPr id="3" name="內容版面配置區 2"/>
          <p:cNvSpPr>
            <a:spLocks noGrp="1"/>
          </p:cNvSpPr>
          <p:nvPr>
            <p:ph idx="1"/>
          </p:nvPr>
        </p:nvSpPr>
        <p:spPr/>
        <p:txBody>
          <a:bodyPr>
            <a:normAutofit fontScale="77500" lnSpcReduction="20000"/>
          </a:bodyPr>
          <a:lstStyle/>
          <a:p>
            <a:r>
              <a:rPr lang="en-US" altLang="zh-TW" dirty="0"/>
              <a:t>Connection establishment latency</a:t>
            </a:r>
          </a:p>
          <a:p>
            <a:r>
              <a:rPr lang="en-US" altLang="zh-TW" dirty="0"/>
              <a:t>Pluggable congestion control</a:t>
            </a:r>
          </a:p>
          <a:p>
            <a:pPr fontAlgn="base"/>
            <a:r>
              <a:rPr lang="en-US" altLang="zh-TW" dirty="0" smtClean="0"/>
              <a:t>Multiplexing </a:t>
            </a:r>
            <a:r>
              <a:rPr lang="en-US" altLang="zh-TW" dirty="0"/>
              <a:t>without head-of-line blocking</a:t>
            </a:r>
          </a:p>
          <a:p>
            <a:pPr fontAlgn="base"/>
            <a:r>
              <a:rPr lang="en-US" altLang="zh-TW" dirty="0"/>
              <a:t>Authenticated and encrypted header and payload</a:t>
            </a:r>
          </a:p>
          <a:p>
            <a:pPr fontAlgn="base"/>
            <a:r>
              <a:rPr lang="en-US" altLang="zh-TW" dirty="0"/>
              <a:t>Stream and connection flow control</a:t>
            </a:r>
          </a:p>
          <a:p>
            <a:pPr fontAlgn="base"/>
            <a:r>
              <a:rPr lang="en-US" altLang="zh-TW" dirty="0"/>
              <a:t>Connection migration</a:t>
            </a:r>
          </a:p>
          <a:p>
            <a:r>
              <a:rPr lang="en-US" dirty="0" smtClean="0"/>
              <a:t>Protocol </a:t>
            </a:r>
            <a:r>
              <a:rPr lang="en-US" dirty="0"/>
              <a:t>is pushed into application space (unlike TCP which is handled in kernel</a:t>
            </a:r>
            <a:r>
              <a:rPr lang="en-US" dirty="0" smtClean="0"/>
              <a:t>)</a:t>
            </a:r>
          </a:p>
          <a:p>
            <a:r>
              <a:rPr lang="en-US" dirty="0" smtClean="0"/>
              <a:t>FEC(</a:t>
            </a:r>
            <a:r>
              <a:rPr lang="en-US" dirty="0"/>
              <a:t>Forward error </a:t>
            </a:r>
            <a:r>
              <a:rPr lang="en-US" dirty="0" smtClean="0"/>
              <a:t>correction)</a:t>
            </a:r>
          </a:p>
          <a:p>
            <a:endParaRPr lang="en-US" dirty="0"/>
          </a:p>
        </p:txBody>
      </p:sp>
      <p:sp>
        <p:nvSpPr>
          <p:cNvPr id="4" name="投影片編號版面配置區 3"/>
          <p:cNvSpPr>
            <a:spLocks noGrp="1"/>
          </p:cNvSpPr>
          <p:nvPr>
            <p:ph type="sldNum" sz="quarter" idx="12"/>
          </p:nvPr>
        </p:nvSpPr>
        <p:spPr/>
        <p:txBody>
          <a:bodyPr/>
          <a:lstStyle/>
          <a:p>
            <a:fld id="{2E037BB1-C055-EF46-A440-26815D1BB18E}" type="slidenum">
              <a:rPr lang="en-US" smtClean="0"/>
              <a:t>6</a:t>
            </a:fld>
            <a:endParaRPr lang="en-US"/>
          </a:p>
        </p:txBody>
      </p:sp>
    </p:spTree>
    <p:extLst>
      <p:ext uri="{BB962C8B-B14F-4D97-AF65-F5344CB8AC3E}">
        <p14:creationId xmlns:p14="http://schemas.microsoft.com/office/powerpoint/2010/main" val="11370686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9054"/>
            <a:ext cx="8229600" cy="857250"/>
          </a:xfrm>
        </p:spPr>
        <p:txBody>
          <a:bodyPr/>
          <a:lstStyle/>
          <a:p>
            <a:r>
              <a:rPr lang="en-US" dirty="0" smtClean="0"/>
              <a:t>Establishing a QUIC Connection</a:t>
            </a:r>
            <a:endParaRPr lang="en-US" dirty="0"/>
          </a:p>
        </p:txBody>
      </p:sp>
      <p:sp>
        <p:nvSpPr>
          <p:cNvPr id="3" name="Content Placeholder 2"/>
          <p:cNvSpPr>
            <a:spLocks noGrp="1"/>
          </p:cNvSpPr>
          <p:nvPr>
            <p:ph idx="1"/>
          </p:nvPr>
        </p:nvSpPr>
        <p:spPr>
          <a:xfrm>
            <a:off x="306468" y="1200151"/>
            <a:ext cx="5157390" cy="3394472"/>
          </a:xfrm>
        </p:spPr>
        <p:txBody>
          <a:bodyPr>
            <a:normAutofit fontScale="92500" lnSpcReduction="20000"/>
          </a:bodyPr>
          <a:lstStyle/>
          <a:p>
            <a:endParaRPr lang="en-US" dirty="0" smtClean="0"/>
          </a:p>
          <a:p>
            <a:r>
              <a:rPr lang="en-US" dirty="0" smtClean="0"/>
              <a:t>Client </a:t>
            </a:r>
            <a:r>
              <a:rPr lang="en-US" altLang="zh-TW" dirty="0" smtClean="0"/>
              <a:t>sends </a:t>
            </a:r>
            <a:r>
              <a:rPr lang="en-US" altLang="zh-TW" dirty="0"/>
              <a:t>an inchoate (empty) client hello (CHLO</a:t>
            </a:r>
            <a:r>
              <a:rPr lang="en-US" altLang="zh-TW" dirty="0" smtClean="0"/>
              <a:t>)</a:t>
            </a:r>
          </a:p>
          <a:p>
            <a:r>
              <a:rPr lang="en-US" altLang="zh-TW" dirty="0"/>
              <a:t>S</a:t>
            </a:r>
            <a:r>
              <a:rPr lang="en-US" altLang="zh-TW" dirty="0" smtClean="0"/>
              <a:t>erver </a:t>
            </a:r>
            <a:r>
              <a:rPr lang="en-US" altLang="zh-TW" dirty="0"/>
              <a:t>sends a rejection (REJ)</a:t>
            </a:r>
            <a:endParaRPr lang="en-US" altLang="zh-TW" dirty="0" smtClean="0"/>
          </a:p>
          <a:p>
            <a:r>
              <a:rPr lang="en-US" smtClean="0"/>
              <a:t>Client </a:t>
            </a:r>
            <a:r>
              <a:rPr lang="en-US" dirty="0" smtClean="0"/>
              <a:t>establishes QUIC connection in the background</a:t>
            </a:r>
          </a:p>
          <a:p>
            <a:r>
              <a:rPr lang="en-US" dirty="0" smtClean="0"/>
              <a:t>Client’s can cache if server supports QUIC</a:t>
            </a:r>
          </a:p>
          <a:p>
            <a:endParaRPr lang="en-US" dirty="0"/>
          </a:p>
        </p:txBody>
      </p:sp>
      <p:sp>
        <p:nvSpPr>
          <p:cNvPr id="5" name="投影片編號版面配置區 4"/>
          <p:cNvSpPr>
            <a:spLocks noGrp="1"/>
          </p:cNvSpPr>
          <p:nvPr>
            <p:ph type="sldNum" sz="quarter" idx="12"/>
          </p:nvPr>
        </p:nvSpPr>
        <p:spPr/>
        <p:txBody>
          <a:bodyPr/>
          <a:lstStyle/>
          <a:p>
            <a:fld id="{2E037BB1-C055-EF46-A440-26815D1BB18E}" type="slidenum">
              <a:rPr lang="en-US" smtClean="0"/>
              <a:t>7</a:t>
            </a:fld>
            <a:endParaRPr lang="en-US"/>
          </a:p>
        </p:txBody>
      </p:sp>
      <p:grpSp>
        <p:nvGrpSpPr>
          <p:cNvPr id="12" name="群組 11"/>
          <p:cNvGrpSpPr/>
          <p:nvPr/>
        </p:nvGrpSpPr>
        <p:grpSpPr>
          <a:xfrm>
            <a:off x="5734993" y="1259318"/>
            <a:ext cx="2951807" cy="3507945"/>
            <a:chOff x="5614590" y="1200151"/>
            <a:chExt cx="2951807" cy="3507945"/>
          </a:xfrm>
        </p:grpSpPr>
        <p:pic>
          <p:nvPicPr>
            <p:cNvPr id="4" name="Picture 3"/>
            <p:cNvPicPr>
              <a:picLocks noChangeAspect="1"/>
            </p:cNvPicPr>
            <p:nvPr/>
          </p:nvPicPr>
          <p:blipFill>
            <a:blip r:embed="rId3"/>
            <a:stretch>
              <a:fillRect/>
            </a:stretch>
          </p:blipFill>
          <p:spPr>
            <a:xfrm>
              <a:off x="5614590" y="1200151"/>
              <a:ext cx="2951807" cy="3507945"/>
            </a:xfrm>
            <a:prstGeom prst="rect">
              <a:avLst/>
            </a:prstGeom>
          </p:spPr>
        </p:pic>
        <p:sp>
          <p:nvSpPr>
            <p:cNvPr id="6" name="文字方塊 5"/>
            <p:cNvSpPr txBox="1"/>
            <p:nvPr/>
          </p:nvSpPr>
          <p:spPr>
            <a:xfrm>
              <a:off x="6885085" y="2174221"/>
              <a:ext cx="880690" cy="369332"/>
            </a:xfrm>
            <a:prstGeom prst="rect">
              <a:avLst/>
            </a:prstGeom>
            <a:solidFill>
              <a:schemeClr val="bg1"/>
            </a:solidFill>
          </p:spPr>
          <p:txBody>
            <a:bodyPr wrap="square" rtlCol="0">
              <a:spAutoFit/>
            </a:bodyPr>
            <a:lstStyle/>
            <a:p>
              <a:r>
                <a:rPr lang="en-US" dirty="0" smtClean="0"/>
                <a:t>CHLO</a:t>
              </a:r>
              <a:endParaRPr lang="en-US" dirty="0"/>
            </a:p>
          </p:txBody>
        </p:sp>
        <p:sp>
          <p:nvSpPr>
            <p:cNvPr id="9" name="文字方塊 8"/>
            <p:cNvSpPr txBox="1"/>
            <p:nvPr/>
          </p:nvSpPr>
          <p:spPr>
            <a:xfrm rot="21048784">
              <a:off x="7179655" y="2927619"/>
              <a:ext cx="586120" cy="369332"/>
            </a:xfrm>
            <a:prstGeom prst="rect">
              <a:avLst/>
            </a:prstGeom>
            <a:solidFill>
              <a:schemeClr val="bg1"/>
            </a:solidFill>
          </p:spPr>
          <p:txBody>
            <a:bodyPr wrap="square" rtlCol="0">
              <a:spAutoFit/>
            </a:bodyPr>
            <a:lstStyle/>
            <a:p>
              <a:endParaRPr lang="en-US" dirty="0"/>
            </a:p>
          </p:txBody>
        </p:sp>
        <p:sp>
          <p:nvSpPr>
            <p:cNvPr id="10" name="文字方塊 9"/>
            <p:cNvSpPr txBox="1"/>
            <p:nvPr/>
          </p:nvSpPr>
          <p:spPr>
            <a:xfrm rot="21250183">
              <a:off x="6722068" y="2998543"/>
              <a:ext cx="586120" cy="369332"/>
            </a:xfrm>
            <a:prstGeom prst="rect">
              <a:avLst/>
            </a:prstGeom>
            <a:solidFill>
              <a:schemeClr val="bg1"/>
            </a:solidFill>
          </p:spPr>
          <p:txBody>
            <a:bodyPr wrap="square" rtlCol="0">
              <a:spAutoFit/>
            </a:bodyPr>
            <a:lstStyle/>
            <a:p>
              <a:endParaRPr lang="en-US" dirty="0"/>
            </a:p>
          </p:txBody>
        </p:sp>
        <p:sp>
          <p:nvSpPr>
            <p:cNvPr id="8" name="文字方塊 7"/>
            <p:cNvSpPr txBox="1"/>
            <p:nvPr/>
          </p:nvSpPr>
          <p:spPr>
            <a:xfrm>
              <a:off x="6921818" y="2972040"/>
              <a:ext cx="880690" cy="369332"/>
            </a:xfrm>
            <a:prstGeom prst="rect">
              <a:avLst/>
            </a:prstGeom>
            <a:solidFill>
              <a:schemeClr val="bg1"/>
            </a:solidFill>
          </p:spPr>
          <p:txBody>
            <a:bodyPr wrap="square" rtlCol="0">
              <a:spAutoFit/>
            </a:bodyPr>
            <a:lstStyle/>
            <a:p>
              <a:r>
                <a:rPr lang="en-US" dirty="0" smtClean="0"/>
                <a:t>REJ</a:t>
              </a:r>
              <a:endParaRPr lang="en-US" dirty="0"/>
            </a:p>
          </p:txBody>
        </p:sp>
        <p:sp>
          <p:nvSpPr>
            <p:cNvPr id="7" name="文字方塊 6"/>
            <p:cNvSpPr txBox="1"/>
            <p:nvPr/>
          </p:nvSpPr>
          <p:spPr>
            <a:xfrm>
              <a:off x="6628912" y="3767547"/>
              <a:ext cx="772431" cy="369332"/>
            </a:xfrm>
            <a:prstGeom prst="rect">
              <a:avLst/>
            </a:prstGeom>
            <a:solidFill>
              <a:schemeClr val="bg1"/>
            </a:solidFill>
          </p:spPr>
          <p:txBody>
            <a:bodyPr wrap="square" rtlCol="0">
              <a:spAutoFit/>
            </a:bodyPr>
            <a:lstStyle/>
            <a:p>
              <a:r>
                <a:rPr lang="en-US" dirty="0" smtClean="0"/>
                <a:t>Data</a:t>
              </a:r>
              <a:endParaRPr lang="en-US" dirty="0"/>
            </a:p>
          </p:txBody>
        </p:sp>
        <p:sp>
          <p:nvSpPr>
            <p:cNvPr id="11" name="文字方塊 10"/>
            <p:cNvSpPr txBox="1"/>
            <p:nvPr/>
          </p:nvSpPr>
          <p:spPr>
            <a:xfrm>
              <a:off x="6792319" y="3240445"/>
              <a:ext cx="772431" cy="369332"/>
            </a:xfrm>
            <a:prstGeom prst="rect">
              <a:avLst/>
            </a:prstGeom>
            <a:solidFill>
              <a:schemeClr val="bg1"/>
            </a:solidFill>
          </p:spPr>
          <p:txBody>
            <a:bodyPr wrap="square" rtlCol="0">
              <a:spAutoFit/>
            </a:bodyPr>
            <a:lstStyle/>
            <a:p>
              <a:endParaRPr lang="en-US" dirty="0"/>
            </a:p>
          </p:txBody>
        </p:sp>
      </p:grpSp>
    </p:spTree>
    <p:extLst>
      <p:ext uri="{BB962C8B-B14F-4D97-AF65-F5344CB8AC3E}">
        <p14:creationId xmlns:p14="http://schemas.microsoft.com/office/powerpoint/2010/main" val="39876902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fld id="{2E037BB1-C055-EF46-A440-26815D1BB18E}" type="slidenum">
              <a:rPr lang="en-US" smtClean="0"/>
              <a:t>8</a:t>
            </a:fld>
            <a:endParaRPr lang="en-US"/>
          </a:p>
        </p:txBody>
      </p:sp>
      <p:pic>
        <p:nvPicPr>
          <p:cNvPr id="3" name="內容版面配置區 2"/>
          <p:cNvPicPr>
            <a:picLocks noGrp="1" noChangeAspect="1"/>
          </p:cNvPicPr>
          <p:nvPr>
            <p:ph idx="1"/>
          </p:nvPr>
        </p:nvPicPr>
        <p:blipFill rotWithShape="1">
          <a:blip r:embed="rId3">
            <a:extLst>
              <a:ext uri="{28A0092B-C50C-407E-A947-70E740481C1C}">
                <a14:useLocalDpi xmlns:a14="http://schemas.microsoft.com/office/drawing/2010/main" val="0"/>
              </a:ext>
            </a:extLst>
          </a:blip>
          <a:srcRect l="6345" t="4489" r="5851" b="5107"/>
          <a:stretch/>
        </p:blipFill>
        <p:spPr>
          <a:xfrm>
            <a:off x="1099930" y="503584"/>
            <a:ext cx="6785113" cy="4625008"/>
          </a:xfrm>
        </p:spPr>
      </p:pic>
      <p:sp>
        <p:nvSpPr>
          <p:cNvPr id="6" name="標題 1"/>
          <p:cNvSpPr>
            <a:spLocks noGrp="1"/>
          </p:cNvSpPr>
          <p:nvPr>
            <p:ph type="title"/>
          </p:nvPr>
        </p:nvSpPr>
        <p:spPr>
          <a:xfrm>
            <a:off x="107577" y="-154680"/>
            <a:ext cx="8229600" cy="857250"/>
          </a:xfrm>
        </p:spPr>
        <p:txBody>
          <a:bodyPr>
            <a:normAutofit/>
          </a:bodyPr>
          <a:lstStyle/>
          <a:p>
            <a:pPr algn="l"/>
            <a:r>
              <a:rPr lang="en-US" altLang="zh-TW" sz="4000" b="1" dirty="0" smtClean="0"/>
              <a:t>Connection Establishment Latency</a:t>
            </a:r>
            <a:endParaRPr lang="en-US" sz="4000" dirty="0"/>
          </a:p>
        </p:txBody>
      </p:sp>
    </p:spTree>
    <p:extLst>
      <p:ext uri="{BB962C8B-B14F-4D97-AF65-F5344CB8AC3E}">
        <p14:creationId xmlns:p14="http://schemas.microsoft.com/office/powerpoint/2010/main" val="35090141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82388" y="161087"/>
            <a:ext cx="8229600" cy="857250"/>
          </a:xfrm>
        </p:spPr>
        <p:txBody>
          <a:bodyPr/>
          <a:lstStyle/>
          <a:p>
            <a:pPr algn="l"/>
            <a:r>
              <a:rPr lang="en-US" dirty="0"/>
              <a:t>Flexible Congestion Control</a:t>
            </a:r>
          </a:p>
        </p:txBody>
      </p:sp>
      <p:sp>
        <p:nvSpPr>
          <p:cNvPr id="3" name="內容版面配置區 2"/>
          <p:cNvSpPr>
            <a:spLocks noGrp="1"/>
          </p:cNvSpPr>
          <p:nvPr>
            <p:ph idx="1"/>
          </p:nvPr>
        </p:nvSpPr>
        <p:spPr/>
        <p:txBody>
          <a:bodyPr/>
          <a:lstStyle/>
          <a:p>
            <a:r>
              <a:rPr lang="en-US" dirty="0"/>
              <a:t>QUIC </a:t>
            </a:r>
            <a:r>
              <a:rPr lang="en-US" dirty="0" smtClean="0"/>
              <a:t> </a:t>
            </a:r>
            <a:r>
              <a:rPr lang="en-US" dirty="0"/>
              <a:t>provide richer information to congestion control algorithms than TCP</a:t>
            </a:r>
            <a:r>
              <a:rPr lang="en-US" dirty="0" smtClean="0"/>
              <a:t>.</a:t>
            </a:r>
          </a:p>
          <a:p>
            <a:endParaRPr lang="en-US" dirty="0"/>
          </a:p>
          <a:p>
            <a:r>
              <a:rPr lang="en-US" dirty="0"/>
              <a:t>One example of richer information is that each packet, both original and retransmitted, carries a new packet sequence number.</a:t>
            </a:r>
          </a:p>
        </p:txBody>
      </p:sp>
      <p:sp>
        <p:nvSpPr>
          <p:cNvPr id="4" name="投影片編號版面配置區 3"/>
          <p:cNvSpPr>
            <a:spLocks noGrp="1"/>
          </p:cNvSpPr>
          <p:nvPr>
            <p:ph type="sldNum" sz="quarter" idx="12"/>
          </p:nvPr>
        </p:nvSpPr>
        <p:spPr/>
        <p:txBody>
          <a:bodyPr/>
          <a:lstStyle/>
          <a:p>
            <a:fld id="{2E037BB1-C055-EF46-A440-26815D1BB18E}" type="slidenum">
              <a:rPr lang="en-US" smtClean="0"/>
              <a:t>9</a:t>
            </a:fld>
            <a:endParaRPr lang="en-US"/>
          </a:p>
        </p:txBody>
      </p:sp>
    </p:spTree>
    <p:extLst>
      <p:ext uri="{BB962C8B-B14F-4D97-AF65-F5344CB8AC3E}">
        <p14:creationId xmlns:p14="http://schemas.microsoft.com/office/powerpoint/2010/main" val="3002664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2965</TotalTime>
  <Words>431</Words>
  <Application>Microsoft Office PowerPoint</Application>
  <PresentationFormat>如螢幕大小 (16:9)</PresentationFormat>
  <Paragraphs>112</Paragraphs>
  <Slides>17</Slides>
  <Notes>13</Notes>
  <HiddenSlides>0</HiddenSlides>
  <MMClips>0</MMClips>
  <ScaleCrop>false</ScaleCrop>
  <HeadingPairs>
    <vt:vector size="6" baseType="variant">
      <vt:variant>
        <vt:lpstr>使用字型</vt:lpstr>
      </vt:variant>
      <vt:variant>
        <vt:i4>3</vt:i4>
      </vt:variant>
      <vt:variant>
        <vt:lpstr>佈景主題</vt:lpstr>
      </vt:variant>
      <vt:variant>
        <vt:i4>1</vt:i4>
      </vt:variant>
      <vt:variant>
        <vt:lpstr>投影片標題</vt:lpstr>
      </vt:variant>
      <vt:variant>
        <vt:i4>17</vt:i4>
      </vt:variant>
    </vt:vector>
  </HeadingPairs>
  <TitlesOfParts>
    <vt:vector size="21" baseType="lpstr">
      <vt:lpstr>新細明體</vt:lpstr>
      <vt:lpstr>Arial</vt:lpstr>
      <vt:lpstr>Calibri</vt:lpstr>
      <vt:lpstr>Office Theme</vt:lpstr>
      <vt:lpstr>Quick UDP Internet Connections</vt:lpstr>
      <vt:lpstr>Overview</vt:lpstr>
      <vt:lpstr>What is QUIC</vt:lpstr>
      <vt:lpstr>What is SPDY(speedy)</vt:lpstr>
      <vt:lpstr>Where does QUIC fit in?</vt:lpstr>
      <vt:lpstr>Advantages of QUIC</vt:lpstr>
      <vt:lpstr>Establishing a QUIC Connection</vt:lpstr>
      <vt:lpstr>Connection Establishment Latency</vt:lpstr>
      <vt:lpstr>Flexible Congestion Control</vt:lpstr>
      <vt:lpstr>Flow Control</vt:lpstr>
      <vt:lpstr>Multiplexing</vt:lpstr>
      <vt:lpstr>Multiplexing</vt:lpstr>
      <vt:lpstr>Authenticated and Encrypted Header and Payload </vt:lpstr>
      <vt:lpstr>Connection Migration </vt:lpstr>
      <vt:lpstr>Prioritization</vt:lpstr>
      <vt:lpstr>QUIC Potential Issues</vt:lpstr>
      <vt:lpstr>Reference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Bryan Call</dc:creator>
  <cp:lastModifiedBy>吳怡蓓</cp:lastModifiedBy>
  <cp:revision>67</cp:revision>
  <dcterms:created xsi:type="dcterms:W3CDTF">2016-05-06T20:43:33Z</dcterms:created>
  <dcterms:modified xsi:type="dcterms:W3CDTF">2017-05-24T05:45:51Z</dcterms:modified>
</cp:coreProperties>
</file>