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5432" autoAdjust="0"/>
  </p:normalViewPr>
  <p:slideViewPr>
    <p:cSldViewPr snapToGrid="0">
      <p:cViewPr varScale="1">
        <p:scale>
          <a:sx n="63" d="100"/>
          <a:sy n="63" d="100"/>
        </p:scale>
        <p:origin x="10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ADD54-6781-421B-AABA-B102FA0CD0D5}" type="datetimeFigureOut">
              <a:rPr lang="en-US" smtClean="0"/>
              <a:t>6/9/2017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78F67-B83E-460E-AA54-790C90C1B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968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IEEE International Conference on Network Protocols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057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ChronoChat</a:t>
            </a:r>
            <a:r>
              <a:rPr lang="en-US" altLang="zh-TW" dirty="0" smtClean="0"/>
              <a:t> </a:t>
            </a:r>
            <a:r>
              <a:rPr lang="zh-TW" altLang="en-US" dirty="0" smtClean="0"/>
              <a:t>整體的 </a:t>
            </a:r>
            <a:r>
              <a:rPr lang="en-US" altLang="zh-TW" dirty="0" smtClean="0"/>
              <a:t>Delay </a:t>
            </a:r>
            <a:r>
              <a:rPr lang="zh-TW" altLang="en-US" dirty="0" smtClean="0"/>
              <a:t>較小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76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13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State</a:t>
            </a:r>
            <a:r>
              <a:rPr lang="en-US" altLang="zh-TW" baseline="0" dirty="0" smtClean="0"/>
              <a:t> of the dataset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36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Digest tree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96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Both"/>
            </a:pPr>
            <a:r>
              <a:rPr lang="en-US" altLang="zh-TW" dirty="0" smtClean="0"/>
              <a:t>Prefix is</a:t>
            </a:r>
            <a:r>
              <a:rPr lang="en-US" altLang="zh-TW" baseline="0" dirty="0" smtClean="0"/>
              <a:t> just like </a:t>
            </a:r>
            <a:r>
              <a:rPr lang="en-US" altLang="zh-TW" baseline="0" smtClean="0"/>
              <a:t>route table</a:t>
            </a:r>
            <a:endParaRPr lang="en-US" altLang="zh-TW" baseline="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(2)</a:t>
            </a:r>
            <a:r>
              <a:rPr lang="en-US" altLang="zh-TW" baseline="0" dirty="0" smtClean="0"/>
              <a:t> </a:t>
            </a:r>
            <a:r>
              <a:rPr lang="en-US" altLang="zh-TW" dirty="0" smtClean="0"/>
              <a:t>To identify the process that is responsible for handling such interest.</a:t>
            </a:r>
          </a:p>
          <a:p>
            <a:pPr marL="228600" indent="-228600">
              <a:buAutoNum type="arabicParenBoth"/>
            </a:pPr>
            <a:endParaRPr lang="en-US" altLang="zh-TW" baseline="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30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26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Tw : propagation delay.</a:t>
            </a:r>
          </a:p>
          <a:p>
            <a:r>
              <a:rPr lang="en-US" altLang="zh-TW" dirty="0" smtClean="0"/>
              <a:t>To cope with this problem, </a:t>
            </a:r>
            <a:r>
              <a:rPr lang="en-US" altLang="zh-TW" dirty="0" err="1" smtClean="0"/>
              <a:t>ChronoSync</a:t>
            </a:r>
            <a:r>
              <a:rPr lang="en-US" altLang="zh-TW" dirty="0" smtClean="0"/>
              <a:t> employs a randomized wait timer Tw, with value being set approximately on the order of the propagation delay.</a:t>
            </a:r>
          </a:p>
          <a:p>
            <a:r>
              <a:rPr lang="en-US" altLang="zh-TW" dirty="0" smtClean="0"/>
              <a:t>In the example, Bob’s state digest would become the same as the new digest after Alice’s reply reaches him, before Tw expires.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08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- E</a:t>
            </a:r>
            <a:r>
              <a:rPr lang="en-US" dirty="0" smtClean="0"/>
              <a:t>xclude filter </a:t>
            </a:r>
            <a:r>
              <a:rPr lang="zh-TW" altLang="en-US" dirty="0" smtClean="0"/>
              <a:t>的</a:t>
            </a:r>
            <a:r>
              <a:rPr lang="en-US" altLang="zh-TW" dirty="0" smtClean="0"/>
              <a:t>lifetime</a:t>
            </a:r>
            <a:r>
              <a:rPr lang="zh-TW" altLang="en-US" dirty="0" smtClean="0"/>
              <a:t>非常短，因為他是為了要</a:t>
            </a:r>
            <a:r>
              <a:rPr lang="en-US" altLang="zh-TW" dirty="0" smtClean="0"/>
              <a:t>synchronize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，若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存在，就應該早就在</a:t>
            </a:r>
            <a:r>
              <a:rPr lang="en-US" altLang="zh-TW" dirty="0" smtClean="0"/>
              <a:t>Router</a:t>
            </a:r>
            <a:r>
              <a:rPr lang="zh-TW" altLang="en-US" dirty="0" smtClean="0"/>
              <a:t>的</a:t>
            </a:r>
            <a:r>
              <a:rPr lang="en-US" altLang="zh-TW" dirty="0" smtClean="0"/>
              <a:t>cache</a:t>
            </a:r>
            <a:r>
              <a:rPr lang="zh-TW" altLang="en-US" dirty="0" smtClean="0"/>
              <a:t>裡面。</a:t>
            </a:r>
            <a:r>
              <a:rPr lang="en-US" altLang="zh-TW" dirty="0" smtClean="0"/>
              <a:t>(Wait</a:t>
            </a:r>
            <a:r>
              <a:rPr lang="en-US" altLang="zh-TW" baseline="0" dirty="0" smtClean="0"/>
              <a:t> Tw</a:t>
            </a:r>
            <a:r>
              <a:rPr lang="zh-TW" altLang="en-US" baseline="0" dirty="0" smtClean="0"/>
              <a:t>的目的就是為了等</a:t>
            </a:r>
            <a:r>
              <a:rPr lang="en-US" altLang="zh-TW" baseline="0" dirty="0" smtClean="0"/>
              <a:t>Data</a:t>
            </a:r>
            <a:r>
              <a:rPr lang="zh-TW" altLang="en-US" baseline="0" dirty="0" smtClean="0"/>
              <a:t>到</a:t>
            </a:r>
            <a:r>
              <a:rPr lang="en-US" altLang="zh-TW" baseline="0" dirty="0" smtClean="0"/>
              <a:t>Router)</a:t>
            </a:r>
            <a:endParaRPr lang="en-US" altLang="zh-TW" dirty="0" smtClean="0"/>
          </a:p>
          <a:p>
            <a:r>
              <a:rPr lang="en-US" altLang="zh-TW" dirty="0" smtClean="0"/>
              <a:t>- Exclude filter</a:t>
            </a:r>
            <a:r>
              <a:rPr lang="en-US" altLang="zh-TW" baseline="0" dirty="0" smtClean="0"/>
              <a:t> :</a:t>
            </a:r>
            <a:r>
              <a:rPr lang="en-US" altLang="zh-TW" dirty="0" smtClean="0"/>
              <a:t> One of the selectors that can be sent along with the interest to exclude data that the requester no longer needs. </a:t>
            </a:r>
          </a:p>
          <a:p>
            <a:r>
              <a:rPr lang="en-US" altLang="zh-TW" dirty="0" smtClean="0"/>
              <a:t>-</a:t>
            </a:r>
            <a:r>
              <a:rPr lang="zh-TW" altLang="en-US" dirty="0" smtClean="0"/>
              <a:t> 若同時有很多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到達</a:t>
            </a:r>
            <a:r>
              <a:rPr lang="en-US" altLang="zh-TW" dirty="0" smtClean="0"/>
              <a:t>Router, </a:t>
            </a:r>
            <a:r>
              <a:rPr lang="zh-TW" altLang="en-US" dirty="0" smtClean="0"/>
              <a:t>目前只能等很多次</a:t>
            </a:r>
            <a:r>
              <a:rPr lang="en-US" altLang="zh-TW" dirty="0" smtClean="0"/>
              <a:t>Tw</a:t>
            </a:r>
            <a:r>
              <a:rPr lang="zh-TW" altLang="en-US" dirty="0" smtClean="0"/>
              <a:t> </a:t>
            </a:r>
            <a:r>
              <a:rPr lang="en-US" altLang="zh-TW" dirty="0" smtClean="0"/>
              <a:t>times</a:t>
            </a:r>
            <a:r>
              <a:rPr lang="zh-TW" altLang="en-US" dirty="0" smtClean="0"/>
              <a:t> </a:t>
            </a:r>
            <a:r>
              <a:rPr lang="en-US" altLang="zh-TW" dirty="0" smtClean="0"/>
              <a:t>out,</a:t>
            </a:r>
            <a:r>
              <a:rPr lang="zh-TW" altLang="en-US" dirty="0" smtClean="0"/>
              <a:t> 再一次一次透過</a:t>
            </a:r>
            <a:r>
              <a:rPr lang="en-US" altLang="zh-TW" dirty="0" smtClean="0"/>
              <a:t>exclude</a:t>
            </a:r>
            <a:r>
              <a:rPr lang="zh-TW" altLang="en-US" dirty="0" smtClean="0"/>
              <a:t> </a:t>
            </a:r>
            <a:r>
              <a:rPr lang="en-US" altLang="zh-TW" dirty="0" smtClean="0"/>
              <a:t>filter</a:t>
            </a:r>
            <a:r>
              <a:rPr lang="zh-TW" altLang="en-US" dirty="0" smtClean="0"/>
              <a:t>把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 個別拿回來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48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- Exclude filter </a:t>
            </a:r>
            <a:r>
              <a:rPr lang="zh-TW" altLang="en-US" dirty="0" smtClean="0"/>
              <a:t>的</a:t>
            </a:r>
            <a:r>
              <a:rPr lang="en-US" altLang="zh-TW" dirty="0" smtClean="0"/>
              <a:t>lifetime</a:t>
            </a:r>
            <a:r>
              <a:rPr lang="zh-TW" altLang="en-US" dirty="0" smtClean="0"/>
              <a:t>非常短，因為他是為了要</a:t>
            </a:r>
            <a:r>
              <a:rPr lang="en-US" altLang="zh-TW" dirty="0" smtClean="0"/>
              <a:t>synchronize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，若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存在，就應該早就在</a:t>
            </a:r>
            <a:r>
              <a:rPr lang="en-US" altLang="zh-TW" dirty="0" smtClean="0"/>
              <a:t>Router</a:t>
            </a:r>
            <a:r>
              <a:rPr lang="zh-TW" altLang="en-US" dirty="0" smtClean="0"/>
              <a:t>的</a:t>
            </a:r>
            <a:r>
              <a:rPr lang="en-US" altLang="zh-TW" dirty="0" smtClean="0"/>
              <a:t>cache</a:t>
            </a:r>
            <a:r>
              <a:rPr lang="zh-TW" altLang="en-US" dirty="0" smtClean="0"/>
              <a:t>裡面。</a:t>
            </a:r>
            <a:r>
              <a:rPr lang="en-US" altLang="zh-TW" dirty="0" smtClean="0"/>
              <a:t>(Wait</a:t>
            </a:r>
            <a:r>
              <a:rPr lang="en-US" altLang="zh-TW" baseline="0" dirty="0" smtClean="0"/>
              <a:t> Tw</a:t>
            </a:r>
            <a:r>
              <a:rPr lang="zh-TW" altLang="en-US" baseline="0" dirty="0" smtClean="0"/>
              <a:t>的目的就是為了等</a:t>
            </a:r>
            <a:r>
              <a:rPr lang="en-US" altLang="zh-TW" baseline="0" dirty="0" smtClean="0"/>
              <a:t>Data</a:t>
            </a:r>
            <a:r>
              <a:rPr lang="zh-TW" altLang="en-US" baseline="0" dirty="0" smtClean="0"/>
              <a:t>到</a:t>
            </a:r>
            <a:r>
              <a:rPr lang="en-US" altLang="zh-TW" baseline="0" dirty="0" smtClean="0"/>
              <a:t>Router)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F67-B83E-460E-AA54-790C90C1BED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9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5DC26-FEAB-40B0-8939-55A8AE0DD8F5}" type="datetime1">
              <a:rPr lang="zh-TW" altLang="en-US" smtClean="0"/>
              <a:t>2017/6/9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6680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3D1ED-1B24-47ED-9ED2-201B6D735306}" type="datetime1">
              <a:rPr lang="zh-TW" altLang="en-US" smtClean="0"/>
              <a:t>2017/6/9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737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56B0-3E21-4700-9529-1B737E43F6F4}" type="datetime1">
              <a:rPr lang="zh-TW" altLang="en-US" smtClean="0"/>
              <a:t>2017/6/9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2042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9284-A6B7-461E-840D-91402D4FB451}" type="datetime1">
              <a:rPr lang="zh-TW" altLang="en-US" smtClean="0"/>
              <a:t>2017/6/9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683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70E47-7C41-4834-B6A2-FF0187D9C390}" type="datetime1">
              <a:rPr lang="zh-TW" altLang="en-US" smtClean="0"/>
              <a:t>2017/6/9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495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BCDFD-068D-48C9-B081-33744376201A}" type="datetime1">
              <a:rPr lang="zh-TW" altLang="en-US" smtClean="0"/>
              <a:t>2017/6/9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2317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69CCA-112A-41C0-A33D-2E18B784322D}" type="datetime1">
              <a:rPr lang="zh-TW" altLang="en-US" smtClean="0"/>
              <a:t>2017/6/9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795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D02E-2B31-4D39-A5F9-5666BBE37297}" type="datetime1">
              <a:rPr lang="zh-TW" altLang="en-US" smtClean="0"/>
              <a:t>2017/6/9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771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53944-1101-4EF2-BE1A-3710D8050891}" type="datetime1">
              <a:rPr lang="zh-TW" altLang="en-US" smtClean="0"/>
              <a:t>2017/6/9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237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DC34D-C146-4A11-B93D-99313AF1CA6A}" type="datetime1">
              <a:rPr lang="zh-TW" altLang="en-US" smtClean="0"/>
              <a:t>2017/6/9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14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44C3-1FB4-47C8-9C06-F9B272ACB0F0}" type="datetime1">
              <a:rPr lang="zh-TW" altLang="en-US" smtClean="0"/>
              <a:t>2017/6/9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210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40075-A89A-4CDA-B4CB-F189340A8964}" type="datetime1">
              <a:rPr lang="zh-TW" altLang="en-US" smtClean="0"/>
              <a:t>2017/6/9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78FA2-34B6-43A8-84C4-B7FD539EE3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901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Let’s </a:t>
            </a:r>
            <a:r>
              <a:rPr lang="en-US" altLang="zh-TW" dirty="0" err="1" smtClean="0"/>
              <a:t>ChronoSync</a:t>
            </a:r>
            <a:r>
              <a:rPr lang="en-US" altLang="zh-TW" dirty="0" smtClean="0"/>
              <a:t>: Decentralized Dataset State Synchronization in Named Data Networking 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IEEE ICNP </a:t>
            </a:r>
            <a:r>
              <a:rPr lang="en-US" altLang="zh-TW" dirty="0" smtClean="0"/>
              <a:t>2013</a:t>
            </a:r>
          </a:p>
          <a:p>
            <a:r>
              <a:rPr lang="en-US" altLang="zh-TW" dirty="0" err="1" smtClean="0"/>
              <a:t>Zhenkai</a:t>
            </a:r>
            <a:r>
              <a:rPr lang="en-US" altLang="zh-TW" dirty="0" smtClean="0"/>
              <a:t> Zhu and Alexander </a:t>
            </a:r>
            <a:r>
              <a:rPr lang="en-US" altLang="zh-TW" dirty="0" err="1" smtClean="0"/>
              <a:t>Afanasyev</a:t>
            </a:r>
            <a:r>
              <a:rPr lang="en-US" altLang="zh-TW" dirty="0" smtClean="0"/>
              <a:t> </a:t>
            </a:r>
          </a:p>
          <a:p>
            <a:r>
              <a:rPr lang="en-US" altLang="zh-TW" dirty="0" smtClean="0"/>
              <a:t>University of California, Los Angeles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746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Propagating dataset changes – an 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14095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zh-TW" dirty="0" smtClean="0"/>
              <a:t>When Alice sends a text to the </a:t>
            </a:r>
            <a:r>
              <a:rPr lang="en-US" altLang="zh-TW" dirty="0" err="1" smtClean="0"/>
              <a:t>chatroom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ChronoSync</a:t>
            </a:r>
            <a:r>
              <a:rPr lang="en-US" altLang="zh-TW" dirty="0" smtClean="0"/>
              <a:t> module on her machine immediately notice that its state digest is newer and hence proceeds to satisfy the sync interest with sync data.</a:t>
            </a:r>
          </a:p>
          <a:p>
            <a:pPr>
              <a:lnSpc>
                <a:spcPct val="100000"/>
              </a:lnSpc>
            </a:pPr>
            <a:r>
              <a:rPr lang="en-US" altLang="zh-TW" dirty="0" smtClean="0"/>
              <a:t>Whoever receives the sync data updates the digest tree </a:t>
            </a:r>
            <a:r>
              <a:rPr lang="en-US" altLang="zh-TW" dirty="0" smtClean="0">
                <a:solidFill>
                  <a:srgbClr val="FF6699"/>
                </a:solidFill>
              </a:rPr>
              <a:t>and sends out a new sync interest with the updated state digest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10</a:t>
            </a:fld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221179"/>
            <a:ext cx="4404360" cy="2636821"/>
          </a:xfrm>
          <a:prstGeom prst="rect">
            <a:avLst/>
          </a:prstGeom>
        </p:spPr>
      </p:pic>
      <p:sp>
        <p:nvSpPr>
          <p:cNvPr id="5" name="雲朵形圖說文字 4"/>
          <p:cNvSpPr/>
          <p:nvPr/>
        </p:nvSpPr>
        <p:spPr>
          <a:xfrm>
            <a:off x="6187440" y="4535871"/>
            <a:ext cx="5943600" cy="2297004"/>
          </a:xfrm>
          <a:prstGeom prst="cloudCallout">
            <a:avLst>
              <a:gd name="adj1" fmla="val -38996"/>
              <a:gd name="adj2" fmla="val -625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 smtClean="0">
                <a:solidFill>
                  <a:schemeClr val="bg1"/>
                </a:solidFill>
              </a:rPr>
              <a:t>Ted’s sync interest may reach Bob before he receives Alice’s sync data..</a:t>
            </a:r>
            <a:endParaRPr lang="zh-TW" altLang="en-US" sz="2800" dirty="0">
              <a:solidFill>
                <a:schemeClr val="bg1"/>
              </a:solidFill>
            </a:endParaRPr>
          </a:p>
        </p:txBody>
      </p:sp>
      <p:cxnSp>
        <p:nvCxnSpPr>
          <p:cNvPr id="7" name="直線單箭頭接點 6"/>
          <p:cNvCxnSpPr/>
          <p:nvPr/>
        </p:nvCxnSpPr>
        <p:spPr>
          <a:xfrm flipH="1" flipV="1">
            <a:off x="3657600" y="5901898"/>
            <a:ext cx="15240" cy="35899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/>
          <p:nvPr/>
        </p:nvCxnSpPr>
        <p:spPr>
          <a:xfrm flipH="1" flipV="1">
            <a:off x="3672840" y="4882042"/>
            <a:ext cx="15240" cy="40196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/>
          <p:nvPr/>
        </p:nvCxnSpPr>
        <p:spPr>
          <a:xfrm>
            <a:off x="4217670" y="4785360"/>
            <a:ext cx="41529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1493520" y="5717232"/>
            <a:ext cx="1615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Sync interest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20" name="直線單箭頭接點 19"/>
          <p:cNvCxnSpPr/>
          <p:nvPr/>
        </p:nvCxnSpPr>
        <p:spPr>
          <a:xfrm>
            <a:off x="838200" y="5284006"/>
            <a:ext cx="54864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838200" y="5901898"/>
            <a:ext cx="58293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字方塊 27"/>
          <p:cNvSpPr txBox="1"/>
          <p:nvPr/>
        </p:nvSpPr>
        <p:spPr>
          <a:xfrm>
            <a:off x="1493520" y="5125995"/>
            <a:ext cx="1615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Sync data</a:t>
            </a:r>
            <a:endParaRPr lang="zh-TW" altLang="en-US" dirty="0"/>
          </a:p>
        </p:txBody>
      </p:sp>
      <p:sp>
        <p:nvSpPr>
          <p:cNvPr id="29" name="橢圓形圖說文字 28"/>
          <p:cNvSpPr/>
          <p:nvPr/>
        </p:nvSpPr>
        <p:spPr>
          <a:xfrm>
            <a:off x="4648200" y="5096712"/>
            <a:ext cx="1447800" cy="672788"/>
          </a:xfrm>
          <a:prstGeom prst="wedgeEllipseCallout">
            <a:avLst>
              <a:gd name="adj1" fmla="val -29166"/>
              <a:gd name="adj2" fmla="val -7179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i="1" dirty="0" smtClean="0">
                <a:solidFill>
                  <a:schemeClr val="tx1"/>
                </a:solidFill>
              </a:rPr>
              <a:t>Wait timer T</a:t>
            </a:r>
            <a:r>
              <a:rPr lang="en-US" altLang="zh-TW" sz="1600" i="1" dirty="0" smtClean="0">
                <a:solidFill>
                  <a:schemeClr val="tx1"/>
                </a:solidFill>
              </a:rPr>
              <a:t>w</a:t>
            </a:r>
            <a:endParaRPr lang="zh-TW" alt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2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/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Handling simultaneous data generations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11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59108"/>
            <a:ext cx="5905500" cy="3415002"/>
          </a:xfrm>
          <a:prstGeom prst="rect">
            <a:avLst/>
          </a:prstGeom>
        </p:spPr>
      </p:pic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6149340" y="1921947"/>
            <a:ext cx="6042660" cy="443440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TW" dirty="0" smtClean="0"/>
              <a:t>When the wait time T</a:t>
            </a:r>
            <a:r>
              <a:rPr lang="en-US" altLang="zh-TW" sz="2400" dirty="0" smtClean="0"/>
              <a:t>w </a:t>
            </a:r>
            <a:r>
              <a:rPr lang="en-US" altLang="zh-TW" dirty="0" smtClean="0"/>
              <a:t>times out, Ted proceed to send a sync interest with the previous state digest again, but this time with an </a:t>
            </a:r>
            <a:r>
              <a:rPr lang="en-US" altLang="zh-TW" i="1" dirty="0" smtClean="0">
                <a:solidFill>
                  <a:srgbClr val="FF6699"/>
                </a:solidFill>
              </a:rPr>
              <a:t>exclude filter</a:t>
            </a:r>
            <a:r>
              <a:rPr lang="en-US" altLang="zh-TW" dirty="0" smtClean="0"/>
              <a:t> that contains the hash of Bob’s sync data.</a:t>
            </a:r>
          </a:p>
          <a:p>
            <a:pPr>
              <a:lnSpc>
                <a:spcPct val="100000"/>
              </a:lnSpc>
            </a:pPr>
            <a:r>
              <a:rPr lang="en-US" altLang="zh-TW" dirty="0" smtClean="0"/>
              <a:t>Routers understand that Bob’s sync data cannot be used as the reply to the interest.</a:t>
            </a:r>
            <a:endParaRPr lang="zh-TW" altLang="en-US" dirty="0"/>
          </a:p>
        </p:txBody>
      </p:sp>
      <p:cxnSp>
        <p:nvCxnSpPr>
          <p:cNvPr id="8" name="直線單箭頭接點 7"/>
          <p:cNvCxnSpPr/>
          <p:nvPr/>
        </p:nvCxnSpPr>
        <p:spPr>
          <a:xfrm flipH="1" flipV="1">
            <a:off x="3596640" y="4084320"/>
            <a:ext cx="15240" cy="44196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橢圓形圖說文字 9"/>
          <p:cNvSpPr/>
          <p:nvPr/>
        </p:nvSpPr>
        <p:spPr>
          <a:xfrm>
            <a:off x="289560" y="3337560"/>
            <a:ext cx="2887980" cy="870168"/>
          </a:xfrm>
          <a:prstGeom prst="wedgeEllipseCallout">
            <a:avLst>
              <a:gd name="adj1" fmla="val 55730"/>
              <a:gd name="adj2" fmla="val 62749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Wait T</a:t>
            </a:r>
            <a:r>
              <a:rPr lang="en-US" altLang="zh-TW" sz="1400" dirty="0" smtClean="0"/>
              <a:t>w</a:t>
            </a:r>
            <a:r>
              <a:rPr lang="en-US" altLang="zh-TW" dirty="0" smtClean="0"/>
              <a:t> and send sync interest again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753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Handling network partitions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637520" cy="433133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When </a:t>
            </a:r>
            <a:r>
              <a:rPr lang="en-US" altLang="zh-TW" dirty="0" smtClean="0"/>
              <a:t>the interest with exclude filter times out, </a:t>
            </a:r>
            <a:r>
              <a:rPr lang="en-US" altLang="zh-TW" dirty="0" err="1" smtClean="0"/>
              <a:t>ChronoSync</a:t>
            </a:r>
            <a:r>
              <a:rPr lang="en-US" altLang="zh-TW" dirty="0" smtClean="0"/>
              <a:t> infers that the network partitions have happened.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The recipient of the unknown digest sends out a</a:t>
            </a:r>
            <a:r>
              <a:rPr lang="en-US" altLang="zh-TW" dirty="0" smtClean="0">
                <a:solidFill>
                  <a:srgbClr val="FF6699"/>
                </a:solidFill>
              </a:rPr>
              <a:t> </a:t>
            </a:r>
            <a:r>
              <a:rPr lang="en-US" altLang="zh-TW" i="1" dirty="0" smtClean="0">
                <a:solidFill>
                  <a:srgbClr val="00B050"/>
                </a:solidFill>
              </a:rPr>
              <a:t>recovery interest</a:t>
            </a:r>
            <a:r>
              <a:rPr lang="en-US" altLang="zh-TW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Those who recognize the digest (e.g. having it in their digest log) reply the recovery interest with the most recent producer status of all users.</a:t>
            </a:r>
          </a:p>
          <a:p>
            <a:pPr>
              <a:lnSpc>
                <a:spcPct val="150000"/>
              </a:lnSpc>
            </a:pPr>
            <a:endParaRPr lang="en-US" altLang="zh-TW" dirty="0" smtClean="0"/>
          </a:p>
          <a:p>
            <a:pPr>
              <a:lnSpc>
                <a:spcPct val="150000"/>
              </a:lnSpc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12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2182" y="5186519"/>
            <a:ext cx="7347996" cy="135239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1460" y="6319543"/>
            <a:ext cx="3669440" cy="43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60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Evaluation : IRC vs </a:t>
            </a:r>
            <a:r>
              <a:rPr lang="en-US" altLang="zh-TW" dirty="0" err="1" smtClean="0"/>
              <a:t>ChronoChat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8717280" y="386239"/>
            <a:ext cx="2926080" cy="8997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/>
              <a:t>IRC</a:t>
            </a:r>
            <a:r>
              <a:rPr lang="en-US" altLang="zh-TW" sz="2000" dirty="0" smtClean="0"/>
              <a:t> : Internet Relay Chat service, based on TCP/IP.</a:t>
            </a:r>
            <a:endParaRPr lang="zh-TW" altLang="en-US" sz="20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5528" y="2108107"/>
            <a:ext cx="6846240" cy="4613368"/>
          </a:xfrm>
          <a:prstGeom prst="rect">
            <a:avLst/>
          </a:prstGeom>
        </p:spPr>
      </p:pic>
      <p:sp>
        <p:nvSpPr>
          <p:cNvPr id="8" name="內容版面配置區 2"/>
          <p:cNvSpPr>
            <a:spLocks noGrp="1"/>
          </p:cNvSpPr>
          <p:nvPr>
            <p:ph idx="1"/>
          </p:nvPr>
        </p:nvSpPr>
        <p:spPr>
          <a:xfrm>
            <a:off x="765168" y="172804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(1) Performance under normal network </a:t>
            </a:r>
            <a:r>
              <a:rPr lang="en-US" altLang="zh-TW" dirty="0" smtClean="0"/>
              <a:t>condition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488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Evaluation</a:t>
            </a:r>
            <a:endParaRPr lang="zh-TW" altLang="en-US" dirty="0"/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587055" y="1690688"/>
            <a:ext cx="4684711" cy="4665662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(2) Synchronization </a:t>
            </a:r>
            <a:r>
              <a:rPr lang="en-US" altLang="zh-TW" dirty="0" smtClean="0">
                <a:solidFill>
                  <a:srgbClr val="FF6699"/>
                </a:solidFill>
              </a:rPr>
              <a:t>resiliency</a:t>
            </a:r>
            <a:r>
              <a:rPr lang="en-US" altLang="zh-TW" dirty="0" smtClean="0"/>
              <a:t> to network failures: </a:t>
            </a: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44" y="3774519"/>
            <a:ext cx="5430932" cy="1842929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9583" y="341152"/>
            <a:ext cx="6082034" cy="6015198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7067869" y="213360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(b)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7856857" y="213360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(c)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91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(3) Network utilization pattern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15</a:t>
            </a:fld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Evaluation : IRC vs </a:t>
            </a:r>
            <a:r>
              <a:rPr lang="en-US" altLang="zh-TW" dirty="0" err="1" smtClean="0"/>
              <a:t>ChronoChat</a:t>
            </a: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216" y="2232986"/>
            <a:ext cx="6408514" cy="4398337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7548730" y="2016134"/>
            <a:ext cx="446725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 err="1" smtClean="0"/>
              <a:t>ChronoChat</a:t>
            </a:r>
            <a:r>
              <a:rPr lang="en-US" altLang="zh-TW" sz="2400" dirty="0" smtClean="0"/>
              <a:t> : </a:t>
            </a:r>
            <a:r>
              <a:rPr lang="en-US" altLang="zh-TW" sz="2400" dirty="0" smtClean="0"/>
              <a:t>More </a:t>
            </a:r>
            <a:r>
              <a:rPr lang="en-US" altLang="zh-TW" sz="2400" dirty="0" smtClean="0"/>
              <a:t>or less equally utilizes all of the available network links between participants.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IRC : A few links close to the server have high packet concentrations.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5888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(4) Overall overhead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16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 smtClean="0"/>
              <a:t>Evaluation : IRC vs </a:t>
            </a:r>
            <a:r>
              <a:rPr lang="en-US" altLang="zh-TW" dirty="0" err="1" smtClean="0"/>
              <a:t>ChronoChat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818" y="2241993"/>
            <a:ext cx="7557892" cy="447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302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1164910" cy="47297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 err="1"/>
              <a:t>ChronoSync</a:t>
            </a:r>
            <a:r>
              <a:rPr lang="en-US" altLang="zh-TW" dirty="0"/>
              <a:t> </a:t>
            </a:r>
            <a:r>
              <a:rPr lang="en-US" altLang="zh-TW" dirty="0" smtClean="0"/>
              <a:t>is a </a:t>
            </a:r>
            <a:r>
              <a:rPr lang="en-US" altLang="zh-TW" dirty="0"/>
              <a:t> </a:t>
            </a:r>
            <a:r>
              <a:rPr lang="en-US" altLang="zh-TW" dirty="0">
                <a:solidFill>
                  <a:srgbClr val="FF6699"/>
                </a:solidFill>
              </a:rPr>
              <a:t>decentralized</a:t>
            </a:r>
            <a:r>
              <a:rPr lang="en-US" altLang="zh-TW" dirty="0"/>
              <a:t> </a:t>
            </a:r>
            <a:r>
              <a:rPr lang="en-US" altLang="zh-TW" dirty="0" smtClean="0"/>
              <a:t>dataset synchronization protocol for distributed application running </a:t>
            </a:r>
            <a:r>
              <a:rPr lang="en-US" altLang="zh-TW" smtClean="0"/>
              <a:t>in NDN. 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en-US" altLang="zh-TW" dirty="0" smtClean="0"/>
              <a:t>This </a:t>
            </a:r>
            <a:r>
              <a:rPr lang="en-US" altLang="zh-TW" dirty="0"/>
              <a:t>protocol removes both single point of failure and traffic concentration problems common associate with centralized implementations</a:t>
            </a:r>
            <a:r>
              <a:rPr lang="en-US" altLang="zh-TW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altLang="zh-TW" dirty="0" err="1"/>
              <a:t>ChronoSync</a:t>
            </a:r>
            <a:r>
              <a:rPr lang="en-US" altLang="zh-TW" dirty="0"/>
              <a:t> is highly robust in faces of </a:t>
            </a:r>
            <a:r>
              <a:rPr lang="en-US" altLang="zh-TW" dirty="0" smtClean="0"/>
              <a:t>network </a:t>
            </a:r>
            <a:r>
              <a:rPr lang="en-US" altLang="zh-TW" dirty="0"/>
              <a:t>partitions.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7766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Introduction of this paper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NDN </a:t>
            </a:r>
            <a:r>
              <a:rPr lang="en-US" altLang="zh-TW" dirty="0" smtClean="0"/>
              <a:t>architecture</a:t>
            </a:r>
          </a:p>
          <a:p>
            <a:pPr>
              <a:lnSpc>
                <a:spcPct val="150000"/>
              </a:lnSpc>
            </a:pPr>
            <a:r>
              <a:rPr lang="en-US" altLang="zh-TW" dirty="0" err="1" smtClean="0"/>
              <a:t>ChronoSync</a:t>
            </a:r>
            <a:r>
              <a:rPr lang="en-US" altLang="zh-TW" dirty="0" smtClean="0"/>
              <a:t> Design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Evaluation</a:t>
            </a:r>
          </a:p>
          <a:p>
            <a:pPr>
              <a:lnSpc>
                <a:spcPct val="150000"/>
              </a:lnSpc>
            </a:pPr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699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661822" cy="4418656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FF6699"/>
                </a:solidFill>
              </a:rPr>
              <a:t>Synchronization</a:t>
            </a:r>
            <a:r>
              <a:rPr lang="en-US" altLang="zh-TW" dirty="0" smtClean="0"/>
              <a:t> in applications </a:t>
            </a:r>
            <a:r>
              <a:rPr lang="en-US" altLang="zh-TW" dirty="0" smtClean="0"/>
              <a:t>play </a:t>
            </a:r>
            <a:r>
              <a:rPr lang="en-US" altLang="zh-TW" dirty="0" smtClean="0"/>
              <a:t>an important role in our daily life.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 smtClean="0"/>
              <a:t>File sharing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 smtClean="0"/>
              <a:t>Group text messaging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 smtClean="0"/>
              <a:t>Collaborative editing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dirty="0" smtClean="0"/>
              <a:t>….Etc.</a:t>
            </a:r>
          </a:p>
          <a:p>
            <a:r>
              <a:rPr lang="en-US" altLang="zh-TW" dirty="0" smtClean="0"/>
              <a:t>Quite a few popular applications have their way to synchronize dataset: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zh-TW" dirty="0" smtClean="0"/>
              <a:t>Dropbox and Google Docs : Centralization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zh-TW" dirty="0" err="1" smtClean="0"/>
              <a:t>BitTorrent</a:t>
            </a:r>
            <a:r>
              <a:rPr lang="en-US" altLang="zh-TW" dirty="0" smtClean="0"/>
              <a:t> Sync service : Peer-to-Peer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zh-TW" b="1" dirty="0" err="1" smtClean="0"/>
              <a:t>ChronoChat</a:t>
            </a:r>
            <a:r>
              <a:rPr lang="en-US" altLang="zh-TW" dirty="0" smtClean="0"/>
              <a:t> : based on </a:t>
            </a:r>
            <a:r>
              <a:rPr lang="en-US" altLang="zh-TW" b="1" dirty="0" err="1" smtClean="0"/>
              <a:t>ChronoSync</a:t>
            </a:r>
            <a:r>
              <a:rPr lang="en-US" altLang="zh-TW" dirty="0" smtClean="0"/>
              <a:t> protocol in Named Data Networking(NDN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0571" y="4986979"/>
            <a:ext cx="1367486" cy="769211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956" y="4334930"/>
            <a:ext cx="745676" cy="745676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188" y="4333480"/>
            <a:ext cx="743805" cy="747126"/>
          </a:xfrm>
          <a:prstGeom prst="rect">
            <a:avLst/>
          </a:prstGeom>
        </p:spPr>
      </p:pic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744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NDN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825625"/>
            <a:ext cx="11106665" cy="442689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Two basic communication units : </a:t>
            </a:r>
            <a:r>
              <a:rPr lang="en-US" altLang="zh-TW" dirty="0" smtClean="0">
                <a:solidFill>
                  <a:srgbClr val="FF6699"/>
                </a:solidFill>
              </a:rPr>
              <a:t>interest packet </a:t>
            </a:r>
            <a:r>
              <a:rPr lang="en-US" altLang="zh-TW" dirty="0" smtClean="0"/>
              <a:t>and </a:t>
            </a:r>
            <a:r>
              <a:rPr lang="en-US" altLang="zh-TW" dirty="0" smtClean="0">
                <a:solidFill>
                  <a:srgbClr val="00B050"/>
                </a:solidFill>
              </a:rPr>
              <a:t>data packet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All communication in NDN is receiver-driven.</a:t>
            </a:r>
          </a:p>
          <a:p>
            <a:r>
              <a:rPr lang="en-US" altLang="zh-TW" dirty="0" smtClean="0"/>
              <a:t>Pending Interest Table (PIT) : recording the interface which sent interest packet.</a:t>
            </a:r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8099" y="3296734"/>
            <a:ext cx="5595544" cy="3302813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 rot="5400000">
            <a:off x="1700077" y="3793381"/>
            <a:ext cx="661103" cy="586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矩形 7"/>
          <p:cNvSpPr/>
          <p:nvPr/>
        </p:nvSpPr>
        <p:spPr>
          <a:xfrm>
            <a:off x="838199" y="4520984"/>
            <a:ext cx="2384861" cy="1143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FF00"/>
                </a:solidFill>
              </a:rPr>
              <a:t>PIT mechanism </a:t>
            </a:r>
            <a:r>
              <a:rPr lang="en-US" dirty="0">
                <a:solidFill>
                  <a:srgbClr val="FFFF00"/>
                </a:solidFill>
              </a:rPr>
              <a:t>makes multicast be naturally supported in NDN. </a:t>
            </a:r>
          </a:p>
        </p:txBody>
      </p:sp>
    </p:spTree>
    <p:extLst>
      <p:ext uri="{BB962C8B-B14F-4D97-AF65-F5344CB8AC3E}">
        <p14:creationId xmlns:p14="http://schemas.microsoft.com/office/powerpoint/2010/main" val="293970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ChronoSync</a:t>
            </a:r>
            <a:r>
              <a:rPr lang="en-US" altLang="zh-TW" dirty="0" smtClean="0"/>
              <a:t> overview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9924" y="1673135"/>
            <a:ext cx="5552076" cy="4365875"/>
          </a:xfrm>
          <a:prstGeom prst="rect">
            <a:avLst/>
          </a:prstGeom>
        </p:spPr>
      </p:pic>
      <p:sp>
        <p:nvSpPr>
          <p:cNvPr id="20" name="內容版面配置區 2"/>
          <p:cNvSpPr>
            <a:spLocks noGrp="1"/>
          </p:cNvSpPr>
          <p:nvPr>
            <p:ph idx="1"/>
          </p:nvPr>
        </p:nvSpPr>
        <p:spPr>
          <a:xfrm>
            <a:off x="696534" y="1690688"/>
            <a:ext cx="6097938" cy="517374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altLang="zh-TW" dirty="0"/>
              <a:t>Two interdependent components of </a:t>
            </a:r>
            <a:r>
              <a:rPr lang="en-US" altLang="zh-TW" dirty="0" err="1"/>
              <a:t>ChronoSync</a:t>
            </a:r>
            <a:r>
              <a:rPr lang="en-US" altLang="zh-TW" dirty="0"/>
              <a:t>-based </a:t>
            </a:r>
            <a:r>
              <a:rPr lang="en-US" altLang="zh-TW" dirty="0" smtClean="0"/>
              <a:t>application :</a:t>
            </a:r>
          </a:p>
          <a:p>
            <a:pPr marL="914400" lvl="1" indent="-457200">
              <a:lnSpc>
                <a:spcPct val="200000"/>
              </a:lnSpc>
              <a:buFont typeface="+mj-lt"/>
              <a:buAutoNum type="arabicPeriod"/>
            </a:pPr>
            <a:r>
              <a:rPr lang="en-US" altLang="zh-TW" dirty="0" smtClean="0">
                <a:solidFill>
                  <a:srgbClr val="00B050"/>
                </a:solidFill>
              </a:rPr>
              <a:t>The </a:t>
            </a:r>
            <a:r>
              <a:rPr lang="en-US" altLang="zh-TW" dirty="0">
                <a:solidFill>
                  <a:srgbClr val="00B050"/>
                </a:solidFill>
              </a:rPr>
              <a:t>application logic module</a:t>
            </a:r>
            <a:r>
              <a:rPr lang="en-US" altLang="zh-TW" dirty="0"/>
              <a:t> : </a:t>
            </a:r>
            <a:r>
              <a:rPr lang="en-US" altLang="zh-TW" dirty="0" smtClean="0"/>
              <a:t>Respond </a:t>
            </a:r>
            <a:r>
              <a:rPr lang="en-US" altLang="zh-TW" dirty="0"/>
              <a:t>to the change of the dataset state</a:t>
            </a:r>
            <a:r>
              <a:rPr lang="en-US" altLang="zh-TW" dirty="0" smtClean="0"/>
              <a:t>.</a:t>
            </a:r>
          </a:p>
          <a:p>
            <a:pPr marL="914400" lvl="1" indent="-457200">
              <a:lnSpc>
                <a:spcPct val="200000"/>
              </a:lnSpc>
              <a:buFont typeface="+mj-lt"/>
              <a:buAutoNum type="arabicPeriod"/>
            </a:pPr>
            <a:r>
              <a:rPr lang="en-US" altLang="zh-TW" dirty="0" err="1">
                <a:solidFill>
                  <a:srgbClr val="FF6699"/>
                </a:solidFill>
              </a:rPr>
              <a:t>ChronoSync</a:t>
            </a:r>
            <a:r>
              <a:rPr lang="en-US" altLang="zh-TW" dirty="0">
                <a:solidFill>
                  <a:srgbClr val="FF6699"/>
                </a:solidFill>
              </a:rPr>
              <a:t> module</a:t>
            </a:r>
            <a:r>
              <a:rPr lang="en-US" altLang="zh-TW" dirty="0"/>
              <a:t> : Synchronize the state of the dataset</a:t>
            </a:r>
            <a:r>
              <a:rPr lang="en-US" altLang="zh-TW" dirty="0" smtClean="0"/>
              <a:t>.</a:t>
            </a:r>
            <a:endParaRPr lang="en-US" altLang="zh-TW" dirty="0"/>
          </a:p>
          <a:p>
            <a:pPr marL="914400" lvl="1" indent="-457200">
              <a:lnSpc>
                <a:spcPct val="200000"/>
              </a:lnSpc>
              <a:buFont typeface="+mj-lt"/>
              <a:buAutoNum type="arabicPeriod"/>
            </a:pPr>
            <a:endParaRPr lang="en-US" dirty="0"/>
          </a:p>
        </p:txBody>
      </p:sp>
      <p:sp>
        <p:nvSpPr>
          <p:cNvPr id="21" name="圓角矩形 20"/>
          <p:cNvSpPr/>
          <p:nvPr/>
        </p:nvSpPr>
        <p:spPr>
          <a:xfrm>
            <a:off x="6639924" y="1690687"/>
            <a:ext cx="5376065" cy="1554789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圓角矩形 21"/>
          <p:cNvSpPr/>
          <p:nvPr/>
        </p:nvSpPr>
        <p:spPr>
          <a:xfrm>
            <a:off x="7379594" y="3449216"/>
            <a:ext cx="2910625" cy="2541770"/>
          </a:xfrm>
          <a:prstGeom prst="roundRect">
            <a:avLst/>
          </a:prstGeom>
          <a:noFill/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437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06003" y="2465705"/>
            <a:ext cx="5699760" cy="48958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 smtClean="0"/>
              <a:t>In </a:t>
            </a:r>
            <a:r>
              <a:rPr lang="en-US" altLang="zh-TW" dirty="0" err="1" smtClean="0"/>
              <a:t>ChronoChat</a:t>
            </a:r>
            <a:r>
              <a:rPr lang="en-US" altLang="zh-TW" dirty="0" smtClean="0"/>
              <a:t> , </a:t>
            </a:r>
            <a:r>
              <a:rPr lang="en-US" altLang="zh-TW" dirty="0" err="1" smtClean="0"/>
              <a:t>ChronoSync</a:t>
            </a:r>
            <a:r>
              <a:rPr lang="en-US" altLang="zh-TW" dirty="0" smtClean="0"/>
              <a:t> </a:t>
            </a:r>
            <a:r>
              <a:rPr lang="en-US" altLang="zh-TW" dirty="0"/>
              <a:t>module </a:t>
            </a:r>
            <a:r>
              <a:rPr lang="en-US" altLang="zh-TW" dirty="0" smtClean="0"/>
              <a:t>maintains </a:t>
            </a:r>
            <a:r>
              <a:rPr lang="en-US" altLang="zh-TW" dirty="0"/>
              <a:t>the </a:t>
            </a:r>
            <a:r>
              <a:rPr lang="en-US" altLang="zh-TW" dirty="0" smtClean="0"/>
              <a:t>current user’s messages in </a:t>
            </a:r>
            <a:r>
              <a:rPr lang="en-US" altLang="zh-TW" i="1" dirty="0" smtClean="0">
                <a:solidFill>
                  <a:srgbClr val="FF6699"/>
                </a:solidFill>
              </a:rPr>
              <a:t>digest tree </a:t>
            </a:r>
            <a:r>
              <a:rPr lang="en-US" altLang="zh-TW" dirty="0" smtClean="0"/>
              <a:t>,</a:t>
            </a:r>
            <a:r>
              <a:rPr lang="en-US" altLang="zh-TW" dirty="0">
                <a:solidFill>
                  <a:srgbClr val="FF6699"/>
                </a:solidFill>
              </a:rPr>
              <a:t> </a:t>
            </a:r>
            <a:r>
              <a:rPr lang="en-US" altLang="zh-TW" dirty="0" smtClean="0"/>
              <a:t>as well as history of the dataset state changes in </a:t>
            </a:r>
            <a:r>
              <a:rPr lang="en-US" altLang="zh-TW" i="1" dirty="0" smtClean="0">
                <a:solidFill>
                  <a:srgbClr val="00B050"/>
                </a:solidFill>
              </a:rPr>
              <a:t>digest log</a:t>
            </a:r>
            <a:r>
              <a:rPr lang="en-US" altLang="zh-TW" dirty="0" smtClean="0"/>
              <a:t>.</a:t>
            </a:r>
          </a:p>
          <a:p>
            <a:pPr>
              <a:lnSpc>
                <a:spcPct val="150000"/>
              </a:lnSpc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3403" y="3023189"/>
            <a:ext cx="5427157" cy="2804368"/>
          </a:xfrm>
          <a:prstGeom prst="rect">
            <a:avLst/>
          </a:prstGeom>
        </p:spPr>
      </p:pic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TW" dirty="0" err="1" smtClean="0"/>
              <a:t>ChronoSync</a:t>
            </a:r>
            <a:r>
              <a:rPr lang="en-US" altLang="zh-TW" dirty="0" smtClean="0"/>
              <a:t> overview (cont.)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7635240" y="3472243"/>
            <a:ext cx="1447800" cy="381000"/>
          </a:xfrm>
          <a:prstGeom prst="ellipse">
            <a:avLst/>
          </a:prstGeom>
          <a:noFill/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7269480" y="4569558"/>
            <a:ext cx="1447800" cy="381000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838200" y="1674709"/>
            <a:ext cx="9585960" cy="64173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err="1" smtClean="0">
                <a:solidFill>
                  <a:schemeClr val="tx1"/>
                </a:solidFill>
              </a:rPr>
              <a:t>ChronoSync</a:t>
            </a:r>
            <a:r>
              <a:rPr lang="en-US" altLang="zh-TW" sz="2400" dirty="0" smtClean="0">
                <a:solidFill>
                  <a:schemeClr val="tx1"/>
                </a:solidFill>
              </a:rPr>
              <a:t> encodes the state of dataset into a crypto form( e.g. SHA256 ), this form we call the </a:t>
            </a:r>
            <a:r>
              <a:rPr lang="en-US" altLang="zh-TW" sz="2400" b="1" i="1" dirty="0" smtClean="0">
                <a:solidFill>
                  <a:schemeClr val="tx1"/>
                </a:solidFill>
              </a:rPr>
              <a:t>state digest</a:t>
            </a:r>
            <a:r>
              <a:rPr lang="en-US" altLang="zh-TW" sz="2400" dirty="0" smtClean="0">
                <a:solidFill>
                  <a:schemeClr val="tx1"/>
                </a:solidFill>
              </a:rPr>
              <a:t>, or </a:t>
            </a:r>
            <a:r>
              <a:rPr lang="en-US" altLang="zh-TW" sz="2400" b="1" i="1" dirty="0" smtClean="0">
                <a:solidFill>
                  <a:schemeClr val="tx1"/>
                </a:solidFill>
              </a:rPr>
              <a:t>digest</a:t>
            </a:r>
            <a:r>
              <a:rPr lang="en-US" altLang="zh-TW" sz="2400" dirty="0" smtClean="0">
                <a:solidFill>
                  <a:schemeClr val="tx1"/>
                </a:solidFill>
              </a:rPr>
              <a:t> in short.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6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rules of </a:t>
            </a:r>
            <a:r>
              <a:rPr lang="en-US" dirty="0" err="1" smtClean="0"/>
              <a:t>ChronoSync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3291771"/>
            <a:ext cx="5288280" cy="306457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dirty="0" smtClean="0"/>
              <a:t>Prefix </a:t>
            </a:r>
          </a:p>
          <a:p>
            <a:pPr marL="514350" indent="-514350">
              <a:lnSpc>
                <a:spcPct val="150000"/>
              </a:lnSpc>
              <a:buAutoNum type="arabicParenBoth"/>
            </a:pPr>
            <a:r>
              <a:rPr lang="en-US" dirty="0" smtClean="0"/>
              <a:t>The application name and the </a:t>
            </a:r>
            <a:r>
              <a:rPr lang="en-US" dirty="0" err="1" smtClean="0"/>
              <a:t>chatroom</a:t>
            </a:r>
            <a:r>
              <a:rPr lang="en-US" dirty="0" smtClean="0"/>
              <a:t> name.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(3) Sequence number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626" y="1736339"/>
            <a:ext cx="5795582" cy="155543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8888" y="1736339"/>
            <a:ext cx="5332192" cy="1436281"/>
          </a:xfrm>
          <a:prstGeom prst="rect">
            <a:avLst/>
          </a:prstGeom>
        </p:spPr>
      </p:pic>
      <p:sp>
        <p:nvSpPr>
          <p:cNvPr id="8" name="內容版面配置區 2"/>
          <p:cNvSpPr txBox="1">
            <a:spLocks/>
          </p:cNvSpPr>
          <p:nvPr/>
        </p:nvSpPr>
        <p:spPr>
          <a:xfrm>
            <a:off x="6348888" y="3342129"/>
            <a:ext cx="5288280" cy="3064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arenBoth"/>
            </a:pPr>
            <a:r>
              <a:rPr lang="en-US" dirty="0" smtClean="0"/>
              <a:t>Prefix in broadcast namespace for a given broadcast domain. </a:t>
            </a:r>
          </a:p>
          <a:p>
            <a:pPr marL="514350" indent="-514350">
              <a:buFont typeface="Arial" panose="020B0604020202020204" pitchFamily="34" charset="0"/>
              <a:buAutoNum type="arabicParenBoth"/>
            </a:pPr>
            <a:r>
              <a:rPr lang="en-US" dirty="0" smtClean="0"/>
              <a:t>The application name and the </a:t>
            </a:r>
            <a:r>
              <a:rPr lang="en-US" dirty="0" err="1" smtClean="0"/>
              <a:t>chatroom</a:t>
            </a:r>
            <a:r>
              <a:rPr lang="en-US" dirty="0" smtClean="0"/>
              <a:t> name.</a:t>
            </a:r>
          </a:p>
          <a:p>
            <a:pPr marL="514350" indent="-514350">
              <a:buFont typeface="Arial" panose="020B0604020202020204" pitchFamily="34" charset="0"/>
              <a:buAutoNum type="arabicParenBoth"/>
            </a:pPr>
            <a:r>
              <a:rPr lang="en-US" dirty="0" smtClean="0"/>
              <a:t>The latest state digest of the interest sender.</a:t>
            </a:r>
          </a:p>
        </p:txBody>
      </p:sp>
    </p:spTree>
    <p:extLst>
      <p:ext uri="{BB962C8B-B14F-4D97-AF65-F5344CB8AC3E}">
        <p14:creationId xmlns:p14="http://schemas.microsoft.com/office/powerpoint/2010/main" val="288498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dataset state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825625"/>
            <a:ext cx="11353800" cy="4530725"/>
          </a:xfrm>
        </p:spPr>
        <p:txBody>
          <a:bodyPr/>
          <a:lstStyle/>
          <a:p>
            <a:r>
              <a:rPr lang="en-US" dirty="0" smtClean="0"/>
              <a:t>Each child node of the tree root holds a cryptographic digest calculated by applying </a:t>
            </a:r>
            <a:r>
              <a:rPr lang="en-US" dirty="0" smtClean="0">
                <a:solidFill>
                  <a:srgbClr val="FF6699"/>
                </a:solidFill>
              </a:rPr>
              <a:t>hash function </a:t>
            </a:r>
            <a:r>
              <a:rPr lang="en-US" dirty="0" smtClean="0"/>
              <a:t>over a user’s producer status.</a:t>
            </a:r>
          </a:p>
          <a:p>
            <a:r>
              <a:rPr lang="en-US" dirty="0" smtClean="0"/>
              <a:t>Whenever a </a:t>
            </a:r>
            <a:r>
              <a:rPr lang="en-US" dirty="0" err="1" smtClean="0"/>
              <a:t>ChronoChat</a:t>
            </a:r>
            <a:r>
              <a:rPr lang="en-US" dirty="0" smtClean="0"/>
              <a:t> user sends or learns messages , the corresponding branch of the digest tree is updated and the </a:t>
            </a:r>
            <a:r>
              <a:rPr lang="en-US" dirty="0" smtClean="0">
                <a:solidFill>
                  <a:srgbClr val="00B050"/>
                </a:solidFill>
              </a:rPr>
              <a:t>state digest is re-calculated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8</a:t>
            </a:fld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3640" y="3604259"/>
            <a:ext cx="7409384" cy="311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15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Maintaining dataset </a:t>
            </a:r>
            <a:r>
              <a:rPr lang="en-US" altLang="zh-TW" dirty="0" smtClean="0"/>
              <a:t>state (cont.)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Each party keeps a </a:t>
            </a:r>
            <a:r>
              <a:rPr lang="en-US" i="1" dirty="0" smtClean="0">
                <a:solidFill>
                  <a:srgbClr val="FF6699"/>
                </a:solidFill>
              </a:rPr>
              <a:t>digest log </a:t>
            </a:r>
            <a:r>
              <a:rPr lang="en-US" dirty="0" smtClean="0"/>
              <a:t>along with the digest tree.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This log is a list of key-value pairs arranged in chronological order , where the key is the state digest and the value field contains the producer status.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8FA2-34B6-43A8-84C4-B7FD539EE321}" type="slidenum">
              <a:rPr lang="zh-TW" altLang="en-US" smtClean="0"/>
              <a:t>9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9057" y="4001294"/>
            <a:ext cx="6534335" cy="266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47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980</Words>
  <Application>Microsoft Office PowerPoint</Application>
  <PresentationFormat>寬螢幕</PresentationFormat>
  <Paragraphs>117</Paragraphs>
  <Slides>17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3" baseType="lpstr">
      <vt:lpstr>新細明體</vt:lpstr>
      <vt:lpstr>Arial</vt:lpstr>
      <vt:lpstr>Calibri</vt:lpstr>
      <vt:lpstr>Calibri Light</vt:lpstr>
      <vt:lpstr>Wingdings</vt:lpstr>
      <vt:lpstr>Office 佈景主題</vt:lpstr>
      <vt:lpstr>Let’s ChronoSync: Decentralized Dataset State Synchronization in Named Data Networking </vt:lpstr>
      <vt:lpstr>Outline</vt:lpstr>
      <vt:lpstr>Introduction</vt:lpstr>
      <vt:lpstr>NDN architecture</vt:lpstr>
      <vt:lpstr>ChronoSync overview</vt:lpstr>
      <vt:lpstr>ChronoSync overview (cont.)</vt:lpstr>
      <vt:lpstr>Naming rules of ChronoSync</vt:lpstr>
      <vt:lpstr>Maintaining dataset state</vt:lpstr>
      <vt:lpstr>Maintaining dataset state (cont.)</vt:lpstr>
      <vt:lpstr>Propagating dataset changes – an example</vt:lpstr>
      <vt:lpstr>Handling simultaneous data generations</vt:lpstr>
      <vt:lpstr>Handling network partitions</vt:lpstr>
      <vt:lpstr>Evaluation : IRC vs ChronoChat</vt:lpstr>
      <vt:lpstr>Evaluation</vt:lpstr>
      <vt:lpstr>Evaluation : IRC vs ChronoChat</vt:lpstr>
      <vt:lpstr>Evaluation : IRC vs ChronoChat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ChronoSync: Decentralized Dataset State Synchronization in Named Data Networking</dc:title>
  <dc:creator>Alvin-VM</dc:creator>
  <cp:lastModifiedBy>Yeah</cp:lastModifiedBy>
  <cp:revision>82</cp:revision>
  <dcterms:created xsi:type="dcterms:W3CDTF">2017-05-18T00:59:01Z</dcterms:created>
  <dcterms:modified xsi:type="dcterms:W3CDTF">2017-06-09T02:32:14Z</dcterms:modified>
</cp:coreProperties>
</file>