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2" r:id="rId5"/>
    <p:sldId id="283" r:id="rId6"/>
    <p:sldId id="259" r:id="rId7"/>
    <p:sldId id="260" r:id="rId8"/>
    <p:sldId id="261" r:id="rId9"/>
    <p:sldId id="262" r:id="rId10"/>
    <p:sldId id="263" r:id="rId11"/>
    <p:sldId id="264" r:id="rId12"/>
    <p:sldId id="276" r:id="rId13"/>
    <p:sldId id="275" r:id="rId14"/>
    <p:sldId id="277" r:id="rId15"/>
    <p:sldId id="265" r:id="rId16"/>
    <p:sldId id="280" r:id="rId17"/>
    <p:sldId id="281" r:id="rId18"/>
    <p:sldId id="278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9" r:id="rId2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7" autoAdjust="0"/>
    <p:restoredTop sz="85432" autoAdjust="0"/>
  </p:normalViewPr>
  <p:slideViewPr>
    <p:cSldViewPr snapToGrid="0">
      <p:cViewPr varScale="1">
        <p:scale>
          <a:sx n="63" d="100"/>
          <a:sy n="63" d="100"/>
        </p:scale>
        <p:origin x="10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ADD54-6781-421B-AABA-B102FA0CD0D5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8F67-B83E-460E-AA54-790C90C1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6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05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3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Status messages, including “available,” “unavailable,” and others are treated in the same manner as any normal text chat message.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43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97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我猜</a:t>
            </a:r>
            <a:r>
              <a:rPr lang="en-US" altLang="zh-TW" dirty="0" smtClean="0"/>
              <a:t>Sync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裡面不只有聊天訊息，還藏有計算過後的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digest,</a:t>
            </a:r>
            <a:r>
              <a:rPr lang="zh-TW" altLang="en-US" dirty="0" smtClean="0"/>
              <a:t> 所以</a:t>
            </a:r>
            <a:r>
              <a:rPr lang="en-US" altLang="zh-TW" dirty="0" smtClean="0"/>
              <a:t>End</a:t>
            </a:r>
            <a:r>
              <a:rPr lang="zh-TW" altLang="en-US" dirty="0" smtClean="0"/>
              <a:t> 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 收到 </a:t>
            </a:r>
            <a:r>
              <a:rPr lang="en-US" altLang="zh-TW" dirty="0" smtClean="0"/>
              <a:t>Sync data</a:t>
            </a:r>
            <a:r>
              <a:rPr lang="zh-TW" altLang="en-US" dirty="0" smtClean="0"/>
              <a:t>時會先看這個</a:t>
            </a:r>
            <a:r>
              <a:rPr lang="en-US" altLang="zh-TW" dirty="0" smtClean="0"/>
              <a:t>State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digest</a:t>
            </a:r>
            <a:r>
              <a:rPr lang="zh-TW" altLang="en-US" dirty="0" smtClean="0"/>
              <a:t> 是不是跟自已的一樣</a:t>
            </a:r>
            <a:r>
              <a:rPr lang="en-US" altLang="zh-TW" dirty="0" smtClean="0"/>
              <a:t>(steady state)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4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ChronoChat</a:t>
            </a:r>
            <a:r>
              <a:rPr lang="en-US" altLang="zh-TW" dirty="0" smtClean="0"/>
              <a:t> </a:t>
            </a:r>
            <a:r>
              <a:rPr lang="zh-TW" altLang="en-US" dirty="0" smtClean="0"/>
              <a:t>整體的 </a:t>
            </a:r>
            <a:r>
              <a:rPr lang="en-US" altLang="zh-TW" dirty="0" smtClean="0"/>
              <a:t>Delay </a:t>
            </a:r>
            <a:r>
              <a:rPr lang="zh-TW" altLang="en-US" dirty="0" smtClean="0"/>
              <a:t>較小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76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20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ChronoChat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broadcast prefix for the chat room “lunch-talk” would be “/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/broadcast/ChronoChat-0.3/lunch-talk”.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3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1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State</a:t>
            </a:r>
            <a:r>
              <a:rPr lang="en-US" altLang="zh-TW" baseline="0" dirty="0" smtClean="0"/>
              <a:t> of the dataset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36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Digest tree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(Chat data name)The initial message sequence number is zero and whenever a participant generates a new message, be it a text message, a user status, or a heartbeat, the sequence number is increased by one.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30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sake of simplicity in writing, we refer to the latest application data name of a producer as its producer status.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6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8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Tw : propagation delay.</a:t>
            </a:r>
          </a:p>
          <a:p>
            <a:r>
              <a:rPr lang="en-US" altLang="zh-TW" dirty="0" smtClean="0"/>
              <a:t>To cope with this problem,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employs a randomized wait timer Tw, with value being set approximately on the order of the propagation delay.</a:t>
            </a:r>
          </a:p>
          <a:p>
            <a:r>
              <a:rPr lang="en-US" altLang="zh-TW" dirty="0" smtClean="0"/>
              <a:t>In the example, Bob’s state digest would become the same as the new digest after Alice’s reply reaches him, before Tw expires.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0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that the root digest of an empty tree at startup is always “00”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4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DC26-FEAB-40B0-8939-55A8AE0DD8F5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68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1ED-1B24-47ED-9ED2-201B6D735306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737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56B0-3E21-4700-9529-1B737E43F6F4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0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9284-A6B7-461E-840D-91402D4FB451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683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0E47-7C41-4834-B6A2-FF0187D9C390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49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CDFD-068D-48C9-B081-33744376201A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31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9CCA-112A-41C0-A33D-2E18B784322D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79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D02E-2B31-4D39-A5F9-5666BBE37297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71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3944-1101-4EF2-BE1A-3710D8050891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3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C34D-C146-4A11-B93D-99313AF1CA6A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14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44C3-1FB4-47C8-9C06-F9B272ACB0F0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10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0075-A89A-4CDA-B4CB-F189340A8964}" type="datetime1">
              <a:rPr lang="zh-TW" altLang="en-US" smtClean="0"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01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named-data.net/techreport/TR008-chronos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med-data.net/apps/live/chat/" TargetMode="External"/><Relationship Id="rId4" Type="http://schemas.openxmlformats.org/officeDocument/2006/relationships/hyperlink" Target="https://named-data.net/wp-content/uploads/2014/03/chronosync-icnp2013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ChronoChat</a:t>
            </a:r>
            <a:r>
              <a:rPr lang="en-US" altLang="zh-TW" dirty="0" smtClean="0"/>
              <a:t> – </a:t>
            </a:r>
            <a:r>
              <a:rPr lang="en-US" altLang="zh-TW" dirty="0" err="1" smtClean="0"/>
              <a:t>Serverless</a:t>
            </a:r>
            <a:r>
              <a:rPr lang="en-US" altLang="zh-TW" dirty="0" smtClean="0"/>
              <a:t> Multi-User Chat </a:t>
            </a:r>
            <a:r>
              <a:rPr lang="en-US" altLang="zh-TW" dirty="0"/>
              <a:t>B</a:t>
            </a:r>
            <a:r>
              <a:rPr lang="en-US" altLang="zh-TW" dirty="0" smtClean="0"/>
              <a:t>ased On </a:t>
            </a:r>
            <a:r>
              <a:rPr lang="en-US" altLang="zh-TW" dirty="0" err="1" smtClean="0"/>
              <a:t>ChronoSync</a:t>
            </a:r>
            <a:r>
              <a:rPr lang="zh-TW" altLang="en-US" dirty="0" smtClean="0"/>
              <a:t> </a:t>
            </a:r>
            <a:r>
              <a:rPr lang="en-US" altLang="zh-TW" dirty="0" smtClean="0"/>
              <a:t>Over </a:t>
            </a:r>
            <a:r>
              <a:rPr lang="en-US" altLang="zh-TW" dirty="0"/>
              <a:t>NDN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85229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Zhenkai</a:t>
            </a:r>
            <a:r>
              <a:rPr lang="en-US" dirty="0"/>
              <a:t> Zhu and Alexander </a:t>
            </a:r>
            <a:r>
              <a:rPr lang="en-US" dirty="0" err="1"/>
              <a:t>Afanasyev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University </a:t>
            </a:r>
            <a:r>
              <a:rPr lang="en-US" dirty="0"/>
              <a:t>of California, </a:t>
            </a:r>
            <a:r>
              <a:rPr lang="en-US" dirty="0" smtClean="0"/>
              <a:t>Los Angeles</a:t>
            </a:r>
          </a:p>
          <a:p>
            <a:r>
              <a:rPr lang="en-US" dirty="0" smtClean="0"/>
              <a:t>IEEE 2013</a:t>
            </a:r>
          </a:p>
          <a:p>
            <a:r>
              <a:rPr lang="en-US" altLang="zh-TW" dirty="0" smtClean="0"/>
              <a:t>Presenter and modifier : </a:t>
            </a:r>
            <a:r>
              <a:rPr lang="en-US" altLang="zh-TW" dirty="0" err="1" smtClean="0"/>
              <a:t>Jia</a:t>
            </a:r>
            <a:r>
              <a:rPr lang="en-US" altLang="zh-TW" dirty="0" smtClean="0"/>
              <a:t>-Wei Lin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4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dataset state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825625"/>
            <a:ext cx="11353800" cy="4530725"/>
          </a:xfrm>
        </p:spPr>
        <p:txBody>
          <a:bodyPr/>
          <a:lstStyle/>
          <a:p>
            <a:r>
              <a:rPr lang="en-US" dirty="0" smtClean="0"/>
              <a:t>Each child node of the tree root holds a cryptographic digest calculated by applying </a:t>
            </a:r>
            <a:r>
              <a:rPr lang="en-US" dirty="0" smtClean="0">
                <a:solidFill>
                  <a:srgbClr val="FF6699"/>
                </a:solidFill>
              </a:rPr>
              <a:t>hash function </a:t>
            </a:r>
            <a:r>
              <a:rPr lang="en-US" dirty="0" smtClean="0"/>
              <a:t>over a user’s producer status.</a:t>
            </a:r>
          </a:p>
          <a:p>
            <a:r>
              <a:rPr lang="en-US" dirty="0" smtClean="0"/>
              <a:t>Whenever a </a:t>
            </a:r>
            <a:r>
              <a:rPr lang="en-US" dirty="0" err="1" smtClean="0"/>
              <a:t>ChronoChat</a:t>
            </a:r>
            <a:r>
              <a:rPr lang="en-US" dirty="0" smtClean="0"/>
              <a:t> user sends or learns messages , the corresponding branch of the digest tree is updated and the </a:t>
            </a:r>
            <a:r>
              <a:rPr lang="en-US" dirty="0" smtClean="0">
                <a:solidFill>
                  <a:srgbClr val="00B050"/>
                </a:solidFill>
              </a:rPr>
              <a:t>state digest is re-calculated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10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640" y="3604259"/>
            <a:ext cx="7409384" cy="311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Maintaining dataset </a:t>
            </a:r>
            <a:r>
              <a:rPr lang="en-US" altLang="zh-TW" dirty="0" smtClean="0"/>
              <a:t>state (cont.)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4733" y="1777815"/>
            <a:ext cx="11735603" cy="44593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/>
              <a:t>Each party keeps a </a:t>
            </a:r>
            <a:r>
              <a:rPr lang="en-US" sz="2600" i="1" dirty="0" smtClean="0">
                <a:solidFill>
                  <a:srgbClr val="FF6699"/>
                </a:solidFill>
              </a:rPr>
              <a:t>digest log </a:t>
            </a:r>
            <a:r>
              <a:rPr lang="en-US" sz="2600" dirty="0" smtClean="0"/>
              <a:t>along with the digest tree.</a:t>
            </a:r>
          </a:p>
          <a:p>
            <a:pPr>
              <a:lnSpc>
                <a:spcPct val="150000"/>
              </a:lnSpc>
            </a:pPr>
            <a:r>
              <a:rPr lang="en-US" sz="2600" dirty="0" smtClean="0"/>
              <a:t>It is helpful to resolve the difference in participants from a temporary disconnection.</a:t>
            </a:r>
          </a:p>
          <a:p>
            <a:pPr>
              <a:lnSpc>
                <a:spcPct val="150000"/>
              </a:lnSpc>
            </a:pPr>
            <a:r>
              <a:rPr lang="en-US" sz="2600" dirty="0" smtClean="0"/>
              <a:t>This log is a list of key-value pairs arranged in chronological order , where the key is the state digest and the value field contains the producer status.</a:t>
            </a:r>
            <a:endParaRPr lang="en-US" sz="2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269" y="4389350"/>
            <a:ext cx="5722345" cy="233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dataset changes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514" y="3385158"/>
            <a:ext cx="5860982" cy="297119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38200" y="1787057"/>
            <a:ext cx="106928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Every </a:t>
            </a:r>
            <a:r>
              <a:rPr lang="en-US" sz="2800" dirty="0"/>
              <a:t>party keeps an outstanding sync interest with the current state digest</a:t>
            </a:r>
            <a:r>
              <a:rPr lang="en-US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dirty="0"/>
              <a:t>each chatroom, at most one sync interest is transmitted over a link in one direction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98745" y="5727032"/>
            <a:ext cx="205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PIT of router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978" y="4196615"/>
            <a:ext cx="4608305" cy="2661385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Propagation dataset changes (cont.)</a:t>
            </a:r>
            <a:endParaRPr 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838200" y="181409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dirty="0" smtClean="0"/>
              <a:t>When Alice sends a text to the </a:t>
            </a:r>
            <a:r>
              <a:rPr lang="en-US" altLang="zh-TW" sz="2400" dirty="0" err="1" smtClean="0"/>
              <a:t>chatroom</a:t>
            </a:r>
            <a:r>
              <a:rPr lang="en-US" altLang="zh-TW" sz="2400" dirty="0" smtClean="0"/>
              <a:t>, </a:t>
            </a:r>
            <a:r>
              <a:rPr lang="en-US" altLang="zh-TW" sz="2400" dirty="0" err="1" smtClean="0"/>
              <a:t>ChronoSync</a:t>
            </a:r>
            <a:r>
              <a:rPr lang="en-US" altLang="zh-TW" sz="2400" dirty="0" smtClean="0"/>
              <a:t> module on her machine immediately notice that its state digest is newer and hence proceeds to satisfy the sync interest with sync data.</a:t>
            </a:r>
          </a:p>
          <a:p>
            <a:pPr>
              <a:lnSpc>
                <a:spcPct val="100000"/>
              </a:lnSpc>
            </a:pPr>
            <a:r>
              <a:rPr lang="en-US" altLang="zh-TW" sz="2400" dirty="0" smtClean="0"/>
              <a:t>Whoever receives the sync data updates the digest tree </a:t>
            </a:r>
            <a:r>
              <a:rPr lang="en-US" altLang="zh-TW" sz="2400" dirty="0" smtClean="0">
                <a:solidFill>
                  <a:srgbClr val="FF6699"/>
                </a:solidFill>
              </a:rPr>
              <a:t>and sends out a new sync interest with the updated state digest</a:t>
            </a:r>
            <a:r>
              <a:rPr lang="en-US" altLang="zh-TW" sz="2400" dirty="0" smtClean="0"/>
              <a:t>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815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472667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Alice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6886877" y="5956945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9798520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Bob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4121218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橢圓 8"/>
          <p:cNvSpPr/>
          <p:nvPr/>
        </p:nvSpPr>
        <p:spPr>
          <a:xfrm>
            <a:off x="6886878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橢圓 9"/>
          <p:cNvSpPr/>
          <p:nvPr/>
        </p:nvSpPr>
        <p:spPr>
          <a:xfrm>
            <a:off x="6896109" y="353903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直線接點 11"/>
          <p:cNvCxnSpPr>
            <a:stCxn id="5" idx="6"/>
            <a:endCxn id="8" idx="2"/>
          </p:cNvCxnSpPr>
          <p:nvPr/>
        </p:nvCxnSpPr>
        <p:spPr>
          <a:xfrm>
            <a:off x="2156060" y="2074244"/>
            <a:ext cx="19651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8" idx="6"/>
            <a:endCxn id="9" idx="2"/>
          </p:cNvCxnSpPr>
          <p:nvPr/>
        </p:nvCxnSpPr>
        <p:spPr>
          <a:xfrm>
            <a:off x="4804611" y="2074244"/>
            <a:ext cx="208226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9" idx="6"/>
            <a:endCxn id="7" idx="2"/>
          </p:cNvCxnSpPr>
          <p:nvPr/>
        </p:nvCxnSpPr>
        <p:spPr>
          <a:xfrm>
            <a:off x="7570271" y="2074244"/>
            <a:ext cx="22282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10" idx="0"/>
            <a:endCxn id="9" idx="4"/>
          </p:cNvCxnSpPr>
          <p:nvPr/>
        </p:nvCxnSpPr>
        <p:spPr>
          <a:xfrm flipH="1" flipV="1">
            <a:off x="7228575" y="2396690"/>
            <a:ext cx="9231" cy="11423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6" idx="0"/>
            <a:endCxn id="10" idx="4"/>
          </p:cNvCxnSpPr>
          <p:nvPr/>
        </p:nvCxnSpPr>
        <p:spPr>
          <a:xfrm flipV="1">
            <a:off x="7228574" y="4183930"/>
            <a:ext cx="9232" cy="17730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圓角矩形圖說文字 26"/>
          <p:cNvSpPr/>
          <p:nvPr/>
        </p:nvSpPr>
        <p:spPr>
          <a:xfrm>
            <a:off x="1053970" y="1300358"/>
            <a:ext cx="1366783" cy="338373"/>
          </a:xfrm>
          <a:prstGeom prst="wedgeRoundRectCallout">
            <a:avLst>
              <a:gd name="adj1" fmla="val -9804"/>
              <a:gd name="adj2" fmla="val 773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Have lunch?</a:t>
            </a:r>
            <a:endParaRPr 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874273" y="97261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51" name="矩形 50"/>
          <p:cNvSpPr/>
          <p:nvPr/>
        </p:nvSpPr>
        <p:spPr>
          <a:xfrm>
            <a:off x="1643029" y="3386981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State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70610" y="3985631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Alice’s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733663" y="3985631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Bob’s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896716" y="3985631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Ted’s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51117" y="4805793"/>
            <a:ext cx="1574840" cy="345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/wonderland/</a:t>
            </a:r>
            <a:r>
              <a:rPr lang="en-US" sz="1400" dirty="0" err="1" smtClean="0">
                <a:solidFill>
                  <a:schemeClr val="tx1"/>
                </a:solidFill>
              </a:rPr>
              <a:t>alice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1753717" y="4805794"/>
            <a:ext cx="12264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/rainbow/bob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094835" y="4800810"/>
            <a:ext cx="10042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</a:rPr>
              <a:t>ncnu</a:t>
            </a:r>
            <a:r>
              <a:rPr lang="en-US" sz="1400" dirty="0" smtClean="0">
                <a:solidFill>
                  <a:schemeClr val="tx1"/>
                </a:solidFill>
              </a:rPr>
              <a:t>/ted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9" name="直線單箭頭接點 78"/>
          <p:cNvCxnSpPr>
            <a:stCxn id="63" idx="0"/>
            <a:endCxn id="52" idx="2"/>
          </p:cNvCxnSpPr>
          <p:nvPr/>
        </p:nvCxnSpPr>
        <p:spPr>
          <a:xfrm flipV="1">
            <a:off x="938537" y="4255138"/>
            <a:ext cx="199562" cy="5506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單箭頭接點 80"/>
          <p:cNvCxnSpPr>
            <a:stCxn id="64" idx="0"/>
            <a:endCxn id="53" idx="2"/>
          </p:cNvCxnSpPr>
          <p:nvPr/>
        </p:nvCxnSpPr>
        <p:spPr>
          <a:xfrm flipH="1" flipV="1">
            <a:off x="2301152" y="4255138"/>
            <a:ext cx="65783" cy="5506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單箭頭接點 82"/>
          <p:cNvCxnSpPr>
            <a:stCxn id="65" idx="0"/>
            <a:endCxn id="54" idx="2"/>
          </p:cNvCxnSpPr>
          <p:nvPr/>
        </p:nvCxnSpPr>
        <p:spPr>
          <a:xfrm flipH="1" flipV="1">
            <a:off x="3464205" y="4255138"/>
            <a:ext cx="132748" cy="545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單箭頭接點 84"/>
          <p:cNvCxnSpPr>
            <a:stCxn id="52" idx="0"/>
            <a:endCxn id="51" idx="2"/>
          </p:cNvCxnSpPr>
          <p:nvPr/>
        </p:nvCxnSpPr>
        <p:spPr>
          <a:xfrm flipV="1">
            <a:off x="1138099" y="3656488"/>
            <a:ext cx="1072419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單箭頭接點 86"/>
          <p:cNvCxnSpPr>
            <a:stCxn id="53" idx="0"/>
            <a:endCxn id="51" idx="2"/>
          </p:cNvCxnSpPr>
          <p:nvPr/>
        </p:nvCxnSpPr>
        <p:spPr>
          <a:xfrm flipH="1" flipV="1">
            <a:off x="2210518" y="3656488"/>
            <a:ext cx="90634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54" idx="0"/>
            <a:endCxn id="51" idx="2"/>
          </p:cNvCxnSpPr>
          <p:nvPr/>
        </p:nvCxnSpPr>
        <p:spPr>
          <a:xfrm flipH="1" flipV="1">
            <a:off x="2210518" y="3656488"/>
            <a:ext cx="1253687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151117" y="5116615"/>
            <a:ext cx="1574840" cy="345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790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1753717" y="5116616"/>
            <a:ext cx="12264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3094835" y="5116616"/>
            <a:ext cx="10042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3310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9617238" y="2915764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State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8544819" y="3514414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Alice’s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9707872" y="3514414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Bob’s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0870925" y="3514414"/>
            <a:ext cx="1134977" cy="26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Ted’s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8125326" y="4334576"/>
            <a:ext cx="1539824" cy="348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/wonderland/</a:t>
            </a:r>
            <a:r>
              <a:rPr lang="en-US" sz="1400" dirty="0" err="1" smtClean="0">
                <a:solidFill>
                  <a:schemeClr val="tx1"/>
                </a:solidFill>
              </a:rPr>
              <a:t>alice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9727926" y="4334577"/>
            <a:ext cx="1341118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/rainbow/bob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11114361" y="4329592"/>
            <a:ext cx="10042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</a:rPr>
              <a:t>ncnu</a:t>
            </a:r>
            <a:r>
              <a:rPr lang="en-US" sz="1400" dirty="0" smtClean="0">
                <a:solidFill>
                  <a:schemeClr val="tx1"/>
                </a:solidFill>
              </a:rPr>
              <a:t>/ted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1" name="直線單箭頭接點 100"/>
          <p:cNvCxnSpPr>
            <a:stCxn id="98" idx="0"/>
            <a:endCxn id="95" idx="2"/>
          </p:cNvCxnSpPr>
          <p:nvPr/>
        </p:nvCxnSpPr>
        <p:spPr>
          <a:xfrm flipV="1">
            <a:off x="8895238" y="3783921"/>
            <a:ext cx="217070" cy="5506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>
            <a:stCxn id="99" idx="0"/>
            <a:endCxn id="96" idx="2"/>
          </p:cNvCxnSpPr>
          <p:nvPr/>
        </p:nvCxnSpPr>
        <p:spPr>
          <a:xfrm flipH="1" flipV="1">
            <a:off x="10275361" y="3783921"/>
            <a:ext cx="123124" cy="5506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100" idx="0"/>
            <a:endCxn id="97" idx="2"/>
          </p:cNvCxnSpPr>
          <p:nvPr/>
        </p:nvCxnSpPr>
        <p:spPr>
          <a:xfrm flipH="1" flipV="1">
            <a:off x="11438414" y="3783921"/>
            <a:ext cx="178065" cy="5456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單箭頭接點 103"/>
          <p:cNvCxnSpPr>
            <a:stCxn id="95" idx="0"/>
            <a:endCxn id="94" idx="2"/>
          </p:cNvCxnSpPr>
          <p:nvPr/>
        </p:nvCxnSpPr>
        <p:spPr>
          <a:xfrm flipV="1">
            <a:off x="9112308" y="3185271"/>
            <a:ext cx="1072419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96" idx="0"/>
            <a:endCxn id="94" idx="2"/>
          </p:cNvCxnSpPr>
          <p:nvPr/>
        </p:nvCxnSpPr>
        <p:spPr>
          <a:xfrm flipH="1" flipV="1">
            <a:off x="10184727" y="3185271"/>
            <a:ext cx="90634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單箭頭接點 105"/>
          <p:cNvCxnSpPr>
            <a:stCxn id="97" idx="0"/>
            <a:endCxn id="94" idx="2"/>
          </p:cNvCxnSpPr>
          <p:nvPr/>
        </p:nvCxnSpPr>
        <p:spPr>
          <a:xfrm flipH="1" flipV="1">
            <a:off x="10184727" y="3185271"/>
            <a:ext cx="1253687" cy="329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8125326" y="4645398"/>
            <a:ext cx="1539824" cy="348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790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9727926" y="4645399"/>
            <a:ext cx="1341118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1114361" y="4645398"/>
            <a:ext cx="1004235" cy="3158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3310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雲朵形圖說文字 109"/>
          <p:cNvSpPr/>
          <p:nvPr/>
        </p:nvSpPr>
        <p:spPr>
          <a:xfrm>
            <a:off x="1840861" y="135719"/>
            <a:ext cx="2667370" cy="815806"/>
          </a:xfrm>
          <a:prstGeom prst="cloudCallout">
            <a:avLst>
              <a:gd name="adj1" fmla="val -26911"/>
              <a:gd name="adj2" fmla="val 890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791</a:t>
            </a:r>
            <a:r>
              <a:rPr lang="en-US" sz="1200" dirty="0" smtClean="0"/>
              <a:t> is the latest … Recalculate state digest</a:t>
            </a:r>
            <a:endParaRPr lang="en-US" sz="1200" dirty="0"/>
          </a:p>
        </p:txBody>
      </p:sp>
      <p:sp>
        <p:nvSpPr>
          <p:cNvPr id="111" name="文字方塊 110"/>
          <p:cNvSpPr txBox="1"/>
          <p:nvPr/>
        </p:nvSpPr>
        <p:spPr>
          <a:xfrm>
            <a:off x="1472667" y="133000"/>
            <a:ext cx="37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112" name="矩形 111"/>
          <p:cNvSpPr/>
          <p:nvPr/>
        </p:nvSpPr>
        <p:spPr>
          <a:xfrm>
            <a:off x="158823" y="5116614"/>
            <a:ext cx="1574840" cy="345261"/>
          </a:xfrm>
          <a:prstGeom prst="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790 -&gt; 791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570210" y="3985631"/>
            <a:ext cx="1134977" cy="269507"/>
          </a:xfrm>
          <a:prstGeom prst="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Alice’s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1643029" y="3393612"/>
            <a:ext cx="1134977" cy="26950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State Digest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16" name="直線單箭頭接點 115"/>
          <p:cNvCxnSpPr/>
          <p:nvPr/>
        </p:nvCxnSpPr>
        <p:spPr>
          <a:xfrm>
            <a:off x="2210518" y="2233061"/>
            <a:ext cx="1821175" cy="0"/>
          </a:xfrm>
          <a:prstGeom prst="straightConnector1">
            <a:avLst/>
          </a:prstGeom>
          <a:ln w="28575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文字方塊 116"/>
          <p:cNvSpPr txBox="1"/>
          <p:nvPr/>
        </p:nvSpPr>
        <p:spPr>
          <a:xfrm>
            <a:off x="1942909" y="2613975"/>
            <a:ext cx="26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Reply interest with data</a:t>
            </a:r>
            <a:endParaRPr lang="en-US" dirty="0"/>
          </a:p>
        </p:txBody>
      </p:sp>
      <p:sp>
        <p:nvSpPr>
          <p:cNvPr id="118" name="文字方塊 117"/>
          <p:cNvSpPr txBox="1"/>
          <p:nvPr/>
        </p:nvSpPr>
        <p:spPr>
          <a:xfrm>
            <a:off x="2035702" y="2319199"/>
            <a:ext cx="4171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6699"/>
                </a:solidFill>
              </a:rPr>
              <a:t>/</a:t>
            </a:r>
            <a:r>
              <a:rPr lang="en-US" sz="1200" dirty="0" err="1" smtClean="0">
                <a:solidFill>
                  <a:srgbClr val="FF6699"/>
                </a:solidFill>
              </a:rPr>
              <a:t>ndn</a:t>
            </a:r>
            <a:r>
              <a:rPr lang="en-US" sz="1200" dirty="0" smtClean="0">
                <a:solidFill>
                  <a:srgbClr val="FF6699"/>
                </a:solidFill>
              </a:rPr>
              <a:t>/broadcast/</a:t>
            </a:r>
            <a:r>
              <a:rPr lang="en-US" sz="1200" dirty="0" err="1" smtClean="0">
                <a:solidFill>
                  <a:srgbClr val="FF6699"/>
                </a:solidFill>
              </a:rPr>
              <a:t>chronos</a:t>
            </a:r>
            <a:r>
              <a:rPr lang="en-US" sz="1200" dirty="0" smtClean="0">
                <a:solidFill>
                  <a:srgbClr val="FF6699"/>
                </a:solidFill>
              </a:rPr>
              <a:t>/lunch-talk/791</a:t>
            </a:r>
            <a:endParaRPr lang="en-US" sz="1200" dirty="0">
              <a:solidFill>
                <a:srgbClr val="FF6699"/>
              </a:solidFill>
            </a:endParaRPr>
          </a:p>
        </p:txBody>
      </p:sp>
      <p:cxnSp>
        <p:nvCxnSpPr>
          <p:cNvPr id="121" name="直線單箭頭接點 120"/>
          <p:cNvCxnSpPr/>
          <p:nvPr/>
        </p:nvCxnSpPr>
        <p:spPr>
          <a:xfrm>
            <a:off x="4899259" y="2233061"/>
            <a:ext cx="1876926" cy="0"/>
          </a:xfrm>
          <a:prstGeom prst="straightConnector1">
            <a:avLst/>
          </a:prstGeom>
          <a:ln w="28575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單箭頭接點 121"/>
          <p:cNvCxnSpPr/>
          <p:nvPr/>
        </p:nvCxnSpPr>
        <p:spPr>
          <a:xfrm>
            <a:off x="7740312" y="2233061"/>
            <a:ext cx="1876926" cy="0"/>
          </a:xfrm>
          <a:prstGeom prst="straightConnector1">
            <a:avLst/>
          </a:prstGeom>
          <a:ln w="28575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單箭頭接點 122"/>
          <p:cNvCxnSpPr/>
          <p:nvPr/>
        </p:nvCxnSpPr>
        <p:spPr>
          <a:xfrm>
            <a:off x="7020629" y="2552398"/>
            <a:ext cx="12633" cy="797444"/>
          </a:xfrm>
          <a:prstGeom prst="straightConnector1">
            <a:avLst/>
          </a:prstGeom>
          <a:ln w="28575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單箭頭接點 128"/>
          <p:cNvCxnSpPr/>
          <p:nvPr/>
        </p:nvCxnSpPr>
        <p:spPr>
          <a:xfrm>
            <a:off x="7029258" y="4402088"/>
            <a:ext cx="21251" cy="1401946"/>
          </a:xfrm>
          <a:prstGeom prst="straightConnector1">
            <a:avLst/>
          </a:prstGeom>
          <a:ln w="28575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雲朵形圖說文字 130"/>
          <p:cNvSpPr/>
          <p:nvPr/>
        </p:nvSpPr>
        <p:spPr>
          <a:xfrm>
            <a:off x="9112308" y="487528"/>
            <a:ext cx="3079692" cy="925370"/>
          </a:xfrm>
          <a:prstGeom prst="cloudCallout">
            <a:avLst>
              <a:gd name="adj1" fmla="val -20833"/>
              <a:gd name="adj2" fmla="val 74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New message!</a:t>
            </a:r>
          </a:p>
          <a:p>
            <a:pPr algn="ctr"/>
            <a:r>
              <a:rPr lang="en-US" sz="1400" dirty="0" smtClean="0"/>
              <a:t>Update my digest tree…</a:t>
            </a:r>
            <a:endParaRPr lang="en-US" sz="1400" dirty="0"/>
          </a:p>
        </p:txBody>
      </p:sp>
      <p:sp>
        <p:nvSpPr>
          <p:cNvPr id="132" name="雲朵形圖說文字 131"/>
          <p:cNvSpPr/>
          <p:nvPr/>
        </p:nvSpPr>
        <p:spPr>
          <a:xfrm>
            <a:off x="3767470" y="5354021"/>
            <a:ext cx="3079692" cy="925370"/>
          </a:xfrm>
          <a:prstGeom prst="cloudCallout">
            <a:avLst>
              <a:gd name="adj1" fmla="val 47613"/>
              <a:gd name="adj2" fmla="val 489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New message!</a:t>
            </a:r>
          </a:p>
          <a:p>
            <a:pPr algn="ctr"/>
            <a:r>
              <a:rPr lang="en-US" sz="1400" dirty="0" smtClean="0"/>
              <a:t>Update my digest tree…</a:t>
            </a:r>
            <a:endParaRPr lang="en-US" sz="1400" dirty="0"/>
          </a:p>
        </p:txBody>
      </p:sp>
      <p:sp>
        <p:nvSpPr>
          <p:cNvPr id="135" name="矩形 134"/>
          <p:cNvSpPr/>
          <p:nvPr/>
        </p:nvSpPr>
        <p:spPr>
          <a:xfrm>
            <a:off x="8125326" y="4660370"/>
            <a:ext cx="1539824" cy="348189"/>
          </a:xfrm>
          <a:prstGeom prst="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790 -&gt; 791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8545939" y="3511922"/>
            <a:ext cx="1134977" cy="269507"/>
          </a:xfrm>
          <a:prstGeom prst="rect">
            <a:avLst/>
          </a:prstGeom>
          <a:solidFill>
            <a:srgbClr val="FF6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Alice’s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9617237" y="2912363"/>
            <a:ext cx="1134977" cy="26950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State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8" name="圓角矩形圖說文字 137"/>
          <p:cNvSpPr/>
          <p:nvPr/>
        </p:nvSpPr>
        <p:spPr>
          <a:xfrm>
            <a:off x="10692545" y="2258107"/>
            <a:ext cx="1380734" cy="488844"/>
          </a:xfrm>
          <a:prstGeom prst="wedgeRoundRectCallout">
            <a:avLst>
              <a:gd name="adj1" fmla="val -43055"/>
              <a:gd name="adj2" fmla="val 7554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New state digest :</a:t>
            </a:r>
          </a:p>
          <a:p>
            <a:pPr algn="ctr"/>
            <a:r>
              <a:rPr lang="en-US" sz="1200" b="1" dirty="0" smtClean="0">
                <a:solidFill>
                  <a:schemeClr val="accent6"/>
                </a:solidFill>
              </a:rPr>
              <a:t>a123edf452d</a:t>
            </a:r>
            <a:r>
              <a:rPr lang="en-US" sz="1200" dirty="0" smtClean="0">
                <a:solidFill>
                  <a:schemeClr val="tx1"/>
                </a:solidFill>
              </a:rPr>
              <a:t>….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0" name="直線單箭頭接點 139"/>
          <p:cNvCxnSpPr/>
          <p:nvPr/>
        </p:nvCxnSpPr>
        <p:spPr>
          <a:xfrm flipH="1">
            <a:off x="7740312" y="1857676"/>
            <a:ext cx="1846450" cy="2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文字方塊 142"/>
          <p:cNvSpPr txBox="1"/>
          <p:nvPr/>
        </p:nvSpPr>
        <p:spPr>
          <a:xfrm>
            <a:off x="6442289" y="1505767"/>
            <a:ext cx="3628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/</a:t>
            </a:r>
            <a:r>
              <a:rPr lang="en-US" sz="1200" dirty="0" err="1" smtClean="0"/>
              <a:t>ndn</a:t>
            </a:r>
            <a:r>
              <a:rPr lang="en-US" sz="1200" dirty="0" smtClean="0"/>
              <a:t>/broadcast/</a:t>
            </a:r>
            <a:r>
              <a:rPr lang="en-US" sz="1200" dirty="0" err="1" smtClean="0"/>
              <a:t>chronos</a:t>
            </a:r>
            <a:r>
              <a:rPr lang="en-US" sz="1200" dirty="0" smtClean="0"/>
              <a:t>/lunch-talk/</a:t>
            </a:r>
            <a:r>
              <a:rPr lang="en-US" sz="1200" b="1" dirty="0" smtClean="0">
                <a:solidFill>
                  <a:schemeClr val="accent6"/>
                </a:solidFill>
              </a:rPr>
              <a:t>a123edf452d</a:t>
            </a:r>
            <a:r>
              <a:rPr lang="en-US" sz="1200" dirty="0"/>
              <a:t>….</a:t>
            </a:r>
          </a:p>
        </p:txBody>
      </p:sp>
      <p:sp>
        <p:nvSpPr>
          <p:cNvPr id="144" name="文字方塊 143"/>
          <p:cNvSpPr txBox="1"/>
          <p:nvPr/>
        </p:nvSpPr>
        <p:spPr>
          <a:xfrm>
            <a:off x="8991795" y="38903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6" name="文字方塊 145"/>
          <p:cNvSpPr txBox="1"/>
          <p:nvPr/>
        </p:nvSpPr>
        <p:spPr>
          <a:xfrm>
            <a:off x="7228573" y="1164307"/>
            <a:ext cx="165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 Send Interest</a:t>
            </a:r>
            <a:endParaRPr lang="en-US" dirty="0"/>
          </a:p>
        </p:txBody>
      </p:sp>
      <p:cxnSp>
        <p:nvCxnSpPr>
          <p:cNvPr id="147" name="直線單箭頭接點 146"/>
          <p:cNvCxnSpPr/>
          <p:nvPr/>
        </p:nvCxnSpPr>
        <p:spPr>
          <a:xfrm flipV="1">
            <a:off x="7428191" y="4428094"/>
            <a:ext cx="3730" cy="1450203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字方塊 147"/>
          <p:cNvSpPr txBox="1"/>
          <p:nvPr/>
        </p:nvSpPr>
        <p:spPr>
          <a:xfrm>
            <a:off x="7519797" y="5561474"/>
            <a:ext cx="3628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/</a:t>
            </a:r>
            <a:r>
              <a:rPr lang="en-US" sz="1200" dirty="0" err="1"/>
              <a:t>ndn</a:t>
            </a:r>
            <a:r>
              <a:rPr lang="en-US" sz="1200" dirty="0"/>
              <a:t>/broadcast</a:t>
            </a:r>
            <a:r>
              <a:rPr lang="en-US" sz="1200" dirty="0" smtClean="0"/>
              <a:t>/</a:t>
            </a:r>
            <a:r>
              <a:rPr lang="en-US" sz="1200" dirty="0" err="1" smtClean="0"/>
              <a:t>chronos</a:t>
            </a:r>
            <a:r>
              <a:rPr lang="en-US" sz="1200" dirty="0" smtClean="0"/>
              <a:t>/lunch-talk/</a:t>
            </a:r>
            <a:r>
              <a:rPr lang="en-US" sz="1200" b="1" dirty="0" smtClean="0">
                <a:solidFill>
                  <a:schemeClr val="accent6"/>
                </a:solidFill>
              </a:rPr>
              <a:t>a123edf452d</a:t>
            </a:r>
            <a:r>
              <a:rPr lang="en-US" sz="1200" dirty="0"/>
              <a:t>….</a:t>
            </a:r>
          </a:p>
        </p:txBody>
      </p:sp>
      <p:sp>
        <p:nvSpPr>
          <p:cNvPr id="149" name="文字方塊 148"/>
          <p:cNvSpPr txBox="1"/>
          <p:nvPr/>
        </p:nvSpPr>
        <p:spPr>
          <a:xfrm>
            <a:off x="7429420" y="5169355"/>
            <a:ext cx="165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</a:t>
            </a:r>
            <a:r>
              <a:rPr lang="en-US" dirty="0"/>
              <a:t> Send Interest</a:t>
            </a:r>
          </a:p>
        </p:txBody>
      </p:sp>
      <p:sp>
        <p:nvSpPr>
          <p:cNvPr id="150" name="文字方塊 149"/>
          <p:cNvSpPr txBox="1"/>
          <p:nvPr/>
        </p:nvSpPr>
        <p:spPr>
          <a:xfrm>
            <a:off x="4652692" y="504986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54" name="直線單箭頭接點 153"/>
          <p:cNvCxnSpPr/>
          <p:nvPr/>
        </p:nvCxnSpPr>
        <p:spPr>
          <a:xfrm flipV="1">
            <a:off x="7428191" y="2551038"/>
            <a:ext cx="0" cy="83365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單箭頭接點 155"/>
          <p:cNvCxnSpPr/>
          <p:nvPr/>
        </p:nvCxnSpPr>
        <p:spPr>
          <a:xfrm flipH="1" flipV="1">
            <a:off x="4899259" y="1857676"/>
            <a:ext cx="1935132" cy="13525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單箭頭接點 158"/>
          <p:cNvCxnSpPr/>
          <p:nvPr/>
        </p:nvCxnSpPr>
        <p:spPr>
          <a:xfrm flipH="1" flipV="1">
            <a:off x="2274390" y="1896614"/>
            <a:ext cx="1757304" cy="3889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矩形 161"/>
          <p:cNvSpPr/>
          <p:nvPr/>
        </p:nvSpPr>
        <p:spPr>
          <a:xfrm>
            <a:off x="5168766" y="317666"/>
            <a:ext cx="2440351" cy="6325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Steady state again!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3" name="文字方塊 162"/>
          <p:cNvSpPr txBox="1"/>
          <p:nvPr/>
        </p:nvSpPr>
        <p:spPr>
          <a:xfrm>
            <a:off x="1359601" y="5540504"/>
            <a:ext cx="219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Alice’s digest tree</a:t>
            </a:r>
            <a:endParaRPr lang="en-US" dirty="0"/>
          </a:p>
        </p:txBody>
      </p:sp>
      <p:sp>
        <p:nvSpPr>
          <p:cNvPr id="164" name="文字方塊 163"/>
          <p:cNvSpPr txBox="1"/>
          <p:nvPr/>
        </p:nvSpPr>
        <p:spPr>
          <a:xfrm>
            <a:off x="8920173" y="4987861"/>
            <a:ext cx="269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Bob and Ted’s digest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1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1" grpId="0"/>
      <p:bldP spid="110" grpId="0" animBg="1"/>
      <p:bldP spid="111" grpId="0"/>
      <p:bldP spid="112" grpId="0" animBg="1"/>
      <p:bldP spid="113" grpId="0" animBg="1"/>
      <p:bldP spid="114" grpId="0" animBg="1"/>
      <p:bldP spid="117" grpId="0"/>
      <p:bldP spid="118" grpId="0"/>
      <p:bldP spid="131" grpId="0" animBg="1"/>
      <p:bldP spid="132" grpId="0" animBg="1"/>
      <p:bldP spid="135" grpId="0" animBg="1"/>
      <p:bldP spid="136" grpId="0" animBg="1"/>
      <p:bldP spid="137" grpId="0" animBg="1"/>
      <p:bldP spid="138" grpId="0" animBg="1"/>
      <p:bldP spid="143" grpId="0"/>
      <p:bldP spid="144" grpId="0"/>
      <p:bldP spid="146" grpId="0"/>
      <p:bldP spid="148" grpId="0"/>
      <p:bldP spid="149" grpId="0"/>
      <p:bldP spid="150" grpId="0"/>
      <p:bldP spid="1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Propagation delay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472667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Alice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6896109" y="5648722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9798520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Bob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4121218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6886878" y="1751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2" name="橢圓 21"/>
          <p:cNvSpPr/>
          <p:nvPr/>
        </p:nvSpPr>
        <p:spPr>
          <a:xfrm>
            <a:off x="6896109" y="353903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4" name="直線接點 23"/>
          <p:cNvCxnSpPr>
            <a:stCxn id="15" idx="6"/>
            <a:endCxn id="19" idx="2"/>
          </p:cNvCxnSpPr>
          <p:nvPr/>
        </p:nvCxnSpPr>
        <p:spPr>
          <a:xfrm>
            <a:off x="2156060" y="2074244"/>
            <a:ext cx="19651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19" idx="6"/>
            <a:endCxn id="21" idx="2"/>
          </p:cNvCxnSpPr>
          <p:nvPr/>
        </p:nvCxnSpPr>
        <p:spPr>
          <a:xfrm>
            <a:off x="4804611" y="2074244"/>
            <a:ext cx="208226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21" idx="6"/>
            <a:endCxn id="17" idx="2"/>
          </p:cNvCxnSpPr>
          <p:nvPr/>
        </p:nvCxnSpPr>
        <p:spPr>
          <a:xfrm>
            <a:off x="7570271" y="2074244"/>
            <a:ext cx="22282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22" idx="0"/>
            <a:endCxn id="21" idx="4"/>
          </p:cNvCxnSpPr>
          <p:nvPr/>
        </p:nvCxnSpPr>
        <p:spPr>
          <a:xfrm flipH="1" flipV="1">
            <a:off x="7228575" y="2396690"/>
            <a:ext cx="9231" cy="11423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6" idx="0"/>
            <a:endCxn id="22" idx="4"/>
          </p:cNvCxnSpPr>
          <p:nvPr/>
        </p:nvCxnSpPr>
        <p:spPr>
          <a:xfrm flipV="1">
            <a:off x="7237806" y="4183930"/>
            <a:ext cx="0" cy="14647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2229052" y="1892185"/>
            <a:ext cx="1819174" cy="962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449230" y="1482579"/>
            <a:ext cx="1212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Sync data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>
            <a:off x="4950595" y="1868028"/>
            <a:ext cx="1819174" cy="962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7032860" y="2553100"/>
            <a:ext cx="0" cy="8295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>
            <a:off x="7032860" y="4358969"/>
            <a:ext cx="0" cy="10408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7433519" y="4358969"/>
            <a:ext cx="0" cy="1040804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 flipV="1">
            <a:off x="7459579" y="2553101"/>
            <a:ext cx="0" cy="804150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7765985" y="2240280"/>
            <a:ext cx="1791901" cy="0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圓角矩形圖說文字 51"/>
          <p:cNvSpPr/>
          <p:nvPr/>
        </p:nvSpPr>
        <p:spPr>
          <a:xfrm>
            <a:off x="8270711" y="5369236"/>
            <a:ext cx="2574350" cy="1005057"/>
          </a:xfrm>
          <a:prstGeom prst="wedgeRoundRectCallout">
            <a:avLst>
              <a:gd name="adj1" fmla="val -75516"/>
              <a:gd name="adj2" fmla="val -946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receive the data, and I send the Interest with the new state digest.</a:t>
            </a:r>
            <a:endParaRPr 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7629231" y="4677878"/>
            <a:ext cx="1505143" cy="368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99"/>
                </a:solidFill>
              </a:rPr>
              <a:t>Sync Interest</a:t>
            </a:r>
            <a:endParaRPr lang="en-US" dirty="0">
              <a:solidFill>
                <a:srgbClr val="FF6699"/>
              </a:solidFill>
            </a:endParaRPr>
          </a:p>
        </p:txBody>
      </p:sp>
      <p:sp>
        <p:nvSpPr>
          <p:cNvPr id="55" name="圓角矩形圖說文字 54"/>
          <p:cNvSpPr/>
          <p:nvPr/>
        </p:nvSpPr>
        <p:spPr>
          <a:xfrm>
            <a:off x="9293994" y="149918"/>
            <a:ext cx="2059807" cy="1155032"/>
          </a:xfrm>
          <a:prstGeom prst="wedgeRoundRectCallout">
            <a:avLst>
              <a:gd name="adj1" fmla="val -7282"/>
              <a:gd name="adj2" fmla="val 7833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can’t recognize this state digest…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ait </a:t>
            </a:r>
            <a:r>
              <a:rPr lang="en-US" b="1" i="1" dirty="0" smtClean="0">
                <a:solidFill>
                  <a:srgbClr val="FFC000"/>
                </a:solidFill>
              </a:rPr>
              <a:t>T</a:t>
            </a:r>
            <a:r>
              <a:rPr lang="en-US" sz="1600" b="1" i="1" dirty="0" smtClean="0">
                <a:solidFill>
                  <a:srgbClr val="FFC000"/>
                </a:solidFill>
              </a:rPr>
              <a:t>w</a:t>
            </a:r>
            <a:endParaRPr lang="en-US" b="1" i="1" dirty="0">
              <a:solidFill>
                <a:srgbClr val="FFC000"/>
              </a:solidFill>
            </a:endParaRPr>
          </a:p>
        </p:txBody>
      </p:sp>
      <p:sp>
        <p:nvSpPr>
          <p:cNvPr id="56" name="圓角矩形圖說文字 55"/>
          <p:cNvSpPr/>
          <p:nvPr/>
        </p:nvSpPr>
        <p:spPr>
          <a:xfrm>
            <a:off x="967741" y="2790747"/>
            <a:ext cx="2376637" cy="544557"/>
          </a:xfrm>
          <a:prstGeom prst="wedgeRoundRectCallout">
            <a:avLst>
              <a:gd name="adj1" fmla="val -15732"/>
              <a:gd name="adj2" fmla="val -10382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send a message : Hello World!</a:t>
            </a:r>
            <a:endParaRPr lang="en-US" dirty="0"/>
          </a:p>
        </p:txBody>
      </p:sp>
      <p:cxnSp>
        <p:nvCxnSpPr>
          <p:cNvPr id="59" name="直線單箭頭接點 58"/>
          <p:cNvCxnSpPr/>
          <p:nvPr/>
        </p:nvCxnSpPr>
        <p:spPr>
          <a:xfrm>
            <a:off x="7765985" y="1877653"/>
            <a:ext cx="1819174" cy="962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7704226" y="1422105"/>
            <a:ext cx="1987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Arrive in timer T</a:t>
            </a:r>
            <a:r>
              <a:rPr lang="en-US" sz="1600" dirty="0" smtClean="0">
                <a:solidFill>
                  <a:schemeClr val="accent1"/>
                </a:solidFill>
              </a:rPr>
              <a:t>w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3" name="圓角矩形圖說文字 62"/>
          <p:cNvSpPr/>
          <p:nvPr/>
        </p:nvSpPr>
        <p:spPr>
          <a:xfrm>
            <a:off x="9638899" y="2778551"/>
            <a:ext cx="2046169" cy="1177432"/>
          </a:xfrm>
          <a:prstGeom prst="wedgeRoundRectCallout">
            <a:avLst>
              <a:gd name="adj1" fmla="val -19254"/>
              <a:gd name="adj2" fmla="val -761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receive the data, so I can recognize the sync interest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02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2" grpId="0" animBg="1"/>
      <p:bldP spid="53" grpId="0"/>
      <p:bldP spid="55" grpId="0" animBg="1"/>
      <p:bldP spid="56" grpId="0" animBg="1"/>
      <p:bldP spid="60" grpId="0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74401"/>
            <a:ext cx="10515600" cy="1325563"/>
          </a:xfrm>
        </p:spPr>
        <p:txBody>
          <a:bodyPr/>
          <a:lstStyle/>
          <a:p>
            <a:r>
              <a:rPr lang="en-US" altLang="zh-TW" dirty="0"/>
              <a:t>Participant </a:t>
            </a:r>
            <a:r>
              <a:rPr lang="en-US" altLang="zh-TW" dirty="0" smtClean="0"/>
              <a:t>Join – Only one participant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927778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Alice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5566487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8273592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" name="橢圓 7"/>
          <p:cNvSpPr/>
          <p:nvPr/>
        </p:nvSpPr>
        <p:spPr>
          <a:xfrm>
            <a:off x="8273592" y="4525765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直線接點 8"/>
          <p:cNvCxnSpPr>
            <a:stCxn id="8" idx="0"/>
            <a:endCxn id="7" idx="4"/>
          </p:cNvCxnSpPr>
          <p:nvPr/>
        </p:nvCxnSpPr>
        <p:spPr>
          <a:xfrm flipV="1">
            <a:off x="8615289" y="2950781"/>
            <a:ext cx="0" cy="15749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5" idx="6"/>
            <a:endCxn id="6" idx="2"/>
          </p:cNvCxnSpPr>
          <p:nvPr/>
        </p:nvCxnSpPr>
        <p:spPr>
          <a:xfrm>
            <a:off x="3611171" y="2628335"/>
            <a:ext cx="19553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6" idx="6"/>
            <a:endCxn id="7" idx="2"/>
          </p:cNvCxnSpPr>
          <p:nvPr/>
        </p:nvCxnSpPr>
        <p:spPr>
          <a:xfrm>
            <a:off x="6249880" y="2628335"/>
            <a:ext cx="20237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4544471" y="6367307"/>
            <a:ext cx="3052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Chatroom</a:t>
            </a:r>
            <a:r>
              <a:rPr lang="en-US" altLang="zh-TW" dirty="0" smtClean="0"/>
              <a:t> name : lunch-talk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8268903" y="6076582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10297304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Bob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圓角矩形圖說文字 30"/>
          <p:cNvSpPr/>
          <p:nvPr/>
        </p:nvSpPr>
        <p:spPr>
          <a:xfrm>
            <a:off x="3142239" y="1227592"/>
            <a:ext cx="2136591" cy="90033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 join this </a:t>
            </a:r>
            <a:r>
              <a:rPr lang="en-US" altLang="zh-TW" dirty="0" err="1" smtClean="0"/>
              <a:t>chatroom</a:t>
            </a:r>
            <a:r>
              <a:rPr lang="en-US" altLang="zh-TW" dirty="0" smtClean="0"/>
              <a:t>.</a:t>
            </a:r>
          </a:p>
          <a:p>
            <a:pPr algn="ctr"/>
            <a:r>
              <a:rPr lang="en-US" altLang="zh-TW" dirty="0" smtClean="0"/>
              <a:t>Initialize digest tree and send interest…</a:t>
            </a:r>
            <a:endParaRPr lang="zh-TW" altLang="en-US" dirty="0"/>
          </a:p>
        </p:txBody>
      </p:sp>
      <p:cxnSp>
        <p:nvCxnSpPr>
          <p:cNvPr id="32" name="直線單箭頭接點 31"/>
          <p:cNvCxnSpPr/>
          <p:nvPr/>
        </p:nvCxnSpPr>
        <p:spPr>
          <a:xfrm flipV="1">
            <a:off x="3684366" y="2779871"/>
            <a:ext cx="1740530" cy="19375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3453540" y="3329231"/>
            <a:ext cx="218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2. Send sync interest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2927778" y="2992196"/>
            <a:ext cx="420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6699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6699"/>
                </a:solidFill>
              </a:rPr>
              <a:t>ndn</a:t>
            </a:r>
            <a:r>
              <a:rPr lang="en-US" altLang="zh-TW" sz="1400" dirty="0" smtClean="0">
                <a:solidFill>
                  <a:srgbClr val="FF6699"/>
                </a:solidFill>
              </a:rPr>
              <a:t>/broadcast/</a:t>
            </a:r>
            <a:r>
              <a:rPr lang="en-US" altLang="zh-TW" sz="1400" dirty="0" err="1" smtClean="0">
                <a:solidFill>
                  <a:srgbClr val="FF6699"/>
                </a:solidFill>
              </a:rPr>
              <a:t>chronos</a:t>
            </a:r>
            <a:r>
              <a:rPr lang="en-US" altLang="zh-TW" sz="1400" dirty="0" smtClean="0">
                <a:solidFill>
                  <a:srgbClr val="FF6699"/>
                </a:solidFill>
              </a:rPr>
              <a:t>/lunch-talk/[</a:t>
            </a:r>
            <a:r>
              <a:rPr lang="en-US" altLang="zh-TW" sz="1400" i="1" dirty="0" smtClean="0">
                <a:solidFill>
                  <a:srgbClr val="FF6699"/>
                </a:solidFill>
              </a:rPr>
              <a:t>Empty</a:t>
            </a:r>
            <a:r>
              <a:rPr lang="en-US" altLang="zh-TW" sz="1400" dirty="0" smtClean="0">
                <a:solidFill>
                  <a:srgbClr val="FF6699"/>
                </a:solidFill>
              </a:rPr>
              <a:t>]</a:t>
            </a:r>
            <a:endParaRPr lang="zh-TW" altLang="en-US" sz="1400" dirty="0">
              <a:solidFill>
                <a:srgbClr val="FF6699"/>
              </a:solidFill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2910080" y="9411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</a:t>
            </a:r>
            <a:endParaRPr lang="zh-TW" altLang="en-US" dirty="0"/>
          </a:p>
        </p:txBody>
      </p:sp>
      <p:cxnSp>
        <p:nvCxnSpPr>
          <p:cNvPr id="42" name="直線單箭頭接點 41"/>
          <p:cNvCxnSpPr/>
          <p:nvPr/>
        </p:nvCxnSpPr>
        <p:spPr>
          <a:xfrm flipV="1">
            <a:off x="6391471" y="2789558"/>
            <a:ext cx="1740530" cy="19375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 flipH="1">
            <a:off x="8419254" y="3163170"/>
            <a:ext cx="19718" cy="1189289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838200" y="3344464"/>
            <a:ext cx="1486091" cy="338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State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95154" y="4183026"/>
            <a:ext cx="1486091" cy="338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Alice’s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6272" y="4999013"/>
            <a:ext cx="1607038" cy="386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/wonderland/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alice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cxnSp>
        <p:nvCxnSpPr>
          <p:cNvPr id="51" name="直線單箭頭接點 50"/>
          <p:cNvCxnSpPr>
            <a:stCxn id="49" idx="0"/>
            <a:endCxn id="48" idx="2"/>
          </p:cNvCxnSpPr>
          <p:nvPr/>
        </p:nvCxnSpPr>
        <p:spPr>
          <a:xfrm flipH="1" flipV="1">
            <a:off x="838200" y="4521891"/>
            <a:ext cx="21591" cy="4771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48" idx="0"/>
            <a:endCxn id="47" idx="2"/>
          </p:cNvCxnSpPr>
          <p:nvPr/>
        </p:nvCxnSpPr>
        <p:spPr>
          <a:xfrm flipV="1">
            <a:off x="838200" y="3683329"/>
            <a:ext cx="743046" cy="4996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56272" y="5385671"/>
            <a:ext cx="1607038" cy="386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>
                <a:solidFill>
                  <a:srgbClr val="FF0000"/>
                </a:solidFill>
              </a:rPr>
              <a:t>Empty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751363" y="5997975"/>
            <a:ext cx="1823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Alice’s digest tree</a:t>
            </a:r>
            <a:endParaRPr lang="zh-TW" altLang="en-US" dirty="0"/>
          </a:p>
        </p:txBody>
      </p:sp>
      <p:sp>
        <p:nvSpPr>
          <p:cNvPr id="59" name="雲朵形圖說文字 58"/>
          <p:cNvSpPr/>
          <p:nvPr/>
        </p:nvSpPr>
        <p:spPr>
          <a:xfrm>
            <a:off x="111769" y="1061612"/>
            <a:ext cx="2798311" cy="1598517"/>
          </a:xfrm>
          <a:prstGeom prst="cloudCallout">
            <a:avLst>
              <a:gd name="adj1" fmla="val 49145"/>
              <a:gd name="adj2" fmla="val 45034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Interest expired… so I’m the only one participant.</a:t>
            </a:r>
            <a:endParaRPr lang="zh-TW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56272" y="94528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</a:t>
            </a:r>
            <a:endParaRPr lang="zh-TW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56272" y="5392253"/>
            <a:ext cx="1607038" cy="3866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Empty -&gt; 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2780" y="4189266"/>
            <a:ext cx="1486091" cy="3388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Alice’s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45604" y="3347584"/>
            <a:ext cx="1486091" cy="338865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State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864198" y="3860951"/>
            <a:ext cx="3809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chemeClr val="accent4"/>
                </a:solidFill>
              </a:rPr>
              <a:t>/</a:t>
            </a:r>
            <a:r>
              <a:rPr lang="en-US" altLang="zh-TW" sz="1400" b="1" dirty="0" err="1" smtClean="0">
                <a:solidFill>
                  <a:schemeClr val="accent4"/>
                </a:solidFill>
              </a:rPr>
              <a:t>ndn</a:t>
            </a:r>
            <a:r>
              <a:rPr lang="en-US" altLang="zh-TW" sz="1400" b="1" dirty="0" smtClean="0">
                <a:solidFill>
                  <a:schemeClr val="accent4"/>
                </a:solidFill>
              </a:rPr>
              <a:t>/broadcast/</a:t>
            </a:r>
            <a:r>
              <a:rPr lang="en-US" altLang="zh-TW" sz="1400" b="1" dirty="0" err="1" smtClean="0">
                <a:solidFill>
                  <a:schemeClr val="accent4"/>
                </a:solidFill>
              </a:rPr>
              <a:t>chronos</a:t>
            </a:r>
            <a:r>
              <a:rPr lang="en-US" altLang="zh-TW" sz="1400" b="1" dirty="0" smtClean="0">
                <a:solidFill>
                  <a:schemeClr val="accent4"/>
                </a:solidFill>
              </a:rPr>
              <a:t>/lunch-talk/0</a:t>
            </a:r>
            <a:endParaRPr lang="zh-TW" altLang="en-US" sz="1400" b="1" dirty="0">
              <a:solidFill>
                <a:schemeClr val="accent4"/>
              </a:solidFill>
            </a:endParaRPr>
          </a:p>
        </p:txBody>
      </p:sp>
      <p:cxnSp>
        <p:nvCxnSpPr>
          <p:cNvPr id="13" name="直線單箭頭接點 12"/>
          <p:cNvCxnSpPr/>
          <p:nvPr/>
        </p:nvCxnSpPr>
        <p:spPr>
          <a:xfrm>
            <a:off x="3611171" y="3757814"/>
            <a:ext cx="1916683" cy="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>
            <a:off x="6391471" y="3698563"/>
            <a:ext cx="1650266" cy="2149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>
            <a:off x="8132001" y="3920296"/>
            <a:ext cx="0" cy="432162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3453540" y="4253054"/>
            <a:ext cx="2638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4. Send sync interest with sequence number 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32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/>
      <p:bldP spid="39" grpId="0"/>
      <p:bldP spid="40" grpId="0"/>
      <p:bldP spid="47" grpId="0" animBg="1"/>
      <p:bldP spid="48" grpId="0" animBg="1"/>
      <p:bldP spid="49" grpId="0" animBg="1"/>
      <p:bldP spid="56" grpId="0" animBg="1"/>
      <p:bldP spid="58" grpId="0"/>
      <p:bldP spid="59" grpId="0" animBg="1"/>
      <p:bldP spid="60" grpId="0"/>
      <p:bldP spid="33" grpId="0" animBg="1"/>
      <p:bldP spid="34" grpId="0" animBg="1"/>
      <p:bldP spid="35" grpId="0" animBg="1"/>
      <p:bldP spid="3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TW" dirty="0"/>
              <a:t>Participant Join – </a:t>
            </a:r>
            <a:r>
              <a:rPr lang="en-US" altLang="zh-TW" dirty="0" smtClean="0"/>
              <a:t>Multi-users in </a:t>
            </a:r>
            <a:r>
              <a:rPr lang="en-US" altLang="zh-TW" dirty="0" err="1" smtClean="0"/>
              <a:t>chatroom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927778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Alice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5566487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7534476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" name="橢圓 7"/>
          <p:cNvSpPr/>
          <p:nvPr/>
        </p:nvSpPr>
        <p:spPr>
          <a:xfrm>
            <a:off x="7534476" y="4478797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直線接點 8"/>
          <p:cNvCxnSpPr>
            <a:stCxn id="8" idx="0"/>
            <a:endCxn id="7" idx="4"/>
          </p:cNvCxnSpPr>
          <p:nvPr/>
        </p:nvCxnSpPr>
        <p:spPr>
          <a:xfrm flipV="1">
            <a:off x="7876173" y="2950781"/>
            <a:ext cx="0" cy="1528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6" idx="6"/>
            <a:endCxn id="7" idx="2"/>
          </p:cNvCxnSpPr>
          <p:nvPr/>
        </p:nvCxnSpPr>
        <p:spPr>
          <a:xfrm>
            <a:off x="6249880" y="2628335"/>
            <a:ext cx="12845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7534475" y="6081959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Ted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10297304" y="2305888"/>
            <a:ext cx="683393" cy="6448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</a:rPr>
              <a:t>Bob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直線接點 13"/>
          <p:cNvCxnSpPr>
            <a:stCxn id="7" idx="6"/>
            <a:endCxn id="12" idx="2"/>
          </p:cNvCxnSpPr>
          <p:nvPr/>
        </p:nvCxnSpPr>
        <p:spPr>
          <a:xfrm>
            <a:off x="8217869" y="2628335"/>
            <a:ext cx="20794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8" idx="4"/>
            <a:endCxn id="11" idx="0"/>
          </p:cNvCxnSpPr>
          <p:nvPr/>
        </p:nvCxnSpPr>
        <p:spPr>
          <a:xfrm flipH="1">
            <a:off x="7876172" y="5123690"/>
            <a:ext cx="1" cy="9582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3611171" y="2628335"/>
            <a:ext cx="19553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圓角矩形圖說文字 18"/>
          <p:cNvSpPr/>
          <p:nvPr/>
        </p:nvSpPr>
        <p:spPr>
          <a:xfrm>
            <a:off x="2943661" y="1212606"/>
            <a:ext cx="2136591" cy="90033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 join this </a:t>
            </a:r>
            <a:r>
              <a:rPr lang="en-US" altLang="zh-TW" dirty="0" err="1" smtClean="0"/>
              <a:t>chatroom</a:t>
            </a:r>
            <a:r>
              <a:rPr lang="en-US" altLang="zh-TW" dirty="0" smtClean="0"/>
              <a:t>.</a:t>
            </a:r>
          </a:p>
          <a:p>
            <a:pPr algn="ctr"/>
            <a:r>
              <a:rPr lang="en-US" altLang="zh-TW" dirty="0" smtClean="0"/>
              <a:t>Initialize digest tree and send interest…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838200" y="3344464"/>
            <a:ext cx="1486091" cy="338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State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5154" y="4183026"/>
            <a:ext cx="1486091" cy="338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Alice’s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6272" y="4999013"/>
            <a:ext cx="1607038" cy="386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/wonderland/</a:t>
            </a:r>
            <a:r>
              <a:rPr lang="en-US" altLang="zh-TW" sz="1400" dirty="0" err="1" smtClean="0">
                <a:solidFill>
                  <a:schemeClr val="tx1"/>
                </a:solidFill>
              </a:rPr>
              <a:t>alice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直線單箭頭接點 22"/>
          <p:cNvCxnSpPr>
            <a:stCxn id="22" idx="0"/>
            <a:endCxn id="21" idx="2"/>
          </p:cNvCxnSpPr>
          <p:nvPr/>
        </p:nvCxnSpPr>
        <p:spPr>
          <a:xfrm flipH="1" flipV="1">
            <a:off x="838200" y="4521891"/>
            <a:ext cx="21591" cy="4771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21" idx="0"/>
            <a:endCxn id="20" idx="2"/>
          </p:cNvCxnSpPr>
          <p:nvPr/>
        </p:nvCxnSpPr>
        <p:spPr>
          <a:xfrm flipV="1">
            <a:off x="838200" y="3683329"/>
            <a:ext cx="743046" cy="4996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6272" y="5385671"/>
            <a:ext cx="1607038" cy="386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>
                <a:solidFill>
                  <a:srgbClr val="FF0000"/>
                </a:solidFill>
              </a:rPr>
              <a:t>Empty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51363" y="5997975"/>
            <a:ext cx="1823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Alice’s digest tree</a:t>
            </a:r>
            <a:endParaRPr lang="zh-TW" altLang="en-US" dirty="0"/>
          </a:p>
        </p:txBody>
      </p:sp>
      <p:cxnSp>
        <p:nvCxnSpPr>
          <p:cNvPr id="30" name="直線單箭頭接點 29"/>
          <p:cNvCxnSpPr/>
          <p:nvPr/>
        </p:nvCxnSpPr>
        <p:spPr>
          <a:xfrm flipV="1">
            <a:off x="3684366" y="2779871"/>
            <a:ext cx="1740530" cy="19375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3456677" y="3299925"/>
            <a:ext cx="218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2. Send sync interest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927778" y="2992196"/>
            <a:ext cx="420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6699"/>
                </a:solidFill>
              </a:rPr>
              <a:t>/</a:t>
            </a:r>
            <a:r>
              <a:rPr lang="en-US" altLang="zh-TW" sz="1400" dirty="0" err="1" smtClean="0">
                <a:solidFill>
                  <a:srgbClr val="FF6699"/>
                </a:solidFill>
              </a:rPr>
              <a:t>ndn</a:t>
            </a:r>
            <a:r>
              <a:rPr lang="en-US" altLang="zh-TW" sz="1400" dirty="0" smtClean="0">
                <a:solidFill>
                  <a:srgbClr val="FF6699"/>
                </a:solidFill>
              </a:rPr>
              <a:t>/broadcast/</a:t>
            </a:r>
            <a:r>
              <a:rPr lang="en-US" altLang="zh-TW" sz="1400" dirty="0" err="1" smtClean="0">
                <a:solidFill>
                  <a:srgbClr val="FF6699"/>
                </a:solidFill>
              </a:rPr>
              <a:t>chronos</a:t>
            </a:r>
            <a:r>
              <a:rPr lang="en-US" altLang="zh-TW" sz="1400" dirty="0" smtClean="0">
                <a:solidFill>
                  <a:srgbClr val="FF6699"/>
                </a:solidFill>
              </a:rPr>
              <a:t>/lunch-talk/[</a:t>
            </a:r>
            <a:r>
              <a:rPr lang="en-US" altLang="zh-TW" sz="1400" i="1" dirty="0" smtClean="0">
                <a:solidFill>
                  <a:srgbClr val="FF6699"/>
                </a:solidFill>
              </a:rPr>
              <a:t>Empty</a:t>
            </a:r>
            <a:r>
              <a:rPr lang="en-US" altLang="zh-TW" sz="1400" dirty="0" smtClean="0">
                <a:solidFill>
                  <a:srgbClr val="FF6699"/>
                </a:solidFill>
              </a:rPr>
              <a:t>]</a:t>
            </a:r>
            <a:endParaRPr lang="zh-TW" altLang="en-US" sz="1400" dirty="0">
              <a:solidFill>
                <a:srgbClr val="FF6699"/>
              </a:solidFill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6475869" y="2767519"/>
            <a:ext cx="751709" cy="12352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/>
          <p:nvPr/>
        </p:nvCxnSpPr>
        <p:spPr>
          <a:xfrm flipH="1">
            <a:off x="7722965" y="3120144"/>
            <a:ext cx="19718" cy="1189289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2584267" y="98652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</a:t>
            </a:r>
            <a:endParaRPr lang="zh-TW" altLang="en-US" dirty="0"/>
          </a:p>
        </p:txBody>
      </p:sp>
      <p:cxnSp>
        <p:nvCxnSpPr>
          <p:cNvPr id="36" name="直線單箭頭接點 35"/>
          <p:cNvCxnSpPr/>
          <p:nvPr/>
        </p:nvCxnSpPr>
        <p:spPr>
          <a:xfrm>
            <a:off x="7711111" y="5218789"/>
            <a:ext cx="0" cy="802631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V="1">
            <a:off x="8572762" y="2817794"/>
            <a:ext cx="1458597" cy="14888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雲朵形圖說文字 44"/>
          <p:cNvSpPr/>
          <p:nvPr/>
        </p:nvSpPr>
        <p:spPr>
          <a:xfrm>
            <a:off x="9370593" y="699369"/>
            <a:ext cx="2881946" cy="1239284"/>
          </a:xfrm>
          <a:prstGeom prst="cloudCallout">
            <a:avLst>
              <a:gd name="adj1" fmla="val -269"/>
              <a:gd name="adj2" fmla="val 718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New participant… reply all producer statuses.</a:t>
            </a:r>
            <a:endParaRPr lang="zh-TW" altLang="en-US" dirty="0"/>
          </a:p>
        </p:txBody>
      </p:sp>
      <p:sp>
        <p:nvSpPr>
          <p:cNvPr id="47" name="雲朵形圖說文字 46"/>
          <p:cNvSpPr/>
          <p:nvPr/>
        </p:nvSpPr>
        <p:spPr>
          <a:xfrm>
            <a:off x="4748154" y="4792297"/>
            <a:ext cx="2881946" cy="1239284"/>
          </a:xfrm>
          <a:prstGeom prst="cloudCallout">
            <a:avLst>
              <a:gd name="adj1" fmla="val 48347"/>
              <a:gd name="adj2" fmla="val 5752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New participant… reply all producer statuses.</a:t>
            </a:r>
            <a:endParaRPr lang="zh-TW" altLang="en-US" dirty="0"/>
          </a:p>
        </p:txBody>
      </p:sp>
      <p:cxnSp>
        <p:nvCxnSpPr>
          <p:cNvPr id="51" name="直線單箭頭接點 50"/>
          <p:cNvCxnSpPr/>
          <p:nvPr/>
        </p:nvCxnSpPr>
        <p:spPr>
          <a:xfrm flipH="1" flipV="1">
            <a:off x="8052808" y="5236716"/>
            <a:ext cx="14723" cy="814974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8229554" y="5804270"/>
            <a:ext cx="2582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4. Sync data </a:t>
            </a:r>
            <a:endParaRPr lang="zh-TW" altLang="en-US" dirty="0"/>
          </a:p>
        </p:txBody>
      </p:sp>
      <p:cxnSp>
        <p:nvCxnSpPr>
          <p:cNvPr id="55" name="直線單箭頭接點 54"/>
          <p:cNvCxnSpPr/>
          <p:nvPr/>
        </p:nvCxnSpPr>
        <p:spPr>
          <a:xfrm flipH="1">
            <a:off x="8572762" y="2492650"/>
            <a:ext cx="1344195" cy="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8067531" y="5402997"/>
            <a:ext cx="4744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chemeClr val="accent6"/>
                </a:solidFill>
              </a:rPr>
              <a:t>/</a:t>
            </a:r>
            <a:r>
              <a:rPr lang="en-US" altLang="zh-TW" sz="1400" dirty="0" err="1" smtClean="0">
                <a:solidFill>
                  <a:schemeClr val="accent6"/>
                </a:solidFill>
              </a:rPr>
              <a:t>ndn</a:t>
            </a:r>
            <a:r>
              <a:rPr lang="en-US" altLang="zh-TW" sz="1400" dirty="0" smtClean="0">
                <a:solidFill>
                  <a:schemeClr val="accent6"/>
                </a:solidFill>
              </a:rPr>
              <a:t>/broadcast/</a:t>
            </a:r>
            <a:r>
              <a:rPr lang="en-US" altLang="zh-TW" sz="1400" dirty="0" err="1" smtClean="0">
                <a:solidFill>
                  <a:schemeClr val="accent6"/>
                </a:solidFill>
              </a:rPr>
              <a:t>chronos</a:t>
            </a:r>
            <a:r>
              <a:rPr lang="en-US" altLang="zh-TW" sz="1400" dirty="0" smtClean="0">
                <a:solidFill>
                  <a:schemeClr val="accent6"/>
                </a:solidFill>
              </a:rPr>
              <a:t>/lunch-talk/a123d4f2…</a:t>
            </a:r>
            <a:endParaRPr lang="zh-TW" altLang="en-US" sz="1400" dirty="0">
              <a:solidFill>
                <a:schemeClr val="accent6"/>
              </a:solidFill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8539874" y="2074337"/>
            <a:ext cx="2582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4. Sync data </a:t>
            </a:r>
            <a:endParaRPr lang="zh-TW" altLang="en-US" dirty="0"/>
          </a:p>
        </p:txBody>
      </p:sp>
      <p:sp>
        <p:nvSpPr>
          <p:cNvPr id="73" name="文字方塊 72"/>
          <p:cNvSpPr txBox="1"/>
          <p:nvPr/>
        </p:nvSpPr>
        <p:spPr>
          <a:xfrm>
            <a:off x="6586869" y="1838623"/>
            <a:ext cx="5341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chemeClr val="accent6"/>
                </a:solidFill>
              </a:rPr>
              <a:t>/</a:t>
            </a:r>
            <a:r>
              <a:rPr lang="en-US" altLang="zh-TW" sz="1400" dirty="0" err="1" smtClean="0">
                <a:solidFill>
                  <a:schemeClr val="accent6"/>
                </a:solidFill>
              </a:rPr>
              <a:t>ndn</a:t>
            </a:r>
            <a:r>
              <a:rPr lang="en-US" altLang="zh-TW" sz="1400" dirty="0" smtClean="0">
                <a:solidFill>
                  <a:schemeClr val="accent6"/>
                </a:solidFill>
              </a:rPr>
              <a:t>/broadcast/</a:t>
            </a:r>
            <a:r>
              <a:rPr lang="en-US" altLang="zh-TW" sz="1400" dirty="0" err="1" smtClean="0">
                <a:solidFill>
                  <a:schemeClr val="accent6"/>
                </a:solidFill>
              </a:rPr>
              <a:t>chronos</a:t>
            </a:r>
            <a:r>
              <a:rPr lang="en-US" altLang="zh-TW" sz="1400" dirty="0" smtClean="0">
                <a:solidFill>
                  <a:schemeClr val="accent6"/>
                </a:solidFill>
              </a:rPr>
              <a:t>/lunch-talk/a123d4f2…</a:t>
            </a:r>
            <a:endParaRPr lang="zh-TW" altLang="en-US" sz="1400" dirty="0">
              <a:solidFill>
                <a:schemeClr val="accent6"/>
              </a:solidFill>
            </a:endParaRPr>
          </a:p>
        </p:txBody>
      </p:sp>
      <p:cxnSp>
        <p:nvCxnSpPr>
          <p:cNvPr id="76" name="直線單箭頭接點 75"/>
          <p:cNvCxnSpPr/>
          <p:nvPr/>
        </p:nvCxnSpPr>
        <p:spPr>
          <a:xfrm flipH="1" flipV="1">
            <a:off x="6444188" y="2436253"/>
            <a:ext cx="783390" cy="15848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單箭頭接點 77"/>
          <p:cNvCxnSpPr/>
          <p:nvPr/>
        </p:nvCxnSpPr>
        <p:spPr>
          <a:xfrm flipH="1">
            <a:off x="3749104" y="2362712"/>
            <a:ext cx="1675792" cy="894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單箭頭接點 79"/>
          <p:cNvCxnSpPr/>
          <p:nvPr/>
        </p:nvCxnSpPr>
        <p:spPr>
          <a:xfrm flipH="1" flipV="1">
            <a:off x="8039660" y="3165701"/>
            <a:ext cx="14722" cy="1098176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圓角矩形圖說文字 81"/>
          <p:cNvSpPr/>
          <p:nvPr/>
        </p:nvSpPr>
        <p:spPr>
          <a:xfrm>
            <a:off x="247950" y="1191768"/>
            <a:ext cx="2289204" cy="1079564"/>
          </a:xfrm>
          <a:prstGeom prst="wedgeRoundRectCallout">
            <a:avLst>
              <a:gd name="adj1" fmla="val 53109"/>
              <a:gd name="adj2" fmla="val 72466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 received the data.</a:t>
            </a:r>
          </a:p>
          <a:p>
            <a:pPr algn="ctr"/>
            <a:r>
              <a:rPr lang="en-US" altLang="zh-TW" dirty="0" smtClean="0"/>
              <a:t>Build my digest tree…</a:t>
            </a:r>
            <a:endParaRPr lang="zh-TW" altLang="en-US" dirty="0"/>
          </a:p>
        </p:txBody>
      </p:sp>
      <p:sp>
        <p:nvSpPr>
          <p:cNvPr id="83" name="文字方塊 82"/>
          <p:cNvSpPr txBox="1"/>
          <p:nvPr/>
        </p:nvSpPr>
        <p:spPr>
          <a:xfrm>
            <a:off x="56272" y="822436"/>
            <a:ext cx="39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5.</a:t>
            </a:r>
            <a:endParaRPr lang="zh-TW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1722557" y="4173762"/>
            <a:ext cx="1280440" cy="34812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Bob’s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101319" y="4173762"/>
            <a:ext cx="1266248" cy="34812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Ted’s Digest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1859999" y="5184811"/>
            <a:ext cx="1226435" cy="31580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/rainbow/bob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3334089" y="5168679"/>
            <a:ext cx="1072369" cy="326953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err="1" smtClean="0">
                <a:solidFill>
                  <a:schemeClr val="tx1"/>
                </a:solidFill>
              </a:rPr>
              <a:t>ncnu</a:t>
            </a:r>
            <a:r>
              <a:rPr lang="en-US" sz="1400" dirty="0" smtClean="0">
                <a:solidFill>
                  <a:schemeClr val="tx1"/>
                </a:solidFill>
              </a:rPr>
              <a:t>/ted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8" name="直線單箭頭接點 87"/>
          <p:cNvCxnSpPr>
            <a:stCxn id="86" idx="0"/>
            <a:endCxn id="84" idx="2"/>
          </p:cNvCxnSpPr>
          <p:nvPr/>
        </p:nvCxnSpPr>
        <p:spPr>
          <a:xfrm flipH="1" flipV="1">
            <a:off x="2362777" y="4521891"/>
            <a:ext cx="110440" cy="662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87" idx="0"/>
            <a:endCxn id="85" idx="2"/>
          </p:cNvCxnSpPr>
          <p:nvPr/>
        </p:nvCxnSpPr>
        <p:spPr>
          <a:xfrm flipH="1" flipV="1">
            <a:off x="3734443" y="4521891"/>
            <a:ext cx="135831" cy="6467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>
            <a:stCxn id="84" idx="0"/>
            <a:endCxn id="20" idx="2"/>
          </p:cNvCxnSpPr>
          <p:nvPr/>
        </p:nvCxnSpPr>
        <p:spPr>
          <a:xfrm flipH="1" flipV="1">
            <a:off x="1581246" y="3683329"/>
            <a:ext cx="781531" cy="490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>
            <a:stCxn id="85" idx="0"/>
            <a:endCxn id="20" idx="2"/>
          </p:cNvCxnSpPr>
          <p:nvPr/>
        </p:nvCxnSpPr>
        <p:spPr>
          <a:xfrm flipH="1" flipV="1">
            <a:off x="1581246" y="3683329"/>
            <a:ext cx="2153197" cy="490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1859999" y="5495633"/>
            <a:ext cx="1226435" cy="31580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3334089" y="5484485"/>
            <a:ext cx="1072369" cy="326953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3310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58886" y="5378878"/>
            <a:ext cx="1607038" cy="3866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>
                <a:solidFill>
                  <a:schemeClr val="tx1"/>
                </a:solidFill>
              </a:rPr>
              <a:t>Empty -&gt; 0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84480" y="4187658"/>
            <a:ext cx="1486091" cy="3388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Alice’s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841234" y="3349956"/>
            <a:ext cx="1486091" cy="3388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State Digest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7" name="文字方塊 116"/>
          <p:cNvSpPr txBox="1"/>
          <p:nvPr/>
        </p:nvSpPr>
        <p:spPr>
          <a:xfrm>
            <a:off x="3140490" y="3605692"/>
            <a:ext cx="4735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6. Send sync interest with new state digest</a:t>
            </a:r>
            <a:endParaRPr lang="zh-TW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10024513" y="4581405"/>
            <a:ext cx="2087691" cy="70349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The latest state digest : a123d4f2</a:t>
            </a:r>
            <a:r>
              <a:rPr lang="en-US" altLang="zh-TW" dirty="0">
                <a:solidFill>
                  <a:schemeClr val="bg1"/>
                </a:solidFill>
              </a:rPr>
              <a:t>…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5" grpId="0" animBg="1"/>
      <p:bldP spid="26" grpId="0"/>
      <p:bldP spid="31" grpId="0"/>
      <p:bldP spid="32" grpId="0"/>
      <p:bldP spid="35" grpId="0"/>
      <p:bldP spid="45" grpId="0" animBg="1"/>
      <p:bldP spid="47" grpId="0" animBg="1"/>
      <p:bldP spid="54" grpId="0"/>
      <p:bldP spid="60" grpId="0"/>
      <p:bldP spid="72" grpId="0"/>
      <p:bldP spid="73" grpId="0"/>
      <p:bldP spid="82" grpId="0" animBg="1"/>
      <p:bldP spid="83" grpId="0"/>
      <p:bldP spid="84" grpId="0" animBg="1"/>
      <p:bldP spid="85" grpId="0" animBg="1"/>
      <p:bldP spid="86" grpId="0" animBg="1"/>
      <p:bldP spid="87" grpId="0" animBg="1"/>
      <p:bldP spid="92" grpId="0" animBg="1"/>
      <p:bldP spid="93" grpId="0" animBg="1"/>
      <p:bldP spid="114" grpId="0" animBg="1"/>
      <p:bldP spid="115" grpId="0" animBg="1"/>
      <p:bldP spid="116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Participants should inform others in the room before actually leaving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Participants who intends </a:t>
            </a:r>
            <a:r>
              <a:rPr lang="en-US" dirty="0"/>
              <a:t>to leave should reply to the sync </a:t>
            </a:r>
            <a:r>
              <a:rPr lang="en-US" dirty="0" smtClean="0"/>
              <a:t>interest </a:t>
            </a:r>
            <a:r>
              <a:rPr lang="en-US" dirty="0"/>
              <a:t>with the data name for an “</a:t>
            </a:r>
            <a:r>
              <a:rPr lang="en-US" dirty="0">
                <a:solidFill>
                  <a:srgbClr val="FF6699"/>
                </a:solidFill>
              </a:rPr>
              <a:t>unavailable</a:t>
            </a:r>
            <a:r>
              <a:rPr lang="en-US" dirty="0"/>
              <a:t>” </a:t>
            </a:r>
            <a:r>
              <a:rPr lang="en-US" dirty="0">
                <a:solidFill>
                  <a:srgbClr val="FF6699"/>
                </a:solidFill>
              </a:rPr>
              <a:t>message</a:t>
            </a:r>
            <a:r>
              <a:rPr lang="en-US" dirty="0"/>
              <a:t>. On receiving the “unavailable” message, others remove the participant from their rosters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Sometimes a participant may not have the chance to leave with grace. In these cases, other participants would notice this event when they </a:t>
            </a:r>
            <a:r>
              <a:rPr lang="en-US" dirty="0">
                <a:solidFill>
                  <a:srgbClr val="FF6699"/>
                </a:solidFill>
              </a:rPr>
              <a:t>miss a certain number of </a:t>
            </a:r>
            <a:r>
              <a:rPr lang="en-US" i="1" dirty="0">
                <a:solidFill>
                  <a:srgbClr val="FF6699"/>
                </a:solidFill>
              </a:rPr>
              <a:t>heartbeats</a:t>
            </a:r>
            <a:r>
              <a:rPr lang="en-US" dirty="0"/>
              <a:t> from the participant who had left.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Participant Leaves</a:t>
            </a:r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1591778" y="6164882"/>
            <a:ext cx="8938260" cy="340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TW" dirty="0"/>
              <a:t>Heartbeats messages : Periodically sent by participants if they have no chat messages to send.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57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network partitions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637520" cy="43313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When the wait timer </a:t>
            </a:r>
            <a:r>
              <a:rPr lang="en-US" i="1" dirty="0"/>
              <a:t>T</a:t>
            </a:r>
            <a:r>
              <a:rPr lang="en-US" sz="2400" i="1" dirty="0"/>
              <a:t>w</a:t>
            </a:r>
            <a:r>
              <a:rPr lang="en-US" dirty="0"/>
              <a:t> expires and the unknown digest is still unrecognizable, a participant proceeds to send a </a:t>
            </a:r>
            <a:r>
              <a:rPr lang="en-US" dirty="0">
                <a:solidFill>
                  <a:srgbClr val="00B050"/>
                </a:solidFill>
              </a:rPr>
              <a:t>recovery </a:t>
            </a:r>
            <a:r>
              <a:rPr lang="en-US" dirty="0" smtClean="0">
                <a:solidFill>
                  <a:srgbClr val="00B050"/>
                </a:solidFill>
              </a:rPr>
              <a:t>interest</a:t>
            </a:r>
            <a:r>
              <a:rPr lang="en-US" altLang="zh-TW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altLang="zh-TW" dirty="0"/>
              <a:t>It is similar to a normal sync interest, but has a “recovery” component before the digest and includes the unknown state </a:t>
            </a:r>
            <a:r>
              <a:rPr lang="en-US" altLang="zh-TW" dirty="0" smtClean="0"/>
              <a:t>digest.</a:t>
            </a:r>
          </a:p>
          <a:p>
            <a:pPr>
              <a:lnSpc>
                <a:spcPct val="100000"/>
              </a:lnSpc>
            </a:pPr>
            <a:r>
              <a:rPr lang="en-US" altLang="zh-TW" dirty="0" smtClean="0"/>
              <a:t>Those who recognize the digest (e.g. having it in their digest log) reply the recovery interest with the most recent producer status of all users.</a:t>
            </a:r>
          </a:p>
          <a:p>
            <a:pPr>
              <a:lnSpc>
                <a:spcPct val="100000"/>
              </a:lnSpc>
            </a:pPr>
            <a:endParaRPr lang="en-US" altLang="zh-TW" dirty="0" smtClean="0"/>
          </a:p>
          <a:p>
            <a:pPr>
              <a:lnSpc>
                <a:spcPct val="10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002" y="4669631"/>
            <a:ext cx="7347996" cy="135239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1460" y="6100175"/>
            <a:ext cx="3669440" cy="43873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2287" y="102820"/>
            <a:ext cx="25241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dirty="0"/>
              <a:t>Traditional c</a:t>
            </a:r>
            <a:r>
              <a:rPr lang="en-US" dirty="0" smtClean="0"/>
              <a:t>hat </a:t>
            </a:r>
            <a:r>
              <a:rPr lang="en-US" dirty="0"/>
              <a:t>application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/>
              <a:t>Named Data Networking(NDN</a:t>
            </a:r>
            <a:r>
              <a:rPr lang="en-US" altLang="zh-TW" dirty="0" smtClean="0"/>
              <a:t>) architecture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ChronoSync</a:t>
            </a:r>
            <a:r>
              <a:rPr lang="en-US" altLang="zh-TW" dirty="0" smtClean="0"/>
              <a:t> Design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Handling of Complex Scenarios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9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simultaneous data generations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20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03845"/>
            <a:ext cx="6842216" cy="3956681"/>
          </a:xfrm>
          <a:prstGeom prst="rect">
            <a:avLst/>
          </a:prstGeom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6149340" y="1806317"/>
            <a:ext cx="6042660" cy="44344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dirty="0" smtClean="0"/>
              <a:t>When the wait timer </a:t>
            </a:r>
            <a:r>
              <a:rPr lang="en-US" altLang="zh-TW" sz="2400" i="1" dirty="0" smtClean="0"/>
              <a:t>T</a:t>
            </a:r>
            <a:r>
              <a:rPr lang="en-US" altLang="zh-TW" sz="2000" i="1" dirty="0" smtClean="0"/>
              <a:t>w</a:t>
            </a:r>
            <a:r>
              <a:rPr lang="en-US" altLang="zh-TW" sz="2400" dirty="0" smtClean="0"/>
              <a:t> times out, Ted proceed to send a sync interest with the previous state digest again, but this time with an </a:t>
            </a:r>
            <a:r>
              <a:rPr lang="en-US" altLang="zh-TW" sz="2400" i="1" dirty="0" smtClean="0">
                <a:solidFill>
                  <a:srgbClr val="FFC000"/>
                </a:solidFill>
              </a:rPr>
              <a:t>exclude filter</a:t>
            </a:r>
            <a:r>
              <a:rPr lang="en-US" altLang="zh-TW" sz="2400" dirty="0" smtClean="0">
                <a:solidFill>
                  <a:srgbClr val="FFC000"/>
                </a:solidFill>
              </a:rPr>
              <a:t> </a:t>
            </a:r>
            <a:r>
              <a:rPr lang="en-US" altLang="zh-TW" sz="2400" dirty="0" smtClean="0"/>
              <a:t>that contains the hash of Bob’s sync data.</a:t>
            </a:r>
          </a:p>
          <a:p>
            <a:pPr>
              <a:lnSpc>
                <a:spcPct val="100000"/>
              </a:lnSpc>
            </a:pPr>
            <a:r>
              <a:rPr lang="en-US" altLang="zh-TW" sz="2400" dirty="0" smtClean="0"/>
              <a:t>Routers understand that Bob’s sync data cannot be used as the reply to the interest.</a:t>
            </a:r>
            <a:endParaRPr lang="zh-TW" altLang="en-US" sz="2400" dirty="0"/>
          </a:p>
        </p:txBody>
      </p:sp>
      <p:cxnSp>
        <p:nvCxnSpPr>
          <p:cNvPr id="8" name="直線單箭頭接點 7"/>
          <p:cNvCxnSpPr/>
          <p:nvPr/>
        </p:nvCxnSpPr>
        <p:spPr>
          <a:xfrm flipH="1" flipV="1">
            <a:off x="4359592" y="4719017"/>
            <a:ext cx="12031" cy="358256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3441962" y="4769495"/>
            <a:ext cx="993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2</a:t>
            </a:r>
            <a:r>
              <a:rPr lang="en-US" sz="1400" dirty="0" smtClean="0">
                <a:solidFill>
                  <a:srgbClr val="00B050"/>
                </a:solidFill>
              </a:rPr>
              <a:t>. interest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803005" y="4712030"/>
            <a:ext cx="483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" name="直線單箭頭接點 11"/>
          <p:cNvCxnSpPr/>
          <p:nvPr/>
        </p:nvCxnSpPr>
        <p:spPr>
          <a:xfrm>
            <a:off x="3416295" y="4457904"/>
            <a:ext cx="9626" cy="930960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2792646" y="4171678"/>
            <a:ext cx="1247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6699"/>
                </a:solidFill>
              </a:rPr>
              <a:t>3. Alice’s data</a:t>
            </a:r>
            <a:endParaRPr lang="en-US" sz="1400" dirty="0">
              <a:solidFill>
                <a:srgbClr val="FF6699"/>
              </a:solidFill>
            </a:endParaRPr>
          </a:p>
        </p:txBody>
      </p:sp>
      <p:sp>
        <p:nvSpPr>
          <p:cNvPr id="14" name="雲朵形圖說文字 13"/>
          <p:cNvSpPr/>
          <p:nvPr/>
        </p:nvSpPr>
        <p:spPr>
          <a:xfrm>
            <a:off x="5353301" y="4712030"/>
            <a:ext cx="3825490" cy="963469"/>
          </a:xfrm>
          <a:prstGeom prst="cloudCallout">
            <a:avLst>
              <a:gd name="adj1" fmla="val -62010"/>
              <a:gd name="adj2" fmla="val 30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can’t recognize the state digest… wait </a:t>
            </a:r>
            <a:r>
              <a:rPr lang="en-US" i="1" dirty="0" smtClean="0"/>
              <a:t>T</a:t>
            </a:r>
            <a:r>
              <a:rPr lang="en-US" sz="1600" i="1" dirty="0" smtClean="0"/>
              <a:t>w</a:t>
            </a:r>
            <a:endParaRPr lang="en-US" i="1" dirty="0"/>
          </a:p>
        </p:txBody>
      </p:sp>
      <p:cxnSp>
        <p:nvCxnSpPr>
          <p:cNvPr id="16" name="直線單箭頭接點 15"/>
          <p:cNvCxnSpPr/>
          <p:nvPr/>
        </p:nvCxnSpPr>
        <p:spPr>
          <a:xfrm flipH="1" flipV="1">
            <a:off x="2706670" y="4479455"/>
            <a:ext cx="19251" cy="885524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2130497" y="5443967"/>
            <a:ext cx="1527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5</a:t>
            </a:r>
            <a:r>
              <a:rPr lang="en-US" sz="1200" dirty="0" smtClean="0">
                <a:solidFill>
                  <a:srgbClr val="00B050"/>
                </a:solidFill>
              </a:rPr>
              <a:t>. Send interest again with </a:t>
            </a:r>
            <a:r>
              <a:rPr lang="en-US" sz="1200" i="1" dirty="0" smtClean="0">
                <a:solidFill>
                  <a:srgbClr val="FFC000"/>
                </a:solidFill>
              </a:rPr>
              <a:t>exclude filter</a:t>
            </a:r>
            <a:endParaRPr lang="en-US" sz="1200" i="1" dirty="0">
              <a:solidFill>
                <a:srgbClr val="FFC000"/>
              </a:solidFill>
            </a:endParaRPr>
          </a:p>
        </p:txBody>
      </p:sp>
      <p:cxnSp>
        <p:nvCxnSpPr>
          <p:cNvPr id="18" name="直線單箭頭接點 17"/>
          <p:cNvCxnSpPr/>
          <p:nvPr/>
        </p:nvCxnSpPr>
        <p:spPr>
          <a:xfrm>
            <a:off x="1865390" y="4457904"/>
            <a:ext cx="9626" cy="930960"/>
          </a:xfrm>
          <a:prstGeom prst="straightConnector1">
            <a:avLst/>
          </a:prstGeom>
          <a:ln w="19050">
            <a:solidFill>
              <a:srgbClr val="FF66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1147329" y="3968010"/>
            <a:ext cx="157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6699"/>
                </a:solidFill>
              </a:rPr>
              <a:t>6. Alice’s data with Bob’s sync data</a:t>
            </a:r>
            <a:endParaRPr lang="en-US" sz="1400" dirty="0">
              <a:solidFill>
                <a:srgbClr val="FF6699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454781" y="5704958"/>
            <a:ext cx="1940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6699"/>
                </a:solidFill>
              </a:rPr>
              <a:t>4. </a:t>
            </a:r>
            <a:r>
              <a:rPr lang="en-US" sz="1400" i="1" dirty="0" smtClean="0">
                <a:solidFill>
                  <a:srgbClr val="FF6699"/>
                </a:solidFill>
              </a:rPr>
              <a:t>Tw </a:t>
            </a:r>
            <a:r>
              <a:rPr lang="en-US" sz="1400" dirty="0" smtClean="0">
                <a:solidFill>
                  <a:srgbClr val="FF6699"/>
                </a:solidFill>
              </a:rPr>
              <a:t>expire</a:t>
            </a:r>
            <a:endParaRPr lang="en-US" sz="1400" dirty="0">
              <a:solidFill>
                <a:srgbClr val="FF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53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3" grpId="0"/>
      <p:bldP spid="14" grpId="0" animBg="1"/>
      <p:bldP spid="17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8717280" y="386239"/>
            <a:ext cx="2926080" cy="899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IRC</a:t>
            </a:r>
            <a:r>
              <a:rPr lang="en-US" altLang="zh-TW" sz="2000" dirty="0" smtClean="0"/>
              <a:t> : Internet Relay Chat service, based on TCP/IP.</a:t>
            </a: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528" y="2108107"/>
            <a:ext cx="6846240" cy="4613368"/>
          </a:xfrm>
          <a:prstGeom prst="rect">
            <a:avLst/>
          </a:prstGeom>
        </p:spPr>
      </p:pic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765168" y="17280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(1) Performance under normal network condition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488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22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587055" y="1690688"/>
            <a:ext cx="4684711" cy="466566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(2) Synchronization </a:t>
            </a:r>
            <a:r>
              <a:rPr lang="en-US" altLang="zh-TW" dirty="0" smtClean="0">
                <a:solidFill>
                  <a:srgbClr val="FF6699"/>
                </a:solidFill>
              </a:rPr>
              <a:t>resiliency</a:t>
            </a:r>
            <a:r>
              <a:rPr lang="en-US" altLang="zh-TW" dirty="0" smtClean="0"/>
              <a:t> to network failures: 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44" y="3774519"/>
            <a:ext cx="5430932" cy="184292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583" y="341152"/>
            <a:ext cx="6082034" cy="6015198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067869" y="21336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(b)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856857" y="21336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(c)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91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(3) Network utilization pattern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23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216" y="2232986"/>
            <a:ext cx="6408514" cy="4398337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7548730" y="2016134"/>
            <a:ext cx="44672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err="1" smtClean="0"/>
              <a:t>ChronoChat</a:t>
            </a:r>
            <a:r>
              <a:rPr lang="en-US" altLang="zh-TW" sz="2400" dirty="0" smtClean="0"/>
              <a:t> : More or less equally utilizes all of the available network links between participants.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IRC : A few links close to the server have high packet concentrations.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5888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(4) Overall overhead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818" y="2241993"/>
            <a:ext cx="7557892" cy="447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0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1164910" cy="47297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err="1"/>
              <a:t>ChronoSync</a:t>
            </a:r>
            <a:r>
              <a:rPr lang="en-US" altLang="zh-TW" dirty="0"/>
              <a:t> </a:t>
            </a:r>
            <a:r>
              <a:rPr lang="en-US" altLang="zh-TW" dirty="0" smtClean="0"/>
              <a:t>is a </a:t>
            </a:r>
            <a:r>
              <a:rPr lang="en-US" altLang="zh-TW" dirty="0" smtClean="0">
                <a:solidFill>
                  <a:srgbClr val="FF6699"/>
                </a:solidFill>
              </a:rPr>
              <a:t>decentralized</a:t>
            </a:r>
            <a:r>
              <a:rPr lang="en-US" altLang="zh-TW" dirty="0"/>
              <a:t> </a:t>
            </a:r>
            <a:r>
              <a:rPr lang="en-US" altLang="zh-TW" dirty="0" smtClean="0"/>
              <a:t>dataset synchronization protocol for distributed application running in NDN, such as </a:t>
            </a:r>
            <a:r>
              <a:rPr lang="en-US" altLang="zh-TW" dirty="0" err="1" smtClean="0"/>
              <a:t>ChronoChat</a:t>
            </a:r>
            <a:r>
              <a:rPr lang="en-US" altLang="zh-TW" dirty="0" smtClean="0"/>
              <a:t> – a </a:t>
            </a:r>
            <a:r>
              <a:rPr lang="en-US" altLang="zh-TW" dirty="0" err="1" smtClean="0"/>
              <a:t>serverless</a:t>
            </a:r>
            <a:r>
              <a:rPr lang="en-US" altLang="zh-TW" dirty="0" smtClean="0"/>
              <a:t> multi-user chat application. 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This protocol removes both single point of failure and traffic concentration problems common associate with centralized implementations.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ChronoSync</a:t>
            </a:r>
            <a:r>
              <a:rPr lang="en-US" altLang="zh-TW" dirty="0" smtClean="0"/>
              <a:t> </a:t>
            </a:r>
            <a:r>
              <a:rPr lang="en-US" altLang="zh-TW" dirty="0"/>
              <a:t>is highly robust in faces of </a:t>
            </a:r>
            <a:r>
              <a:rPr lang="en-US" altLang="zh-TW" dirty="0" smtClean="0"/>
              <a:t>network </a:t>
            </a:r>
            <a:r>
              <a:rPr lang="en-US" altLang="zh-TW" dirty="0"/>
              <a:t>partitions.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7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hlinkClick r:id="rId3"/>
              </a:rPr>
              <a:t>Chronos</a:t>
            </a:r>
            <a:r>
              <a:rPr lang="en-US" dirty="0">
                <a:hlinkClick r:id="rId3"/>
              </a:rPr>
              <a:t>: </a:t>
            </a:r>
            <a:r>
              <a:rPr lang="en-US" dirty="0" err="1">
                <a:hlinkClick r:id="rId3"/>
              </a:rPr>
              <a:t>Serverless</a:t>
            </a:r>
            <a:r>
              <a:rPr lang="en-US" dirty="0">
                <a:hlinkClick r:id="rId3"/>
              </a:rPr>
              <a:t> Multi-User Chat Over </a:t>
            </a:r>
            <a:r>
              <a:rPr lang="en-US" dirty="0" smtClean="0">
                <a:hlinkClick r:id="rId3"/>
              </a:rPr>
              <a:t>NDN </a:t>
            </a:r>
            <a:r>
              <a:rPr lang="en-US" dirty="0"/>
              <a:t>, </a:t>
            </a:r>
            <a:r>
              <a:rPr lang="en-US" dirty="0" err="1"/>
              <a:t>Zhenkai</a:t>
            </a:r>
            <a:r>
              <a:rPr lang="en-US" dirty="0"/>
              <a:t> </a:t>
            </a:r>
            <a:r>
              <a:rPr lang="en-US" dirty="0" smtClean="0"/>
              <a:t>Zhu </a:t>
            </a:r>
            <a:r>
              <a:rPr lang="en-US" dirty="0"/>
              <a:t>, </a:t>
            </a:r>
            <a:r>
              <a:rPr lang="en-US" dirty="0" err="1"/>
              <a:t>Chaoyi</a:t>
            </a:r>
            <a:r>
              <a:rPr lang="en-US" dirty="0"/>
              <a:t> </a:t>
            </a:r>
            <a:r>
              <a:rPr lang="en-US" dirty="0" err="1" smtClean="0"/>
              <a:t>Bian</a:t>
            </a:r>
            <a:r>
              <a:rPr lang="en-US" dirty="0" smtClean="0"/>
              <a:t> </a:t>
            </a:r>
            <a:r>
              <a:rPr lang="en-US" dirty="0"/>
              <a:t>, Alexander </a:t>
            </a:r>
            <a:r>
              <a:rPr lang="en-US" dirty="0" err="1"/>
              <a:t>Afanasyev</a:t>
            </a:r>
            <a:r>
              <a:rPr lang="en-US" dirty="0" smtClean="0"/>
              <a:t>∗, </a:t>
            </a:r>
            <a:r>
              <a:rPr lang="en-US" dirty="0"/>
              <a:t>Van </a:t>
            </a:r>
            <a:r>
              <a:rPr lang="en-US" dirty="0" smtClean="0"/>
              <a:t>Jacobson </a:t>
            </a:r>
            <a:r>
              <a:rPr lang="en-US" dirty="0"/>
              <a:t>, and </a:t>
            </a:r>
            <a:r>
              <a:rPr lang="en-US" dirty="0" err="1"/>
              <a:t>Lixia</a:t>
            </a:r>
            <a:r>
              <a:rPr lang="en-US" dirty="0"/>
              <a:t> </a:t>
            </a:r>
            <a:r>
              <a:rPr lang="en-US" dirty="0" smtClean="0"/>
              <a:t>Zhang, </a:t>
            </a:r>
            <a:r>
              <a:rPr lang="en-US" dirty="0"/>
              <a:t>Technical Report NDN-0008, </a:t>
            </a:r>
            <a:r>
              <a:rPr lang="en-US" dirty="0" smtClean="0"/>
              <a:t>2012 , obsolete version</a:t>
            </a:r>
          </a:p>
          <a:p>
            <a:pPr>
              <a:lnSpc>
                <a:spcPct val="150000"/>
              </a:lnSpc>
            </a:pPr>
            <a:r>
              <a:rPr lang="en-US" dirty="0">
                <a:hlinkClick r:id="rId4"/>
              </a:rPr>
              <a:t>Let’s </a:t>
            </a:r>
            <a:r>
              <a:rPr lang="en-US" dirty="0" err="1">
                <a:hlinkClick r:id="rId4"/>
              </a:rPr>
              <a:t>ChronoSync</a:t>
            </a:r>
            <a:r>
              <a:rPr lang="en-US" dirty="0">
                <a:hlinkClick r:id="rId4"/>
              </a:rPr>
              <a:t>: Decentralized Dataset State Synchronization in Named Data Networking </a:t>
            </a:r>
            <a:r>
              <a:rPr lang="en-US" dirty="0" smtClean="0"/>
              <a:t>, </a:t>
            </a:r>
            <a:r>
              <a:rPr lang="en-US" dirty="0" err="1"/>
              <a:t>Zhenkai</a:t>
            </a:r>
            <a:r>
              <a:rPr lang="en-US" dirty="0"/>
              <a:t> Zhu and Alexander </a:t>
            </a:r>
            <a:r>
              <a:rPr lang="en-US" dirty="0" err="1"/>
              <a:t>Afanasyev</a:t>
            </a:r>
            <a:r>
              <a:rPr lang="en-US" dirty="0"/>
              <a:t> University of California, Los Angeles , IEEE 2013</a:t>
            </a:r>
            <a:r>
              <a:rPr lang="en-US" dirty="0">
                <a:hlinkClick r:id="rId3"/>
              </a:rPr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ChronoChat</a:t>
            </a:r>
            <a:r>
              <a:rPr lang="en-US" dirty="0" smtClean="0"/>
              <a:t> </a:t>
            </a:r>
            <a:r>
              <a:rPr lang="en-US" dirty="0"/>
              <a:t>Web Application : </a:t>
            </a:r>
            <a:r>
              <a:rPr lang="en-US" dirty="0">
                <a:hlinkClick r:id="rId5"/>
              </a:rPr>
              <a:t>http://named-data.net/apps/live/chat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1822" cy="441865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6699"/>
                </a:solidFill>
              </a:rPr>
              <a:t>Synchronization</a:t>
            </a:r>
            <a:r>
              <a:rPr lang="en-US" altLang="zh-TW" dirty="0" smtClean="0"/>
              <a:t> in applications play an important role in our daily life.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File sharing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Group text messaging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Collaborative editing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….Etc.</a:t>
            </a:r>
          </a:p>
          <a:p>
            <a:r>
              <a:rPr lang="en-US" altLang="zh-TW" dirty="0" smtClean="0"/>
              <a:t>Quite a few popular applications have their way to synchronize dataset: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dirty="0" smtClean="0"/>
              <a:t>Dropbox and Google Docs : Centralization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dirty="0" err="1" smtClean="0"/>
              <a:t>BitTorrent</a:t>
            </a:r>
            <a:r>
              <a:rPr lang="en-US" altLang="zh-TW" dirty="0" smtClean="0"/>
              <a:t> Sync service : Peer-to-Peer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b="1" dirty="0" err="1" smtClean="0"/>
              <a:t>ChronoChat</a:t>
            </a:r>
            <a:r>
              <a:rPr lang="en-US" altLang="zh-TW" dirty="0" smtClean="0"/>
              <a:t> : </a:t>
            </a:r>
            <a:r>
              <a:rPr lang="en-US" dirty="0" err="1"/>
              <a:t>Serverless</a:t>
            </a:r>
            <a:r>
              <a:rPr lang="en-US" dirty="0"/>
              <a:t> m</a:t>
            </a:r>
            <a:r>
              <a:rPr lang="en-US" dirty="0" smtClean="0"/>
              <a:t>ulti-user chat based on </a:t>
            </a:r>
            <a:r>
              <a:rPr lang="en-US" b="1" dirty="0" err="1" smtClean="0"/>
              <a:t>ChronoSync</a:t>
            </a:r>
            <a:r>
              <a:rPr lang="en-US" dirty="0" smtClean="0"/>
              <a:t> over NDN</a:t>
            </a:r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593" y="5009306"/>
            <a:ext cx="1367486" cy="76921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85" y="4414904"/>
            <a:ext cx="745676" cy="74567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168" y="4422507"/>
            <a:ext cx="743805" cy="747126"/>
          </a:xfrm>
          <a:prstGeom prst="rect">
            <a:avLst/>
          </a:prstGeom>
        </p:spPr>
      </p:pic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4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Chat application - IRC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4452" y="17678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IRC(</a:t>
            </a:r>
            <a:r>
              <a:rPr lang="en-US" altLang="zh-TW" dirty="0"/>
              <a:t>Internet Relay Chat </a:t>
            </a:r>
            <a:r>
              <a:rPr lang="en-US" altLang="zh-TW" dirty="0" smtClean="0"/>
              <a:t>service) – based on TCP/IP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1026" name="Picture 2" descr="https://upload.wikimedia.org/wikipedia/commons/thumb/a/ab/Ircnetz-Schema.svg/220px-Ircnetz-Schem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428" y="2373177"/>
            <a:ext cx="4299167" cy="416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3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Chat application </a:t>
            </a:r>
            <a:r>
              <a:rPr lang="en-US" dirty="0" smtClean="0"/>
              <a:t>– </a:t>
            </a:r>
            <a:r>
              <a:rPr lang="en-US" altLang="zh-TW" dirty="0" smtClean="0"/>
              <a:t>P2P chat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1026" name="Picture 2" descr="「p2p chat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687" y="1828483"/>
            <a:ext cx="7682626" cy="439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025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1106665" cy="442689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Two basic communication units : </a:t>
            </a:r>
            <a:r>
              <a:rPr lang="en-US" altLang="zh-TW" dirty="0" smtClean="0">
                <a:solidFill>
                  <a:srgbClr val="FF6699"/>
                </a:solidFill>
              </a:rPr>
              <a:t>interest packet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00B050"/>
                </a:solidFill>
              </a:rPr>
              <a:t>data packet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All communication in NDN is receiver-driven.</a:t>
            </a:r>
          </a:p>
          <a:p>
            <a:r>
              <a:rPr lang="en-US" altLang="zh-TW" dirty="0" smtClean="0"/>
              <a:t>Pending Interest Table (PIT) : recording the interface which sent interest packet.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099" y="3296734"/>
            <a:ext cx="5595544" cy="3302813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 rot="5400000">
            <a:off x="1700077" y="3793381"/>
            <a:ext cx="661103" cy="586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838199" y="4520984"/>
            <a:ext cx="2384861" cy="1143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FF00"/>
                </a:solidFill>
              </a:rPr>
              <a:t>PIT mechanism </a:t>
            </a:r>
            <a:r>
              <a:rPr lang="en-US" dirty="0">
                <a:solidFill>
                  <a:srgbClr val="FFFF00"/>
                </a:solidFill>
              </a:rPr>
              <a:t>makes multicast be naturally supported in NDN. </a:t>
            </a:r>
          </a:p>
        </p:txBody>
      </p:sp>
    </p:spTree>
    <p:extLst>
      <p:ext uri="{BB962C8B-B14F-4D97-AF65-F5344CB8AC3E}">
        <p14:creationId xmlns:p14="http://schemas.microsoft.com/office/powerpoint/2010/main" val="29397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ChronoSync</a:t>
            </a:r>
            <a:r>
              <a:rPr lang="en-US" altLang="zh-TW" dirty="0" smtClean="0"/>
              <a:t> overview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924" y="1673135"/>
            <a:ext cx="5552076" cy="4365875"/>
          </a:xfrm>
          <a:prstGeom prst="rect">
            <a:avLst/>
          </a:prstGeom>
        </p:spPr>
      </p:pic>
      <p:sp>
        <p:nvSpPr>
          <p:cNvPr id="20" name="內容版面配置區 2"/>
          <p:cNvSpPr>
            <a:spLocks noGrp="1"/>
          </p:cNvSpPr>
          <p:nvPr>
            <p:ph idx="1"/>
          </p:nvPr>
        </p:nvSpPr>
        <p:spPr>
          <a:xfrm>
            <a:off x="696534" y="1690688"/>
            <a:ext cx="6097938" cy="517374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dirty="0"/>
              <a:t>Two interdependent components of </a:t>
            </a:r>
            <a:r>
              <a:rPr lang="en-US" altLang="zh-TW" dirty="0" err="1"/>
              <a:t>ChronoSync</a:t>
            </a:r>
            <a:r>
              <a:rPr lang="en-US" altLang="zh-TW" dirty="0"/>
              <a:t>-based </a:t>
            </a:r>
            <a:r>
              <a:rPr lang="en-US" altLang="zh-TW" dirty="0" smtClean="0"/>
              <a:t>application :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zh-TW" dirty="0" smtClean="0">
                <a:solidFill>
                  <a:srgbClr val="00B050"/>
                </a:solidFill>
              </a:rPr>
              <a:t>The </a:t>
            </a:r>
            <a:r>
              <a:rPr lang="en-US" altLang="zh-TW" dirty="0">
                <a:solidFill>
                  <a:srgbClr val="00B050"/>
                </a:solidFill>
              </a:rPr>
              <a:t>application logic module</a:t>
            </a:r>
            <a:r>
              <a:rPr lang="en-US" altLang="zh-TW" dirty="0"/>
              <a:t> : </a:t>
            </a:r>
            <a:r>
              <a:rPr lang="en-US" altLang="zh-TW" dirty="0" smtClean="0"/>
              <a:t>Respond </a:t>
            </a:r>
            <a:r>
              <a:rPr lang="en-US" altLang="zh-TW" dirty="0"/>
              <a:t>to the change of the dataset state</a:t>
            </a:r>
            <a:r>
              <a:rPr lang="en-US" altLang="zh-TW" dirty="0" smtClean="0"/>
              <a:t>.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zh-TW" dirty="0" err="1">
                <a:solidFill>
                  <a:srgbClr val="FF6699"/>
                </a:solidFill>
              </a:rPr>
              <a:t>ChronoSync</a:t>
            </a:r>
            <a:r>
              <a:rPr lang="en-US" altLang="zh-TW" dirty="0">
                <a:solidFill>
                  <a:srgbClr val="FF6699"/>
                </a:solidFill>
              </a:rPr>
              <a:t> module</a:t>
            </a:r>
            <a:r>
              <a:rPr lang="en-US" altLang="zh-TW" dirty="0"/>
              <a:t> : Synchronize the state of the dataset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21" name="圓角矩形 20"/>
          <p:cNvSpPr/>
          <p:nvPr/>
        </p:nvSpPr>
        <p:spPr>
          <a:xfrm>
            <a:off x="6639924" y="1690687"/>
            <a:ext cx="5376065" cy="1554789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7379594" y="3449216"/>
            <a:ext cx="2910625" cy="2541770"/>
          </a:xfrm>
          <a:prstGeom prst="roundRect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37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6003" y="2465705"/>
            <a:ext cx="5623673" cy="43922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ChronoChat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</a:t>
            </a:r>
            <a:r>
              <a:rPr lang="en-US" altLang="zh-TW" dirty="0"/>
              <a:t>module </a:t>
            </a:r>
            <a:r>
              <a:rPr lang="en-US" altLang="zh-TW" dirty="0" smtClean="0"/>
              <a:t>maintains </a:t>
            </a:r>
            <a:r>
              <a:rPr lang="en-US" altLang="zh-TW" dirty="0"/>
              <a:t>the </a:t>
            </a:r>
            <a:r>
              <a:rPr lang="en-US" altLang="zh-TW" dirty="0" smtClean="0"/>
              <a:t>current user’s messages in </a:t>
            </a:r>
            <a:r>
              <a:rPr lang="en-US" altLang="zh-TW" i="1" dirty="0" smtClean="0">
                <a:solidFill>
                  <a:srgbClr val="FF6699"/>
                </a:solidFill>
              </a:rPr>
              <a:t>digest tree </a:t>
            </a:r>
            <a:r>
              <a:rPr lang="en-US" altLang="zh-TW" dirty="0" smtClean="0"/>
              <a:t>,</a:t>
            </a:r>
            <a:r>
              <a:rPr lang="en-US" altLang="zh-TW" dirty="0">
                <a:solidFill>
                  <a:srgbClr val="FF6699"/>
                </a:solidFill>
              </a:rPr>
              <a:t> </a:t>
            </a:r>
            <a:r>
              <a:rPr lang="en-US" altLang="zh-TW" dirty="0" smtClean="0"/>
              <a:t>as well as history of the dataset state changes in </a:t>
            </a:r>
            <a:r>
              <a:rPr lang="en-US" altLang="zh-TW" i="1" dirty="0" smtClean="0">
                <a:solidFill>
                  <a:srgbClr val="00B050"/>
                </a:solidFill>
              </a:rPr>
              <a:t>digest log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403" y="3023189"/>
            <a:ext cx="5427157" cy="2804368"/>
          </a:xfrm>
          <a:prstGeom prst="rect">
            <a:avLst/>
          </a:prstGeom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err="1" smtClean="0"/>
              <a:t>ChronoSync</a:t>
            </a:r>
            <a:r>
              <a:rPr lang="en-US" altLang="zh-TW" dirty="0" smtClean="0"/>
              <a:t> overview (cont.)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7635240" y="3472243"/>
            <a:ext cx="1447800" cy="381000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69480" y="4569558"/>
            <a:ext cx="1447800" cy="381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838200" y="1674709"/>
            <a:ext cx="9585960" cy="64173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err="1" smtClean="0">
                <a:solidFill>
                  <a:schemeClr val="tx1"/>
                </a:solidFill>
              </a:rPr>
              <a:t>ChronoSync</a:t>
            </a:r>
            <a:r>
              <a:rPr lang="en-US" altLang="zh-TW" sz="2400" dirty="0" smtClean="0">
                <a:solidFill>
                  <a:schemeClr val="tx1"/>
                </a:solidFill>
              </a:rPr>
              <a:t> encodes the state of dataset into a crypto form( e.g. SHA256 ), this form we call the </a:t>
            </a:r>
            <a:r>
              <a:rPr lang="en-US" altLang="zh-TW" sz="2400" b="1" i="1" dirty="0" smtClean="0">
                <a:solidFill>
                  <a:schemeClr val="tx1"/>
                </a:solidFill>
              </a:rPr>
              <a:t>state digest</a:t>
            </a:r>
            <a:r>
              <a:rPr lang="en-US" altLang="zh-TW" sz="2400" dirty="0" smtClean="0">
                <a:solidFill>
                  <a:schemeClr val="tx1"/>
                </a:solidFill>
              </a:rPr>
              <a:t>, or </a:t>
            </a:r>
            <a:r>
              <a:rPr lang="en-US" altLang="zh-TW" sz="2400" b="1" i="1" dirty="0" smtClean="0">
                <a:solidFill>
                  <a:schemeClr val="tx1"/>
                </a:solidFill>
              </a:rPr>
              <a:t>digest</a:t>
            </a:r>
            <a:r>
              <a:rPr lang="en-US" altLang="zh-TW" sz="2400" dirty="0" smtClean="0">
                <a:solidFill>
                  <a:schemeClr val="tx1"/>
                </a:solidFill>
              </a:rPr>
              <a:t> in short.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rules of </a:t>
            </a:r>
            <a:r>
              <a:rPr lang="en-US" dirty="0" err="1" smtClean="0"/>
              <a:t>ChronoSync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291771"/>
            <a:ext cx="5288280" cy="306457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dirty="0" smtClean="0"/>
              <a:t>Unique </a:t>
            </a:r>
            <a:r>
              <a:rPr lang="en-US" dirty="0"/>
              <a:t>p</a:t>
            </a:r>
            <a:r>
              <a:rPr lang="en-US" dirty="0" smtClean="0"/>
              <a:t>refix 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dirty="0" smtClean="0"/>
              <a:t>The application name and the </a:t>
            </a:r>
            <a:r>
              <a:rPr lang="en-US" dirty="0" err="1" smtClean="0"/>
              <a:t>chatroom</a:t>
            </a:r>
            <a:r>
              <a:rPr lang="en-US" dirty="0" smtClean="0"/>
              <a:t> name.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(3) Sequence number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626" y="1736339"/>
            <a:ext cx="5795582" cy="155543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888" y="1736339"/>
            <a:ext cx="5332192" cy="1436281"/>
          </a:xfrm>
          <a:prstGeom prst="rect">
            <a:avLst/>
          </a:prstGeom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6348888" y="3342129"/>
            <a:ext cx="5288280" cy="3064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Prefix in broadcast namespace for a given broadcast domain. </a:t>
            </a:r>
          </a:p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The application name and the </a:t>
            </a:r>
            <a:r>
              <a:rPr lang="en-US" dirty="0" err="1" smtClean="0"/>
              <a:t>chatroom</a:t>
            </a:r>
            <a:r>
              <a:rPr lang="en-US" dirty="0" smtClean="0"/>
              <a:t> name.</a:t>
            </a:r>
          </a:p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The latest state digest of the interest sender.</a:t>
            </a:r>
          </a:p>
        </p:txBody>
      </p:sp>
    </p:spTree>
    <p:extLst>
      <p:ext uri="{BB962C8B-B14F-4D97-AF65-F5344CB8AC3E}">
        <p14:creationId xmlns:p14="http://schemas.microsoft.com/office/powerpoint/2010/main" val="28849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1681</Words>
  <Application>Microsoft Office PowerPoint</Application>
  <PresentationFormat>寬螢幕</PresentationFormat>
  <Paragraphs>282</Paragraphs>
  <Slides>26</Slides>
  <Notes>16</Notes>
  <HiddenSlides>4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2" baseType="lpstr">
      <vt:lpstr>新細明體</vt:lpstr>
      <vt:lpstr>Arial</vt:lpstr>
      <vt:lpstr>Calibri</vt:lpstr>
      <vt:lpstr>Calibri Light</vt:lpstr>
      <vt:lpstr>Wingdings</vt:lpstr>
      <vt:lpstr>Office 佈景主題</vt:lpstr>
      <vt:lpstr>ChronoChat – Serverless Multi-User Chat Based On ChronoSync Over NDN</vt:lpstr>
      <vt:lpstr>Outline</vt:lpstr>
      <vt:lpstr>Introduction</vt:lpstr>
      <vt:lpstr>Traditional Chat application - IRC</vt:lpstr>
      <vt:lpstr>Traditional Chat application – P2P chat</vt:lpstr>
      <vt:lpstr>NDN architecture</vt:lpstr>
      <vt:lpstr>ChronoSync overview</vt:lpstr>
      <vt:lpstr>ChronoSync overview (cont.)</vt:lpstr>
      <vt:lpstr>Naming rules of ChronoSync</vt:lpstr>
      <vt:lpstr>Maintaining dataset state</vt:lpstr>
      <vt:lpstr>Maintaining dataset state (cont.)</vt:lpstr>
      <vt:lpstr>Propagation dataset changes</vt:lpstr>
      <vt:lpstr>Propagation dataset changes (cont.)</vt:lpstr>
      <vt:lpstr>PowerPoint 簡報</vt:lpstr>
      <vt:lpstr>Propagation delay</vt:lpstr>
      <vt:lpstr>Participant Join – Only one participant</vt:lpstr>
      <vt:lpstr>Participant Join – Multi-users in chatroom</vt:lpstr>
      <vt:lpstr>Participant Leaves</vt:lpstr>
      <vt:lpstr>Handling network partitions</vt:lpstr>
      <vt:lpstr>Handling simultaneous data generations</vt:lpstr>
      <vt:lpstr>Evaluation : IRC vs ChronoChat</vt:lpstr>
      <vt:lpstr>Evaluation</vt:lpstr>
      <vt:lpstr>Evaluation : IRC vs ChronoChat</vt:lpstr>
      <vt:lpstr>Evaluation : IRC vs ChronoChat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ChronoSync: Decentralized Dataset State Synchronization in Named Data Networking</dc:title>
  <dc:creator>Alvin-VM</dc:creator>
  <cp:lastModifiedBy>alvin</cp:lastModifiedBy>
  <cp:revision>171</cp:revision>
  <dcterms:created xsi:type="dcterms:W3CDTF">2017-05-18T00:59:01Z</dcterms:created>
  <dcterms:modified xsi:type="dcterms:W3CDTF">2017-06-28T04:28:41Z</dcterms:modified>
</cp:coreProperties>
</file>