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0" r:id="rId4"/>
    <p:sldId id="258" r:id="rId5"/>
    <p:sldId id="261" r:id="rId6"/>
    <p:sldId id="263" r:id="rId7"/>
    <p:sldId id="264" r:id="rId8"/>
    <p:sldId id="265" r:id="rId9"/>
    <p:sldId id="266" r:id="rId10"/>
    <p:sldId id="267" r:id="rId11"/>
    <p:sldId id="269" r:id="rId12"/>
    <p:sldId id="268" r:id="rId13"/>
    <p:sldId id="273" r:id="rId14"/>
    <p:sldId id="270" r:id="rId15"/>
    <p:sldId id="271" r:id="rId16"/>
    <p:sldId id="274" r:id="rId17"/>
    <p:sldId id="272" r:id="rId1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022" autoAdjust="0"/>
  </p:normalViewPr>
  <p:slideViewPr>
    <p:cSldViewPr snapToGrid="0">
      <p:cViewPr>
        <p:scale>
          <a:sx n="70" d="100"/>
          <a:sy n="70" d="100"/>
        </p:scale>
        <p:origin x="-852" y="-4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EF9B5D-D282-4A1E-A95E-71BA8902C631}" type="datetimeFigureOut">
              <a:rPr lang="zh-TW" altLang="en-US" smtClean="0"/>
              <a:t>2017/7/4</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E28C6E-2128-4E61-B979-C8E1EA498D96}" type="slidenum">
              <a:rPr lang="zh-TW" altLang="en-US" smtClean="0"/>
              <a:t>‹#›</a:t>
            </a:fld>
            <a:endParaRPr lang="zh-TW" altLang="en-US"/>
          </a:p>
        </p:txBody>
      </p:sp>
    </p:spTree>
    <p:extLst>
      <p:ext uri="{BB962C8B-B14F-4D97-AF65-F5344CB8AC3E}">
        <p14:creationId xmlns:p14="http://schemas.microsoft.com/office/powerpoint/2010/main" val="3620706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1</a:t>
            </a:fld>
            <a:endParaRPr lang="zh-TW" altLang="en-US"/>
          </a:p>
        </p:txBody>
      </p:sp>
    </p:spTree>
    <p:extLst>
      <p:ext uri="{BB962C8B-B14F-4D97-AF65-F5344CB8AC3E}">
        <p14:creationId xmlns:p14="http://schemas.microsoft.com/office/powerpoint/2010/main" val="2717364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Each Root Advise Interest has a lifetime and a new Root Advise is sent when the lifetime expires.</a:t>
            </a:r>
          </a:p>
          <a:p>
            <a:r>
              <a:rPr lang="en-US" altLang="zh-TW" dirty="0" smtClean="0"/>
              <a:t>Such periodic transmission is designed to handle the loss of Root Advise Interests, and thus reduce the delay in routing convergence caused by the losses. </a:t>
            </a:r>
          </a:p>
          <a:p>
            <a:r>
              <a:rPr lang="en-US" altLang="zh-TW" dirty="0" smtClean="0"/>
              <a:t>However, if the loss rate is low, frequent transmission of the Root Advise may lead to high overhead without much benefit. </a:t>
            </a:r>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12</a:t>
            </a:fld>
            <a:endParaRPr lang="zh-TW" altLang="en-US"/>
          </a:p>
        </p:txBody>
      </p:sp>
    </p:spTree>
    <p:extLst>
      <p:ext uri="{BB962C8B-B14F-4D97-AF65-F5344CB8AC3E}">
        <p14:creationId xmlns:p14="http://schemas.microsoft.com/office/powerpoint/2010/main" val="2002822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Unlike in IP, routing information in NDN acts only as a hint to the forwarding plane; the forwarding plane can observe data delivery performance using state maintained in the PIT and thus rank the multiple next-hops of a name prefix using the actual observation as well as the ranking from the routing protocol. However, the ranking information from the routing protocol is still important for forwarding of the initial Interest to a name prefix, and for exploring alternative routes when the current route fails to retrieve data.</a:t>
            </a:r>
            <a:endParaRPr lang="zh-TW" altLang="en-US" dirty="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13</a:t>
            </a:fld>
            <a:endParaRPr lang="zh-TW" altLang="en-US"/>
          </a:p>
        </p:txBody>
      </p:sp>
    </p:spTree>
    <p:extLst>
      <p:ext uri="{BB962C8B-B14F-4D97-AF65-F5344CB8AC3E}">
        <p14:creationId xmlns:p14="http://schemas.microsoft.com/office/powerpoint/2010/main" val="2501915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Unlike in IP, routing information in NDN acts only as a hint to the forwarding plane; the forwarding plane can observe data delivery performance using state maintained in the PIT and thus rank the multiple next-hops of a name prefix using the actual observation as well as the ranking from the routing protocol. However, the ranking information from the routing protocol is still important for forwarding of the initial Interest to a name prefix, and for exploring alternative routes when the current route fails to retrieve data.</a:t>
            </a:r>
            <a:endParaRPr lang="zh-TW" altLang="en-US" dirty="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14</a:t>
            </a:fld>
            <a:endParaRPr lang="zh-TW" altLang="en-US"/>
          </a:p>
        </p:txBody>
      </p:sp>
    </p:spTree>
    <p:extLst>
      <p:ext uri="{BB962C8B-B14F-4D97-AF65-F5344CB8AC3E}">
        <p14:creationId xmlns:p14="http://schemas.microsoft.com/office/powerpoint/2010/main" val="2501915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Note that it is impossible to determine whether the remote NLSR process has died or the link has failed.</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Router213 when</a:t>
            </a:r>
            <a:r>
              <a:rPr lang="en-US" altLang="zh-TW" baseline="0" dirty="0" smtClean="0"/>
              <a:t> </a:t>
            </a:r>
            <a:endParaRPr lang="zh-TW" altLang="en-US" dirty="0" smtClean="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15</a:t>
            </a:fld>
            <a:endParaRPr lang="zh-TW" altLang="en-US"/>
          </a:p>
        </p:txBody>
      </p:sp>
    </p:spTree>
    <p:extLst>
      <p:ext uri="{BB962C8B-B14F-4D97-AF65-F5344CB8AC3E}">
        <p14:creationId xmlns:p14="http://schemas.microsoft.com/office/powerpoint/2010/main" val="2244549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kern="1200" dirty="0" smtClean="0">
                <a:solidFill>
                  <a:schemeClr val="tx1"/>
                </a:solidFill>
                <a:effectLst/>
                <a:latin typeface="+mn-lt"/>
                <a:ea typeface="+mn-ea"/>
                <a:cs typeface="+mn-cs"/>
              </a:rPr>
              <a:t>Generic Routing Encapsulation (GRE) is a tunneling protocol developed by Cisco Systems that can encapsulate a wide variety of network layer protocols inside virtual point-to-point links over an Internet Protocol network.</a:t>
            </a:r>
            <a:endParaRPr lang="zh-TW" altLang="en-US" b="0" dirty="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2</a:t>
            </a:fld>
            <a:endParaRPr lang="zh-TW" altLang="en-US"/>
          </a:p>
        </p:txBody>
      </p:sp>
    </p:spTree>
    <p:extLst>
      <p:ext uri="{BB962C8B-B14F-4D97-AF65-F5344CB8AC3E}">
        <p14:creationId xmlns:p14="http://schemas.microsoft.com/office/powerpoint/2010/main" val="6405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every NDN data packet carries a signature, a router can verify the signature of each routing message to ensure that it was</a:t>
            </a:r>
            <a:r>
              <a:rPr lang="en-US" altLang="zh-TW" baseline="0" dirty="0" smtClean="0"/>
              <a:t> gen</a:t>
            </a:r>
            <a:r>
              <a:rPr lang="en-US" altLang="zh-TW" dirty="0" smtClean="0"/>
              <a:t>erated by the claimed origin router and was not tampered during dissemination.</a:t>
            </a:r>
            <a:endParaRPr lang="zh-TW" altLang="en-US" dirty="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3</a:t>
            </a:fld>
            <a:endParaRPr lang="zh-TW" altLang="en-US"/>
          </a:p>
        </p:txBody>
      </p:sp>
    </p:spTree>
    <p:extLst>
      <p:ext uri="{BB962C8B-B14F-4D97-AF65-F5344CB8AC3E}">
        <p14:creationId xmlns:p14="http://schemas.microsoft.com/office/powerpoint/2010/main" val="1828196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Link State Routing Protocol: OSPF (open</a:t>
            </a:r>
            <a:r>
              <a:rPr lang="en-US" altLang="zh-TW" baseline="0" dirty="0" smtClean="0"/>
              <a:t> shortest path first</a:t>
            </a:r>
            <a:r>
              <a:rPr lang="en-US" altLang="zh-TW"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Distance Vector Routing Protocol:</a:t>
            </a:r>
            <a:r>
              <a:rPr lang="en-US" altLang="zh-TW" baseline="0" dirty="0" smtClean="0"/>
              <a:t> RIPv1, RIPv2 (Routing Information Protocol)</a:t>
            </a:r>
            <a:endParaRPr lang="en-US" altLang="zh-TW" dirty="0" smtClean="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4</a:t>
            </a:fld>
            <a:endParaRPr lang="zh-TW" altLang="en-US"/>
          </a:p>
        </p:txBody>
      </p:sp>
    </p:spTree>
    <p:extLst>
      <p:ext uri="{BB962C8B-B14F-4D97-AF65-F5344CB8AC3E}">
        <p14:creationId xmlns:p14="http://schemas.microsoft.com/office/powerpoint/2010/main" val="827064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sym typeface="Wingdings" panose="05000000000000000000" pitchFamily="2" charset="2"/>
              </a:rPr>
              <a:t>(</a:t>
            </a:r>
            <a:r>
              <a:rPr lang="en-US" altLang="zh-TW" dirty="0" smtClean="0"/>
              <a:t>in periodic info messages between adjacent NLSR routers to detect the failure of either links or routing processes themselves</a:t>
            </a:r>
            <a:r>
              <a:rPr lang="en-US" altLang="zh-TW" dirty="0" smtClean="0">
                <a:sym typeface="Wingdings" panose="05000000000000000000" pitchFamily="2" charset="2"/>
              </a:rPr>
              <a:t>)</a:t>
            </a:r>
            <a:endParaRPr lang="en-US" altLang="zh-TW" dirty="0" smtClean="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7</a:t>
            </a:fld>
            <a:endParaRPr lang="zh-TW" altLang="en-US"/>
          </a:p>
        </p:txBody>
      </p:sp>
    </p:spTree>
    <p:extLst>
      <p:ext uri="{BB962C8B-B14F-4D97-AF65-F5344CB8AC3E}">
        <p14:creationId xmlns:p14="http://schemas.microsoft.com/office/powerpoint/2010/main" val="2368611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8</a:t>
            </a:fld>
            <a:endParaRPr lang="zh-TW" altLang="en-US"/>
          </a:p>
        </p:txBody>
      </p:sp>
    </p:spTree>
    <p:extLst>
      <p:ext uri="{BB962C8B-B14F-4D97-AF65-F5344CB8AC3E}">
        <p14:creationId xmlns:p14="http://schemas.microsoft.com/office/powerpoint/2010/main" val="2368611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Version indicates the ordering in the various versions of a particular LSA as it changes over time. </a:t>
            </a:r>
            <a:r>
              <a:rPr lang="en-US" altLang="zh-TW" dirty="0" smtClean="0"/>
              <a:t> </a:t>
            </a:r>
            <a:r>
              <a:rPr lang="en-US" altLang="zh-TW" dirty="0" err="1" smtClean="0"/>
              <a:t>seq</a:t>
            </a:r>
            <a:endParaRPr lang="zh-TW" altLang="en-US" dirty="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9</a:t>
            </a:fld>
            <a:endParaRPr lang="zh-TW" altLang="en-US"/>
          </a:p>
        </p:txBody>
      </p:sp>
    </p:spTree>
    <p:extLst>
      <p:ext uri="{BB962C8B-B14F-4D97-AF65-F5344CB8AC3E}">
        <p14:creationId xmlns:p14="http://schemas.microsoft.com/office/powerpoint/2010/main" val="3456093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Since one router may have multiple name prefixes registered with it, it needs to announce multiple Prefix LSAs</a:t>
            </a:r>
            <a:endParaRPr lang="zh-TW" altLang="en-US" dirty="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10</a:t>
            </a:fld>
            <a:endParaRPr lang="zh-TW" altLang="en-US"/>
          </a:p>
        </p:txBody>
      </p:sp>
    </p:spTree>
    <p:extLst>
      <p:ext uri="{BB962C8B-B14F-4D97-AF65-F5344CB8AC3E}">
        <p14:creationId xmlns:p14="http://schemas.microsoft.com/office/powerpoint/2010/main" val="421065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Sync is associated with the </a:t>
            </a:r>
            <a:r>
              <a:rPr lang="en-US" altLang="zh-TW" dirty="0" err="1" smtClean="0"/>
              <a:t>CCNx</a:t>
            </a:r>
            <a:r>
              <a:rPr lang="en-US" altLang="zh-TW" dirty="0" smtClean="0"/>
              <a:t> repository (or Repo). </a:t>
            </a:r>
          </a:p>
          <a:p>
            <a:r>
              <a:rPr lang="en-US" altLang="zh-TW" dirty="0" smtClean="0"/>
              <a:t>Slices are kept in sync with identically defined slices in neighboring repos.</a:t>
            </a:r>
          </a:p>
          <a:p>
            <a:r>
              <a:rPr lang="en-US" altLang="zh-TW" dirty="0" smtClean="0"/>
              <a:t>Sync computes a hash tree over all the data in a slice and exchanges the root hash between neighbors to detect inconsistencies.</a:t>
            </a:r>
          </a:p>
          <a:p>
            <a:r>
              <a:rPr lang="en-US" altLang="zh-TW" dirty="0" smtClean="0"/>
              <a:t>If the hash values do not agree, two neighboring nodes then exchange the hash values of nodes on the next tree level until they detect the specific leaf nodes (data) causing the problems. </a:t>
            </a:r>
          </a:p>
          <a:p>
            <a:r>
              <a:rPr lang="en-US" altLang="zh-TW" dirty="0" smtClean="0"/>
              <a:t>They then exchange the data to reach consistency.</a:t>
            </a:r>
          </a:p>
          <a:p>
            <a:endParaRPr lang="en-US" altLang="zh-TW" dirty="0" smtClean="0"/>
          </a:p>
          <a:p>
            <a:r>
              <a:rPr lang="en-US" altLang="zh-TW" dirty="0" smtClean="0"/>
              <a:t>To simplify the design conceptually, the LSDB is viewed as a collection of data.</a:t>
            </a:r>
          </a:p>
          <a:p>
            <a:r>
              <a:rPr lang="en-US" altLang="zh-TW" dirty="0" smtClean="0"/>
              <a:t>And, the LSA dissemination problem is viewed as a data synchronization problem of the LSDBs maintained by the routers.</a:t>
            </a:r>
          </a:p>
          <a:p>
            <a:r>
              <a:rPr lang="en-US" altLang="zh-TW" dirty="0" smtClean="0"/>
              <a:t>This hop by-hop synchronization approach avoids unnecessary flooding to the network.</a:t>
            </a:r>
          </a:p>
          <a:p>
            <a:r>
              <a:rPr lang="en-US" altLang="zh-TW" dirty="0" smtClean="0"/>
              <a:t>Routers periodically exchange their hashes of the LSDB to detect inconsistencies and recover from them.</a:t>
            </a:r>
          </a:p>
          <a:p>
            <a:r>
              <a:rPr lang="en-US" altLang="zh-TW" dirty="0" smtClean="0"/>
              <a:t>When the network is stable, only one hash, instead of all the LSAs, is exchanged between neighbors.</a:t>
            </a:r>
          </a:p>
          <a:p>
            <a:r>
              <a:rPr lang="en-US" altLang="zh-TW" dirty="0" smtClean="0"/>
              <a:t>A router requests LSAs only when it has CPU cycles</a:t>
            </a:r>
            <a:endParaRPr lang="zh-TW" altLang="en-US" dirty="0" smtClean="0"/>
          </a:p>
        </p:txBody>
      </p:sp>
      <p:sp>
        <p:nvSpPr>
          <p:cNvPr id="4" name="投影片編號版面配置區 3"/>
          <p:cNvSpPr>
            <a:spLocks noGrp="1"/>
          </p:cNvSpPr>
          <p:nvPr>
            <p:ph type="sldNum" sz="quarter" idx="10"/>
          </p:nvPr>
        </p:nvSpPr>
        <p:spPr/>
        <p:txBody>
          <a:bodyPr/>
          <a:lstStyle/>
          <a:p>
            <a:fld id="{44E28C6E-2128-4E61-B979-C8E1EA498D96}" type="slidenum">
              <a:rPr lang="zh-TW" altLang="en-US" smtClean="0"/>
              <a:t>11</a:t>
            </a:fld>
            <a:endParaRPr lang="zh-TW" altLang="en-US"/>
          </a:p>
        </p:txBody>
      </p:sp>
    </p:spTree>
    <p:extLst>
      <p:ext uri="{BB962C8B-B14F-4D97-AF65-F5344CB8AC3E}">
        <p14:creationId xmlns:p14="http://schemas.microsoft.com/office/powerpoint/2010/main" val="2106864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B3292F48-AA71-4FB3-AF97-9604C6BBD675}" type="datetime1">
              <a:rPr lang="zh-TW" altLang="en-US" smtClean="0"/>
              <a:t>2017/7/4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2535013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B9D62DF-B1B9-43F6-B714-1A11091BD111}" type="datetime1">
              <a:rPr lang="zh-TW" altLang="en-US" smtClean="0"/>
              <a:t>2017/7/4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268042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FFF4813-2721-40B5-B4CC-369FE1B7003F}" type="datetime1">
              <a:rPr lang="zh-TW" altLang="en-US" smtClean="0"/>
              <a:t>2017/7/4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283920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2FDC0FA-D740-4BC4-A2F8-3CAB7468D4AB}" type="datetime1">
              <a:rPr lang="zh-TW" altLang="en-US" smtClean="0"/>
              <a:t>2017/7/4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3068685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114142C-19D8-4536-AD10-CB347EDD02F4}" type="datetime1">
              <a:rPr lang="zh-TW" altLang="en-US" smtClean="0"/>
              <a:t>2017/7/4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2102183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C4B1E88B-A112-43B6-83ED-25892E1323DA}" type="datetime1">
              <a:rPr lang="zh-TW" altLang="en-US" smtClean="0"/>
              <a:t>2017/7/4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1512943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48FFF9A9-5F8C-49F1-BCF7-87FFBE4DA4A1}" type="datetime1">
              <a:rPr lang="zh-TW" altLang="en-US" smtClean="0"/>
              <a:t>2017/7/4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628299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40B0EBDD-5C5D-4927-95AF-598650890D5C}" type="datetime1">
              <a:rPr lang="zh-TW" altLang="en-US" smtClean="0"/>
              <a:t>2017/7/4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1442695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05A17C5-5B87-409B-93AB-F00005EA3396}" type="datetime1">
              <a:rPr lang="zh-TW" altLang="en-US" smtClean="0"/>
              <a:t>2017/7/4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583098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B1284FE-950B-47E3-A1D9-AB52E54707E9}" type="datetime1">
              <a:rPr lang="zh-TW" altLang="en-US" smtClean="0"/>
              <a:t>2017/7/4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414587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AE2219-AFA3-4930-8ACD-0C69D35338CA}" type="datetime1">
              <a:rPr lang="zh-TW" altLang="en-US" smtClean="0"/>
              <a:t>2017/7/4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3585492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ED7A8-EC79-41A8-976A-0C692AF8A4A8}" type="datetime1">
              <a:rPr lang="zh-TW" altLang="en-US" smtClean="0"/>
              <a:t>2017/7/4</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E6C58F-B6C5-4A84-85F7-C75D902B099C}" type="slidenum">
              <a:rPr lang="zh-TW" altLang="en-US" smtClean="0"/>
              <a:t>‹#›</a:t>
            </a:fld>
            <a:endParaRPr lang="zh-TW" altLang="en-US"/>
          </a:p>
        </p:txBody>
      </p:sp>
    </p:spTree>
    <p:extLst>
      <p:ext uri="{BB962C8B-B14F-4D97-AF65-F5344CB8AC3E}">
        <p14:creationId xmlns:p14="http://schemas.microsoft.com/office/powerpoint/2010/main" val="3230632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a:t>NLSR: Named-data Link State Routing Protocol</a:t>
            </a:r>
            <a:endParaRPr lang="zh-TW" altLang="en-US" dirty="0"/>
          </a:p>
        </p:txBody>
      </p:sp>
      <p:sp>
        <p:nvSpPr>
          <p:cNvPr id="3" name="副標題 2"/>
          <p:cNvSpPr>
            <a:spLocks noGrp="1"/>
          </p:cNvSpPr>
          <p:nvPr>
            <p:ph type="subTitle" idx="1"/>
          </p:nvPr>
        </p:nvSpPr>
        <p:spPr/>
        <p:txBody>
          <a:bodyPr/>
          <a:lstStyle/>
          <a:p>
            <a:r>
              <a:rPr lang="en-US" altLang="zh-TW" dirty="0"/>
              <a:t>The 3rd ACM SIGCOMM workshop on Information-centric networking, </a:t>
            </a:r>
            <a:r>
              <a:rPr lang="en-US" altLang="zh-TW" dirty="0" smtClean="0"/>
              <a:t>2013</a:t>
            </a:r>
            <a:endParaRPr lang="en-US" altLang="zh-TW" dirty="0"/>
          </a:p>
          <a:p>
            <a:r>
              <a:rPr lang="en-US" altLang="zh-TW" dirty="0"/>
              <a:t>A K M </a:t>
            </a:r>
            <a:r>
              <a:rPr lang="en-US" altLang="zh-TW" dirty="0" err="1"/>
              <a:t>Mahmudul</a:t>
            </a:r>
            <a:r>
              <a:rPr lang="en-US" altLang="zh-TW" dirty="0"/>
              <a:t> </a:t>
            </a:r>
            <a:r>
              <a:rPr lang="en-US" altLang="zh-TW" dirty="0" err="1"/>
              <a:t>Hoque</a:t>
            </a:r>
            <a:r>
              <a:rPr lang="en-US" altLang="zh-TW" dirty="0"/>
              <a:t>, Syed </a:t>
            </a:r>
            <a:r>
              <a:rPr lang="en-US" altLang="zh-TW" dirty="0" err="1"/>
              <a:t>Obaid</a:t>
            </a:r>
            <a:r>
              <a:rPr lang="en-US" altLang="zh-TW" dirty="0"/>
              <a:t> Amin, Adam </a:t>
            </a:r>
            <a:r>
              <a:rPr lang="en-US" altLang="zh-TW" dirty="0" err="1"/>
              <a:t>Alyyan</a:t>
            </a:r>
            <a:r>
              <a:rPr lang="en-US" altLang="zh-TW" dirty="0"/>
              <a:t>, </a:t>
            </a:r>
            <a:r>
              <a:rPr lang="en-US" altLang="zh-TW" dirty="0" err="1"/>
              <a:t>Beichuan</a:t>
            </a:r>
            <a:r>
              <a:rPr lang="en-US" altLang="zh-TW" dirty="0"/>
              <a:t> Zhang, </a:t>
            </a:r>
            <a:r>
              <a:rPr lang="en-US" altLang="zh-TW" dirty="0" err="1"/>
              <a:t>Lixia</a:t>
            </a:r>
            <a:r>
              <a:rPr lang="en-US" altLang="zh-TW" dirty="0"/>
              <a:t> Zhang and </a:t>
            </a:r>
            <a:r>
              <a:rPr lang="en-US" altLang="zh-TW" dirty="0" err="1"/>
              <a:t>Lan</a:t>
            </a:r>
            <a:r>
              <a:rPr lang="en-US" altLang="zh-TW" dirty="0"/>
              <a:t> Wang</a:t>
            </a:r>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1</a:t>
            </a:fld>
            <a:endParaRPr lang="zh-TW" altLang="en-US"/>
          </a:p>
        </p:txBody>
      </p:sp>
    </p:spTree>
    <p:extLst>
      <p:ext uri="{BB962C8B-B14F-4D97-AF65-F5344CB8AC3E}">
        <p14:creationId xmlns:p14="http://schemas.microsoft.com/office/powerpoint/2010/main" val="60982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格 20"/>
          <p:cNvGraphicFramePr>
            <a:graphicFrameLocks noGrp="1"/>
          </p:cNvGraphicFramePr>
          <p:nvPr>
            <p:extLst>
              <p:ext uri="{D42A27DB-BD31-4B8C-83A1-F6EECF244321}">
                <p14:modId xmlns:p14="http://schemas.microsoft.com/office/powerpoint/2010/main" val="1505181784"/>
              </p:ext>
            </p:extLst>
          </p:nvPr>
        </p:nvGraphicFramePr>
        <p:xfrm>
          <a:off x="118636" y="1294565"/>
          <a:ext cx="5761902" cy="2103120"/>
        </p:xfrm>
        <a:graphic>
          <a:graphicData uri="http://schemas.openxmlformats.org/drawingml/2006/table">
            <a:tbl>
              <a:tblPr firstRow="1" bandRow="1">
                <a:tableStyleId>{5940675A-B579-460E-94D1-54222C63F5DA}</a:tableStyleId>
              </a:tblPr>
              <a:tblGrid>
                <a:gridCol w="1993943"/>
                <a:gridCol w="3767959"/>
              </a:tblGrid>
              <a:tr h="341294">
                <a:tc>
                  <a:txBody>
                    <a:bodyPr/>
                    <a:lstStyle/>
                    <a:p>
                      <a:r>
                        <a:rPr lang="en-US" altLang="zh-TW" sz="2400" b="1" dirty="0" smtClean="0">
                          <a:solidFill>
                            <a:schemeClr val="tx1"/>
                          </a:solidFill>
                        </a:rPr>
                        <a:t>Type</a:t>
                      </a:r>
                      <a:endParaRPr lang="zh-TW" altLang="en-US" sz="24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altLang="zh-TW" sz="2400" b="1" dirty="0" smtClean="0">
                          <a:solidFill>
                            <a:schemeClr val="tx1"/>
                          </a:solidFill>
                        </a:rPr>
                        <a:t>Content</a:t>
                      </a:r>
                      <a:endParaRPr lang="zh-TW" altLang="en-US" sz="2400" b="1"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370840">
                <a:tc>
                  <a:txBody>
                    <a:bodyPr/>
                    <a:lstStyle/>
                    <a:p>
                      <a:r>
                        <a:rPr lang="en-US" altLang="zh-TW" sz="2400" dirty="0" smtClean="0">
                          <a:solidFill>
                            <a:schemeClr val="tx1"/>
                          </a:solidFill>
                        </a:rPr>
                        <a:t>Adjacency LSA</a:t>
                      </a:r>
                      <a:endParaRPr lang="zh-TW" altLang="en-US" sz="2400"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solidFill>
                  </a:tcPr>
                </a:tc>
                <a:tc>
                  <a:txBody>
                    <a:bodyPr/>
                    <a:lstStyle/>
                    <a:p>
                      <a:r>
                        <a:rPr lang="en-US" altLang="zh-TW" sz="2400" dirty="0" smtClean="0">
                          <a:solidFill>
                            <a:schemeClr val="tx1"/>
                          </a:solidFill>
                        </a:rPr>
                        <a:t>1,</a:t>
                      </a:r>
                      <a:r>
                        <a:rPr lang="en-US" altLang="zh-TW" sz="2400" baseline="0" dirty="0" smtClean="0">
                          <a:solidFill>
                            <a:schemeClr val="tx1"/>
                          </a:solidFill>
                        </a:rPr>
                        <a:t>   </a:t>
                      </a:r>
                      <a:r>
                        <a:rPr lang="en-US" altLang="zh-TW" sz="2400" dirty="0" smtClean="0">
                          <a:solidFill>
                            <a:schemeClr val="tx1"/>
                          </a:solidFill>
                        </a:rPr>
                        <a:t>/</a:t>
                      </a:r>
                      <a:r>
                        <a:rPr lang="en-US" altLang="zh-TW" sz="2400" dirty="0" err="1" smtClean="0">
                          <a:solidFill>
                            <a:schemeClr val="tx1"/>
                          </a:solidFill>
                        </a:rPr>
                        <a:t>tw</a:t>
                      </a:r>
                      <a:r>
                        <a:rPr lang="en-US" altLang="zh-TW" sz="2400" dirty="0" smtClean="0">
                          <a:solidFill>
                            <a:schemeClr val="tx1"/>
                          </a:solidFill>
                        </a:rPr>
                        <a:t>/B/router, 10, </a:t>
                      </a:r>
                    </a:p>
                    <a:p>
                      <a:endParaRPr lang="zh-TW" altLang="en-US" sz="2400" dirty="0">
                        <a:solidFill>
                          <a:srgbClr val="FF000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370840">
                <a:tc>
                  <a:txBody>
                    <a:bodyPr/>
                    <a:lstStyle/>
                    <a:p>
                      <a:r>
                        <a:rPr lang="en-US" altLang="zh-TW" sz="2400" dirty="0" smtClean="0">
                          <a:solidFill>
                            <a:schemeClr val="tx1"/>
                          </a:solidFill>
                        </a:rPr>
                        <a:t>Prefix LSA</a:t>
                      </a:r>
                      <a:endParaRPr lang="zh-TW" altLang="en-US" sz="2400"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r>
                        <a:rPr lang="en-US" altLang="zh-TW" sz="2400" dirty="0" smtClean="0">
                          <a:solidFill>
                            <a:schemeClr val="tx1"/>
                          </a:solidFill>
                        </a:rPr>
                        <a:t>1, /</a:t>
                      </a:r>
                      <a:r>
                        <a:rPr lang="en-US" altLang="zh-TW" sz="2400" dirty="0" err="1" smtClean="0">
                          <a:solidFill>
                            <a:schemeClr val="tx1"/>
                          </a:solidFill>
                        </a:rPr>
                        <a:t>tw</a:t>
                      </a:r>
                      <a:r>
                        <a:rPr lang="en-US" altLang="zh-TW" sz="2400" dirty="0" smtClean="0">
                          <a:solidFill>
                            <a:schemeClr val="tx1"/>
                          </a:solidFill>
                        </a:rPr>
                        <a:t>/A/lab409 (Register)</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dirty="0" smtClean="0">
                          <a:solidFill>
                            <a:schemeClr val="tx1"/>
                          </a:solidFill>
                        </a:rPr>
                        <a:t>0, /</a:t>
                      </a:r>
                      <a:r>
                        <a:rPr lang="en-US" altLang="zh-TW" sz="2400" dirty="0" err="1" smtClean="0">
                          <a:solidFill>
                            <a:schemeClr val="tx1"/>
                          </a:solidFill>
                        </a:rPr>
                        <a:t>tw</a:t>
                      </a:r>
                      <a:r>
                        <a:rPr lang="en-US" altLang="zh-TW" sz="2400" dirty="0" smtClean="0">
                          <a:solidFill>
                            <a:schemeClr val="tx1"/>
                          </a:solidFill>
                        </a:rPr>
                        <a:t>/A/lab409 (De-register)</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
        <p:nvSpPr>
          <p:cNvPr id="2" name="標題 1"/>
          <p:cNvSpPr>
            <a:spLocks noGrp="1"/>
          </p:cNvSpPr>
          <p:nvPr>
            <p:ph type="title"/>
          </p:nvPr>
        </p:nvSpPr>
        <p:spPr/>
        <p:txBody>
          <a:bodyPr/>
          <a:lstStyle/>
          <a:p>
            <a:r>
              <a:rPr lang="en-US" altLang="zh-TW" dirty="0" smtClean="0"/>
              <a:t>LSAs (cont.)</a:t>
            </a:r>
            <a:endParaRPr lang="zh-TW" altLang="en-US" dirty="0"/>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10</a:t>
            </a:fld>
            <a:endParaRPr lang="zh-TW" altLang="en-US"/>
          </a:p>
        </p:txBody>
      </p:sp>
      <p:pic>
        <p:nvPicPr>
          <p:cNvPr id="2050"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5985" y="1911457"/>
            <a:ext cx="1410077" cy="95510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63282" y="4706994"/>
            <a:ext cx="1410077" cy="955107"/>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線接點 6"/>
          <p:cNvCxnSpPr>
            <a:stCxn id="6" idx="0"/>
            <a:endCxn id="2050" idx="1"/>
          </p:cNvCxnSpPr>
          <p:nvPr/>
        </p:nvCxnSpPr>
        <p:spPr>
          <a:xfrm flipV="1">
            <a:off x="5768321" y="2389011"/>
            <a:ext cx="1927664" cy="2317983"/>
          </a:xfrm>
          <a:prstGeom prst="line">
            <a:avLst/>
          </a:prstGeom>
          <a:ln w="38100"/>
        </p:spPr>
        <p:style>
          <a:lnRef idx="3">
            <a:schemeClr val="dk1"/>
          </a:lnRef>
          <a:fillRef idx="0">
            <a:schemeClr val="dk1"/>
          </a:fillRef>
          <a:effectRef idx="2">
            <a:schemeClr val="dk1"/>
          </a:effectRef>
          <a:fontRef idx="minor">
            <a:schemeClr val="tx1"/>
          </a:fontRef>
        </p:style>
      </p:cxnSp>
      <p:sp>
        <p:nvSpPr>
          <p:cNvPr id="11" name="矩形 10"/>
          <p:cNvSpPr/>
          <p:nvPr/>
        </p:nvSpPr>
        <p:spPr>
          <a:xfrm>
            <a:off x="4044249" y="3916089"/>
            <a:ext cx="2112580" cy="815217"/>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altLang="zh-TW" sz="2400" b="1" dirty="0" smtClean="0">
                <a:latin typeface="Courier New" panose="02070309020205020404" pitchFamily="49" charset="0"/>
                <a:cs typeface="Courier New" panose="02070309020205020404" pitchFamily="49" charset="0"/>
              </a:rPr>
              <a:t>Adjacency LSA</a:t>
            </a:r>
            <a:endParaRPr lang="zh-TW" altLang="en-US" sz="2400" b="1" dirty="0">
              <a:latin typeface="Courier New" panose="02070309020205020404" pitchFamily="49" charset="0"/>
              <a:cs typeface="Courier New" panose="02070309020205020404" pitchFamily="49" charset="0"/>
            </a:endParaRPr>
          </a:p>
        </p:txBody>
      </p:sp>
      <p:sp>
        <p:nvSpPr>
          <p:cNvPr id="10" name="文字方塊 9"/>
          <p:cNvSpPr txBox="1"/>
          <p:nvPr/>
        </p:nvSpPr>
        <p:spPr>
          <a:xfrm>
            <a:off x="4802350" y="5662101"/>
            <a:ext cx="1931939" cy="830997"/>
          </a:xfrm>
          <a:prstGeom prst="rect">
            <a:avLst/>
          </a:prstGeom>
          <a:noFill/>
        </p:spPr>
        <p:txBody>
          <a:bodyPr wrap="none" rtlCol="0">
            <a:spAutoFit/>
          </a:bodyPr>
          <a:lstStyle/>
          <a:p>
            <a:r>
              <a:rPr lang="en-US" altLang="zh-TW" sz="2400" dirty="0" smtClean="0"/>
              <a:t>NDN Router A</a:t>
            </a:r>
          </a:p>
          <a:p>
            <a:pPr algn="ctr"/>
            <a:r>
              <a:rPr lang="en-US" altLang="zh-TW" sz="2400" dirty="0" smtClean="0"/>
              <a:t>/</a:t>
            </a:r>
            <a:r>
              <a:rPr lang="en-US" altLang="zh-TW" sz="2400" dirty="0" err="1" smtClean="0"/>
              <a:t>tw</a:t>
            </a:r>
            <a:r>
              <a:rPr lang="en-US" altLang="zh-TW" sz="2400" dirty="0" smtClean="0"/>
              <a:t>/A/router</a:t>
            </a:r>
            <a:endParaRPr lang="zh-TW" altLang="en-US" sz="2400" dirty="0"/>
          </a:p>
        </p:txBody>
      </p:sp>
      <p:sp>
        <p:nvSpPr>
          <p:cNvPr id="14" name="文字方塊 13"/>
          <p:cNvSpPr txBox="1"/>
          <p:nvPr/>
        </p:nvSpPr>
        <p:spPr>
          <a:xfrm>
            <a:off x="7440663" y="2807939"/>
            <a:ext cx="1920719" cy="830997"/>
          </a:xfrm>
          <a:prstGeom prst="rect">
            <a:avLst/>
          </a:prstGeom>
          <a:noFill/>
        </p:spPr>
        <p:txBody>
          <a:bodyPr wrap="none" rtlCol="0">
            <a:spAutoFit/>
          </a:bodyPr>
          <a:lstStyle/>
          <a:p>
            <a:r>
              <a:rPr lang="en-US" altLang="zh-TW" sz="2400" dirty="0" smtClean="0"/>
              <a:t>NDN Router </a:t>
            </a:r>
            <a:r>
              <a:rPr lang="en-US" altLang="zh-TW" sz="2400" dirty="0" smtClean="0"/>
              <a:t>B</a:t>
            </a:r>
          </a:p>
          <a:p>
            <a:pPr algn="ctr"/>
            <a:r>
              <a:rPr lang="en-US" altLang="zh-TW" sz="2400" dirty="0" smtClean="0"/>
              <a:t>/</a:t>
            </a:r>
            <a:r>
              <a:rPr lang="en-US" altLang="zh-TW" sz="2400" dirty="0" err="1" smtClean="0"/>
              <a:t>tw</a:t>
            </a:r>
            <a:r>
              <a:rPr lang="en-US" altLang="zh-TW" sz="2400" dirty="0" smtClean="0"/>
              <a:t>/B/router</a:t>
            </a:r>
            <a:endParaRPr lang="zh-TW" altLang="en-US" sz="2400" dirty="0"/>
          </a:p>
        </p:txBody>
      </p:sp>
      <p:cxnSp>
        <p:nvCxnSpPr>
          <p:cNvPr id="17" name="直線接點 16"/>
          <p:cNvCxnSpPr/>
          <p:nvPr/>
        </p:nvCxnSpPr>
        <p:spPr>
          <a:xfrm>
            <a:off x="3055177" y="5184548"/>
            <a:ext cx="1978145" cy="0"/>
          </a:xfrm>
          <a:prstGeom prst="line">
            <a:avLst/>
          </a:prstGeom>
          <a:ln w="57150">
            <a:prstDash val="sysDot"/>
          </a:ln>
        </p:spPr>
        <p:style>
          <a:lnRef idx="3">
            <a:schemeClr val="dk1"/>
          </a:lnRef>
          <a:fillRef idx="0">
            <a:schemeClr val="dk1"/>
          </a:fillRef>
          <a:effectRef idx="2">
            <a:schemeClr val="dk1"/>
          </a:effectRef>
          <a:fontRef idx="minor">
            <a:schemeClr val="tx1"/>
          </a:fontRef>
        </p:style>
      </p:cxnSp>
      <p:pic>
        <p:nvPicPr>
          <p:cNvPr id="24"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05156" y="4706994"/>
            <a:ext cx="1410077" cy="955107"/>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直線接點 24"/>
          <p:cNvCxnSpPr>
            <a:stCxn id="6" idx="3"/>
            <a:endCxn id="24" idx="1"/>
          </p:cNvCxnSpPr>
          <p:nvPr/>
        </p:nvCxnSpPr>
        <p:spPr>
          <a:xfrm>
            <a:off x="6473359" y="5184548"/>
            <a:ext cx="3331797" cy="0"/>
          </a:xfrm>
          <a:prstGeom prst="line">
            <a:avLst/>
          </a:prstGeom>
          <a:ln w="38100"/>
        </p:spPr>
        <p:style>
          <a:lnRef idx="3">
            <a:schemeClr val="dk1"/>
          </a:lnRef>
          <a:fillRef idx="0">
            <a:schemeClr val="dk1"/>
          </a:fillRef>
          <a:effectRef idx="2">
            <a:schemeClr val="dk1"/>
          </a:effectRef>
          <a:fontRef idx="minor">
            <a:schemeClr val="tx1"/>
          </a:fontRef>
        </p:style>
      </p:cxnSp>
      <p:sp>
        <p:nvSpPr>
          <p:cNvPr id="26" name="文字方塊 25"/>
          <p:cNvSpPr txBox="1"/>
          <p:nvPr/>
        </p:nvSpPr>
        <p:spPr>
          <a:xfrm>
            <a:off x="9551437" y="5646704"/>
            <a:ext cx="1917513" cy="830997"/>
          </a:xfrm>
          <a:prstGeom prst="rect">
            <a:avLst/>
          </a:prstGeom>
          <a:noFill/>
        </p:spPr>
        <p:txBody>
          <a:bodyPr wrap="none" rtlCol="0">
            <a:spAutoFit/>
          </a:bodyPr>
          <a:lstStyle/>
          <a:p>
            <a:r>
              <a:rPr lang="en-US" altLang="zh-TW" sz="2400" dirty="0" smtClean="0"/>
              <a:t>NDN Router </a:t>
            </a:r>
            <a:r>
              <a:rPr lang="en-US" altLang="zh-TW" sz="2400" dirty="0" smtClean="0"/>
              <a:t>C</a:t>
            </a:r>
          </a:p>
          <a:p>
            <a:pPr algn="ctr"/>
            <a:r>
              <a:rPr lang="en-US" altLang="zh-TW" sz="2400" dirty="0" smtClean="0"/>
              <a:t>/</a:t>
            </a:r>
            <a:r>
              <a:rPr lang="en-US" altLang="zh-TW" sz="2400" dirty="0" err="1" smtClean="0"/>
              <a:t>tw</a:t>
            </a:r>
            <a:r>
              <a:rPr lang="en-US" altLang="zh-TW" sz="2400" dirty="0" smtClean="0"/>
              <a:t>/C/router</a:t>
            </a:r>
            <a:endParaRPr lang="zh-TW" altLang="en-US" sz="2400" dirty="0"/>
          </a:p>
        </p:txBody>
      </p:sp>
      <p:sp>
        <p:nvSpPr>
          <p:cNvPr id="37" name="矩形 36"/>
          <p:cNvSpPr/>
          <p:nvPr/>
        </p:nvSpPr>
        <p:spPr>
          <a:xfrm>
            <a:off x="4044249" y="3891777"/>
            <a:ext cx="2112580" cy="815217"/>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altLang="zh-TW" sz="2400" b="1" dirty="0" smtClean="0">
                <a:latin typeface="Courier New" panose="02070309020205020404" pitchFamily="49" charset="0"/>
                <a:cs typeface="Courier New" panose="02070309020205020404" pitchFamily="49" charset="0"/>
              </a:rPr>
              <a:t>Adjacency LSA</a:t>
            </a:r>
            <a:endParaRPr lang="zh-TW" altLang="en-US" sz="2400" b="1" dirty="0">
              <a:latin typeface="Courier New" panose="02070309020205020404" pitchFamily="49" charset="0"/>
              <a:cs typeface="Courier New" panose="02070309020205020404" pitchFamily="49" charset="0"/>
            </a:endParaRPr>
          </a:p>
        </p:txBody>
      </p:sp>
      <p:sp>
        <p:nvSpPr>
          <p:cNvPr id="9" name="文字方塊 8"/>
          <p:cNvSpPr txBox="1"/>
          <p:nvPr/>
        </p:nvSpPr>
        <p:spPr>
          <a:xfrm>
            <a:off x="3435204" y="4706994"/>
            <a:ext cx="1218090" cy="461665"/>
          </a:xfrm>
          <a:prstGeom prst="rect">
            <a:avLst/>
          </a:prstGeom>
          <a:noFill/>
        </p:spPr>
        <p:txBody>
          <a:bodyPr wrap="none" rtlCol="0">
            <a:spAutoFit/>
          </a:bodyPr>
          <a:lstStyle/>
          <a:p>
            <a:r>
              <a:rPr lang="en-US" altLang="zh-TW" sz="2400" dirty="0" smtClean="0"/>
              <a:t>Register</a:t>
            </a:r>
            <a:endParaRPr lang="zh-TW" altLang="en-US" sz="2400" dirty="0"/>
          </a:p>
        </p:txBody>
      </p:sp>
      <p:sp>
        <p:nvSpPr>
          <p:cNvPr id="12" name="矩形 11"/>
          <p:cNvSpPr/>
          <p:nvPr/>
        </p:nvSpPr>
        <p:spPr>
          <a:xfrm>
            <a:off x="4086987" y="4062901"/>
            <a:ext cx="2112580" cy="521591"/>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altLang="zh-TW" sz="2400" b="1" dirty="0" smtClean="0">
                <a:latin typeface="Courier New" panose="02070309020205020404" pitchFamily="49" charset="0"/>
                <a:cs typeface="Courier New" panose="02070309020205020404" pitchFamily="49" charset="0"/>
              </a:rPr>
              <a:t>Prefix LSA</a:t>
            </a:r>
            <a:endParaRPr lang="zh-TW" altLang="en-US" sz="2400" b="1" dirty="0">
              <a:latin typeface="Courier New" panose="02070309020205020404" pitchFamily="49" charset="0"/>
              <a:cs typeface="Courier New" panose="02070309020205020404" pitchFamily="49" charset="0"/>
            </a:endParaRPr>
          </a:p>
        </p:txBody>
      </p:sp>
      <p:sp>
        <p:nvSpPr>
          <p:cNvPr id="22" name="矩形 21"/>
          <p:cNvSpPr/>
          <p:nvPr/>
        </p:nvSpPr>
        <p:spPr>
          <a:xfrm>
            <a:off x="4086987" y="4062901"/>
            <a:ext cx="2112580" cy="521591"/>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altLang="zh-TW" sz="2400" b="1" dirty="0" smtClean="0">
                <a:latin typeface="Courier New" panose="02070309020205020404" pitchFamily="49" charset="0"/>
                <a:cs typeface="Courier New" panose="02070309020205020404" pitchFamily="49" charset="0"/>
              </a:rPr>
              <a:t>Prefix LSA</a:t>
            </a:r>
            <a:endParaRPr lang="zh-TW" altLang="en-US" sz="2400" b="1" dirty="0">
              <a:latin typeface="Courier New" panose="02070309020205020404" pitchFamily="49" charset="0"/>
              <a:cs typeface="Courier New" panose="02070309020205020404" pitchFamily="49" charset="0"/>
            </a:endParaRPr>
          </a:p>
        </p:txBody>
      </p:sp>
      <p:sp>
        <p:nvSpPr>
          <p:cNvPr id="23" name="文字方塊 22"/>
          <p:cNvSpPr txBox="1"/>
          <p:nvPr/>
        </p:nvSpPr>
        <p:spPr>
          <a:xfrm>
            <a:off x="3155580" y="5265755"/>
            <a:ext cx="1882631" cy="461665"/>
          </a:xfrm>
          <a:prstGeom prst="rect">
            <a:avLst/>
          </a:prstGeom>
          <a:noFill/>
        </p:spPr>
        <p:txBody>
          <a:bodyPr wrap="none" rtlCol="0">
            <a:spAutoFit/>
          </a:bodyPr>
          <a:lstStyle/>
          <a:p>
            <a:r>
              <a:rPr lang="en-US" altLang="zh-TW" sz="2400" dirty="0" smtClean="0"/>
              <a:t>or de-register</a:t>
            </a:r>
            <a:endParaRPr lang="zh-TW" altLang="en-US" sz="2400" dirty="0"/>
          </a:p>
        </p:txBody>
      </p:sp>
      <p:sp>
        <p:nvSpPr>
          <p:cNvPr id="13" name="矩形 12"/>
          <p:cNvSpPr/>
          <p:nvPr/>
        </p:nvSpPr>
        <p:spPr>
          <a:xfrm>
            <a:off x="525926" y="4753457"/>
            <a:ext cx="2408343" cy="862182"/>
          </a:xfrm>
          <a:prstGeom prst="rect">
            <a:avLst/>
          </a:prstGeom>
        </p:spPr>
        <p:style>
          <a:lnRef idx="3">
            <a:schemeClr val="lt1"/>
          </a:lnRef>
          <a:fillRef idx="1">
            <a:schemeClr val="dk1"/>
          </a:fillRef>
          <a:effectRef idx="1">
            <a:schemeClr val="dk1"/>
          </a:effectRef>
          <a:fontRef idx="minor">
            <a:schemeClr val="lt1"/>
          </a:fontRef>
        </p:style>
        <p:txBody>
          <a:bodyPr rtlCol="0" anchor="ctr"/>
          <a:lstStyle/>
          <a:p>
            <a:r>
              <a:rPr lang="en-US" altLang="zh-TW" sz="2400" b="1" dirty="0" smtClean="0"/>
              <a:t>New </a:t>
            </a:r>
            <a:r>
              <a:rPr lang="en-US" altLang="zh-TW" sz="2400" b="1" dirty="0"/>
              <a:t>Name </a:t>
            </a:r>
            <a:r>
              <a:rPr lang="en-US" altLang="zh-TW" sz="2400" b="1" dirty="0" smtClean="0"/>
              <a:t>Prefix</a:t>
            </a:r>
          </a:p>
          <a:p>
            <a:pPr algn="ctr"/>
            <a:r>
              <a:rPr lang="en-US" altLang="zh-TW" sz="2400" b="1" dirty="0" smtClean="0"/>
              <a:t>/</a:t>
            </a:r>
            <a:r>
              <a:rPr lang="en-US" altLang="zh-TW" sz="2400" b="1" dirty="0" err="1" smtClean="0"/>
              <a:t>tw</a:t>
            </a:r>
            <a:r>
              <a:rPr lang="en-US" altLang="zh-TW" sz="2400" b="1" dirty="0" smtClean="0"/>
              <a:t>/A/lab409</a:t>
            </a:r>
            <a:endParaRPr lang="zh-TW" altLang="en-US" sz="2400" b="1" dirty="0"/>
          </a:p>
        </p:txBody>
      </p:sp>
      <p:sp>
        <p:nvSpPr>
          <p:cNvPr id="3" name="文字方塊 2"/>
          <p:cNvSpPr txBox="1"/>
          <p:nvPr/>
        </p:nvSpPr>
        <p:spPr>
          <a:xfrm>
            <a:off x="6892983" y="3332558"/>
            <a:ext cx="470000" cy="430887"/>
          </a:xfrm>
          <a:prstGeom prst="rect">
            <a:avLst/>
          </a:prstGeom>
          <a:noFill/>
        </p:spPr>
        <p:txBody>
          <a:bodyPr wrap="none" rtlCol="0">
            <a:spAutoFit/>
          </a:bodyPr>
          <a:lstStyle/>
          <a:p>
            <a:r>
              <a:rPr lang="en-US" altLang="zh-TW" sz="2200" dirty="0" smtClean="0"/>
              <a:t>10</a:t>
            </a:r>
            <a:endParaRPr lang="zh-TW" altLang="en-US" sz="2200" dirty="0"/>
          </a:p>
        </p:txBody>
      </p:sp>
      <p:sp>
        <p:nvSpPr>
          <p:cNvPr id="27" name="文字方塊 26"/>
          <p:cNvSpPr txBox="1"/>
          <p:nvPr/>
        </p:nvSpPr>
        <p:spPr>
          <a:xfrm>
            <a:off x="7932062" y="5218593"/>
            <a:ext cx="470000" cy="430887"/>
          </a:xfrm>
          <a:prstGeom prst="rect">
            <a:avLst/>
          </a:prstGeom>
          <a:noFill/>
        </p:spPr>
        <p:txBody>
          <a:bodyPr wrap="none" rtlCol="0">
            <a:spAutoFit/>
          </a:bodyPr>
          <a:lstStyle/>
          <a:p>
            <a:r>
              <a:rPr lang="en-US" altLang="zh-TW" sz="2200" dirty="0" smtClean="0"/>
              <a:t>20</a:t>
            </a:r>
            <a:endParaRPr lang="zh-TW" altLang="en-US" sz="2200" dirty="0"/>
          </a:p>
        </p:txBody>
      </p:sp>
      <p:sp>
        <p:nvSpPr>
          <p:cNvPr id="5" name="文字方塊 4"/>
          <p:cNvSpPr txBox="1"/>
          <p:nvPr/>
        </p:nvSpPr>
        <p:spPr>
          <a:xfrm>
            <a:off x="6969298" y="4596832"/>
            <a:ext cx="2395528" cy="461665"/>
          </a:xfrm>
          <a:prstGeom prst="rect">
            <a:avLst/>
          </a:prstGeom>
          <a:noFill/>
        </p:spPr>
        <p:txBody>
          <a:bodyPr wrap="none" rtlCol="0">
            <a:spAutoFit/>
          </a:bodyPr>
          <a:lstStyle/>
          <a:p>
            <a:r>
              <a:rPr lang="en-US" altLang="zh-TW" sz="2400" b="1" dirty="0" smtClean="0">
                <a:solidFill>
                  <a:srgbClr val="FF0000"/>
                </a:solidFill>
              </a:rPr>
              <a:t>Link A-C is active.</a:t>
            </a:r>
            <a:endParaRPr lang="zh-TW" altLang="en-US" sz="2400" b="1" dirty="0">
              <a:solidFill>
                <a:srgbClr val="FF0000"/>
              </a:solidFill>
            </a:endParaRPr>
          </a:p>
        </p:txBody>
      </p:sp>
      <p:sp>
        <p:nvSpPr>
          <p:cNvPr id="16" name="文字方塊 15"/>
          <p:cNvSpPr txBox="1"/>
          <p:nvPr/>
        </p:nvSpPr>
        <p:spPr>
          <a:xfrm>
            <a:off x="2116665" y="2103585"/>
            <a:ext cx="2243435" cy="461665"/>
          </a:xfrm>
          <a:prstGeom prst="rect">
            <a:avLst/>
          </a:prstGeom>
          <a:noFill/>
        </p:spPr>
        <p:txBody>
          <a:bodyPr wrap="none" rtlCol="0">
            <a:spAutoFit/>
          </a:bodyPr>
          <a:lstStyle/>
          <a:p>
            <a:r>
              <a:rPr lang="en-US" altLang="zh-TW" sz="2400" dirty="0">
                <a:solidFill>
                  <a:srgbClr val="FF0000"/>
                </a:solidFill>
              </a:rPr>
              <a:t>/</a:t>
            </a:r>
            <a:r>
              <a:rPr lang="en-US" altLang="zh-TW" sz="2400" dirty="0" err="1">
                <a:solidFill>
                  <a:srgbClr val="FF0000"/>
                </a:solidFill>
              </a:rPr>
              <a:t>tw</a:t>
            </a:r>
            <a:r>
              <a:rPr lang="en-US" altLang="zh-TW" sz="2400" dirty="0">
                <a:solidFill>
                  <a:srgbClr val="FF0000"/>
                </a:solidFill>
              </a:rPr>
              <a:t>/C/router, </a:t>
            </a:r>
            <a:r>
              <a:rPr lang="en-US" altLang="zh-TW" sz="2400" dirty="0" smtClean="0">
                <a:solidFill>
                  <a:srgbClr val="FF0000"/>
                </a:solidFill>
              </a:rPr>
              <a:t>20</a:t>
            </a:r>
            <a:endParaRPr lang="zh-TW" altLang="en-US" sz="2400" dirty="0">
              <a:solidFill>
                <a:srgbClr val="FF0000"/>
              </a:solidFill>
            </a:endParaRPr>
          </a:p>
        </p:txBody>
      </p:sp>
      <p:sp>
        <p:nvSpPr>
          <p:cNvPr id="18" name="文字方塊 17"/>
          <p:cNvSpPr txBox="1"/>
          <p:nvPr/>
        </p:nvSpPr>
        <p:spPr>
          <a:xfrm>
            <a:off x="2165062" y="1777215"/>
            <a:ext cx="449114" cy="461665"/>
          </a:xfrm>
          <a:prstGeom prst="rect">
            <a:avLst/>
          </a:prstGeom>
          <a:solidFill>
            <a:schemeClr val="bg1"/>
          </a:solidFill>
        </p:spPr>
        <p:txBody>
          <a:bodyPr wrap="square" rtlCol="0">
            <a:spAutoFit/>
          </a:bodyPr>
          <a:lstStyle/>
          <a:p>
            <a:r>
              <a:rPr lang="en-US" altLang="zh-TW" sz="2400" b="1" dirty="0" smtClean="0">
                <a:solidFill>
                  <a:srgbClr val="FF0000"/>
                </a:solidFill>
              </a:rPr>
              <a:t>2</a:t>
            </a:r>
            <a:r>
              <a:rPr lang="en-US" altLang="zh-TW" sz="2400" dirty="0" smtClean="0"/>
              <a:t>,</a:t>
            </a:r>
            <a:endParaRPr lang="zh-TW" altLang="en-US" sz="2400" b="1" dirty="0">
              <a:solidFill>
                <a:srgbClr val="FF0000"/>
              </a:solidFill>
            </a:endParaRPr>
          </a:p>
        </p:txBody>
      </p:sp>
      <p:sp>
        <p:nvSpPr>
          <p:cNvPr id="28" name="文字方塊 27"/>
          <p:cNvSpPr txBox="1"/>
          <p:nvPr/>
        </p:nvSpPr>
        <p:spPr>
          <a:xfrm>
            <a:off x="4802350" y="6396335"/>
            <a:ext cx="2832314" cy="461665"/>
          </a:xfrm>
          <a:prstGeom prst="rect">
            <a:avLst/>
          </a:prstGeom>
          <a:noFill/>
        </p:spPr>
        <p:txBody>
          <a:bodyPr wrap="none" rtlCol="0">
            <a:spAutoFit/>
          </a:bodyPr>
          <a:lstStyle/>
          <a:p>
            <a:r>
              <a:rPr lang="en-US" altLang="zh-TW" sz="2400" dirty="0">
                <a:solidFill>
                  <a:srgbClr val="FF0000"/>
                </a:solidFill>
              </a:rPr>
              <a:t>/</a:t>
            </a:r>
            <a:r>
              <a:rPr lang="en-US" altLang="zh-TW" sz="2400" dirty="0" err="1" smtClean="0">
                <a:solidFill>
                  <a:srgbClr val="FF0000"/>
                </a:solidFill>
              </a:rPr>
              <a:t>tw</a:t>
            </a:r>
            <a:r>
              <a:rPr lang="en-US" altLang="zh-TW" sz="2400" dirty="0" smtClean="0">
                <a:solidFill>
                  <a:srgbClr val="FF0000"/>
                </a:solidFill>
              </a:rPr>
              <a:t>/A/lab409/router</a:t>
            </a:r>
            <a:endParaRPr lang="zh-TW" altLang="en-US" sz="2400" dirty="0">
              <a:solidFill>
                <a:srgbClr val="FF0000"/>
              </a:solidFill>
            </a:endParaRPr>
          </a:p>
        </p:txBody>
      </p:sp>
    </p:spTree>
    <p:extLst>
      <p:ext uri="{BB962C8B-B14F-4D97-AF65-F5344CB8AC3E}">
        <p14:creationId xmlns:p14="http://schemas.microsoft.com/office/powerpoint/2010/main" val="339367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1" nodeType="click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fade">
                                      <p:cBhvr>
                                        <p:cTn id="26" dur="500"/>
                                        <p:tgtEl>
                                          <p:spTgt spid="37"/>
                                        </p:tgtEl>
                                      </p:cBhvr>
                                    </p:animEffect>
                                  </p:childTnLst>
                                </p:cTn>
                              </p:par>
                              <p:par>
                                <p:cTn id="27" presetID="10" presetClass="entr" presetSubtype="0" fill="hold" grpId="1"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grpId="0" nodeType="clickEffect">
                                  <p:stCondLst>
                                    <p:cond delay="0"/>
                                  </p:stCondLst>
                                  <p:childTnLst>
                                    <p:animMotion origin="layout" path="M 3.48704E-6 0 L 0.18627 -0.3706 " pathEditMode="relative" rAng="0" ptsTypes="AA">
                                      <p:cBhvr>
                                        <p:cTn id="33" dur="2000" fill="hold"/>
                                        <p:tgtEl>
                                          <p:spTgt spid="37"/>
                                        </p:tgtEl>
                                        <p:attrNameLst>
                                          <p:attrName>ppt_x</p:attrName>
                                          <p:attrName>ppt_y</p:attrName>
                                        </p:attrNameLst>
                                      </p:cBhvr>
                                      <p:rCtr x="9314" y="-18542"/>
                                    </p:animMotion>
                                  </p:childTnLst>
                                </p:cTn>
                              </p:par>
                            </p:childTnLst>
                          </p:cTn>
                        </p:par>
                      </p:childTnLst>
                    </p:cTn>
                  </p:par>
                  <p:par>
                    <p:cTn id="34" fill="hold">
                      <p:stCondLst>
                        <p:cond delay="indefinite"/>
                      </p:stCondLst>
                      <p:childTnLst>
                        <p:par>
                          <p:cTn id="35" fill="hold">
                            <p:stCondLst>
                              <p:cond delay="0"/>
                            </p:stCondLst>
                            <p:childTnLst>
                              <p:par>
                                <p:cTn id="36" presetID="42" presetClass="path" presetSubtype="0" accel="50000" decel="50000" fill="hold" grpId="0" nodeType="clickEffect">
                                  <p:stCondLst>
                                    <p:cond delay="0"/>
                                  </p:stCondLst>
                                  <p:childTnLst>
                                    <p:animMotion origin="layout" path="M 3.48704E-6 -2.22222E-6 L 0.43467 -0.00069 " pathEditMode="relative" rAng="0" ptsTypes="AA">
                                      <p:cBhvr>
                                        <p:cTn id="37" dur="2000" fill="hold"/>
                                        <p:tgtEl>
                                          <p:spTgt spid="11"/>
                                        </p:tgtEl>
                                        <p:attrNameLst>
                                          <p:attrName>ppt_x</p:attrName>
                                          <p:attrName>ppt_y</p:attrName>
                                        </p:attrNameLst>
                                      </p:cBhvr>
                                      <p:rCtr x="21727" y="-46"/>
                                    </p:animMotion>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left)">
                                      <p:cBhvr>
                                        <p:cTn id="42" dur="500"/>
                                        <p:tgtEl>
                                          <p:spTgt spid="1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left)">
                                      <p:cBhvr>
                                        <p:cTn id="45" dur="500"/>
                                        <p:tgtEl>
                                          <p:spTgt spid="9"/>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left)">
                                      <p:cBhvr>
                                        <p:cTn id="48" dur="500"/>
                                        <p:tgtEl>
                                          <p:spTgt spid="23"/>
                                        </p:tgtEl>
                                      </p:cBhvr>
                                    </p:animEffect>
                                  </p:childTnLst>
                                </p:cTn>
                              </p:par>
                            </p:childTnLst>
                          </p:cTn>
                        </p:par>
                        <p:par>
                          <p:cTn id="49" fill="hold">
                            <p:stCondLst>
                              <p:cond delay="500"/>
                            </p:stCondLst>
                            <p:childTnLst>
                              <p:par>
                                <p:cTn id="50" presetID="10" presetClass="entr" presetSubtype="0"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5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childTnLst>
                                </p:cTn>
                              </p:par>
                            </p:childTnLst>
                          </p:cTn>
                        </p:par>
                      </p:childTnLst>
                    </p:cTn>
                  </p:par>
                  <p:par>
                    <p:cTn id="61" fill="hold">
                      <p:stCondLst>
                        <p:cond delay="indefinite"/>
                      </p:stCondLst>
                      <p:childTnLst>
                        <p:par>
                          <p:cTn id="62" fill="hold">
                            <p:stCondLst>
                              <p:cond delay="0"/>
                            </p:stCondLst>
                            <p:childTnLst>
                              <p:par>
                                <p:cTn id="63" presetID="42" presetClass="path" presetSubtype="0" accel="50000" decel="50000" fill="hold" grpId="1" nodeType="clickEffect">
                                  <p:stCondLst>
                                    <p:cond delay="0"/>
                                  </p:stCondLst>
                                  <p:childTnLst>
                                    <p:animMotion origin="layout" path="M -3.51179E-6 -2.22222E-6 L 0.20178 -0.32708 " pathEditMode="relative" rAng="0" ptsTypes="AA">
                                      <p:cBhvr>
                                        <p:cTn id="64" dur="2000" fill="hold"/>
                                        <p:tgtEl>
                                          <p:spTgt spid="12"/>
                                        </p:tgtEl>
                                        <p:attrNameLst>
                                          <p:attrName>ppt_x</p:attrName>
                                          <p:attrName>ppt_y</p:attrName>
                                        </p:attrNameLst>
                                      </p:cBhvr>
                                      <p:rCtr x="10082" y="-16366"/>
                                    </p:animMotion>
                                  </p:childTnLst>
                                </p:cTn>
                              </p:par>
                            </p:childTnLst>
                          </p:cTn>
                        </p:par>
                      </p:childTnLst>
                    </p:cTn>
                  </p:par>
                  <p:par>
                    <p:cTn id="65" fill="hold">
                      <p:stCondLst>
                        <p:cond delay="indefinite"/>
                      </p:stCondLst>
                      <p:childTnLst>
                        <p:par>
                          <p:cTn id="66" fill="hold">
                            <p:stCondLst>
                              <p:cond delay="0"/>
                            </p:stCondLst>
                            <p:childTnLst>
                              <p:par>
                                <p:cTn id="67" presetID="42" presetClass="path" presetSubtype="0" accel="50000" decel="50000" fill="hold" grpId="1" nodeType="clickEffect">
                                  <p:stCondLst>
                                    <p:cond delay="0"/>
                                  </p:stCondLst>
                                  <p:childTnLst>
                                    <p:animMotion origin="layout" path="M -3.51179E-6 -2.22222E-6 L 0.42947 0.04792 " pathEditMode="relative" rAng="0" ptsTypes="AA">
                                      <p:cBhvr>
                                        <p:cTn id="68" dur="2000" fill="hold"/>
                                        <p:tgtEl>
                                          <p:spTgt spid="22"/>
                                        </p:tgtEl>
                                        <p:attrNameLst>
                                          <p:attrName>ppt_x</p:attrName>
                                          <p:attrName>ppt_y</p:attrName>
                                        </p:attrNameLst>
                                      </p:cBhvr>
                                      <p:rCtr x="21467" y="23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37" grpId="0" animBg="1"/>
      <p:bldP spid="37" grpId="1" animBg="1"/>
      <p:bldP spid="9" grpId="0"/>
      <p:bldP spid="12" grpId="0" animBg="1"/>
      <p:bldP spid="12" grpId="1" animBg="1"/>
      <p:bldP spid="22" grpId="0" animBg="1"/>
      <p:bldP spid="22" grpId="1" animBg="1"/>
      <p:bldP spid="23" grpId="0"/>
      <p:bldP spid="27" grpId="0"/>
      <p:bldP spid="5" grpId="0"/>
      <p:bldP spid="16" grpId="0"/>
      <p:bldP spid="18" grpId="0" animBg="1"/>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CCNx</a:t>
            </a:r>
            <a:r>
              <a:rPr lang="en-US" altLang="zh-TW" dirty="0" smtClean="0"/>
              <a:t> Sync and Repo</a:t>
            </a:r>
            <a:endParaRPr lang="zh-TW" altLang="en-US" dirty="0"/>
          </a:p>
        </p:txBody>
      </p:sp>
      <p:sp>
        <p:nvSpPr>
          <p:cNvPr id="3" name="內容版面配置區 2"/>
          <p:cNvSpPr>
            <a:spLocks noGrp="1"/>
          </p:cNvSpPr>
          <p:nvPr>
            <p:ph idx="1"/>
          </p:nvPr>
        </p:nvSpPr>
        <p:spPr>
          <a:xfrm>
            <a:off x="759370" y="1562857"/>
            <a:ext cx="7890642" cy="912330"/>
          </a:xfrm>
        </p:spPr>
        <p:txBody>
          <a:bodyPr>
            <a:normAutofit/>
          </a:bodyPr>
          <a:lstStyle/>
          <a:p>
            <a:r>
              <a:rPr lang="en-US" altLang="zh-TW" dirty="0" err="1" smtClean="0"/>
              <a:t>CCNx</a:t>
            </a:r>
            <a:r>
              <a:rPr lang="en-US" altLang="zh-TW" dirty="0" smtClean="0"/>
              <a:t> Sync and </a:t>
            </a:r>
            <a:r>
              <a:rPr lang="en-US" altLang="zh-TW" dirty="0" err="1" smtClean="0"/>
              <a:t>CCNx</a:t>
            </a:r>
            <a:r>
              <a:rPr lang="en-US" altLang="zh-TW" dirty="0" smtClean="0"/>
              <a:t> Repo are implemented </a:t>
            </a:r>
            <a:r>
              <a:rPr lang="en-US" altLang="zh-TW" dirty="0"/>
              <a:t>to </a:t>
            </a:r>
            <a:r>
              <a:rPr lang="en-US" altLang="zh-TW" dirty="0" smtClean="0"/>
              <a:t>disseminate the LSAs to the neighboring routers. </a:t>
            </a:r>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11</a:t>
            </a:fld>
            <a:endParaRPr lang="zh-TW" altLang="en-US"/>
          </a:p>
        </p:txBody>
      </p:sp>
      <p:sp>
        <p:nvSpPr>
          <p:cNvPr id="5" name="矩形 4"/>
          <p:cNvSpPr/>
          <p:nvPr/>
        </p:nvSpPr>
        <p:spPr>
          <a:xfrm>
            <a:off x="9503975" y="2337065"/>
            <a:ext cx="1387366" cy="630621"/>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altLang="zh-TW" sz="2400" b="1" dirty="0" smtClean="0">
                <a:latin typeface="Courier New" panose="02070309020205020404" pitchFamily="49" charset="0"/>
                <a:cs typeface="Courier New" panose="02070309020205020404" pitchFamily="49" charset="0"/>
              </a:rPr>
              <a:t>Root</a:t>
            </a:r>
            <a:endParaRPr lang="zh-TW" altLang="en-US" sz="2400" b="1" dirty="0">
              <a:latin typeface="Courier New" panose="02070309020205020404" pitchFamily="49" charset="0"/>
              <a:cs typeface="Courier New" panose="02070309020205020404" pitchFamily="49" charset="0"/>
            </a:endParaRPr>
          </a:p>
        </p:txBody>
      </p:sp>
      <p:sp>
        <p:nvSpPr>
          <p:cNvPr id="6" name="矩形 5"/>
          <p:cNvSpPr/>
          <p:nvPr/>
        </p:nvSpPr>
        <p:spPr>
          <a:xfrm>
            <a:off x="8636872" y="3482693"/>
            <a:ext cx="1387366" cy="63062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TW" sz="2400" b="1" dirty="0" smtClean="0">
                <a:latin typeface="Courier New" panose="02070309020205020404" pitchFamily="49" charset="0"/>
                <a:cs typeface="Courier New" panose="02070309020205020404" pitchFamily="49" charset="0"/>
              </a:rPr>
              <a:t>R1.1</a:t>
            </a:r>
            <a:endParaRPr lang="zh-TW" altLang="en-US" sz="2400" b="1" dirty="0">
              <a:latin typeface="Courier New" panose="02070309020205020404" pitchFamily="49" charset="0"/>
              <a:cs typeface="Courier New" panose="02070309020205020404" pitchFamily="49" charset="0"/>
            </a:endParaRPr>
          </a:p>
        </p:txBody>
      </p:sp>
      <p:sp>
        <p:nvSpPr>
          <p:cNvPr id="7" name="矩形 6"/>
          <p:cNvSpPr/>
          <p:nvPr/>
        </p:nvSpPr>
        <p:spPr>
          <a:xfrm>
            <a:off x="10618072" y="3482692"/>
            <a:ext cx="1387366" cy="63062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TW" sz="2400" b="1" dirty="0" smtClean="0">
                <a:latin typeface="Courier New" panose="02070309020205020404" pitchFamily="49" charset="0"/>
                <a:cs typeface="Courier New" panose="02070309020205020404" pitchFamily="49" charset="0"/>
              </a:rPr>
              <a:t>R2.1</a:t>
            </a:r>
            <a:endParaRPr lang="zh-TW" altLang="en-US" sz="2400" b="1" dirty="0">
              <a:latin typeface="Courier New" panose="02070309020205020404" pitchFamily="49" charset="0"/>
              <a:cs typeface="Courier New" panose="02070309020205020404" pitchFamily="49" charset="0"/>
            </a:endParaRPr>
          </a:p>
        </p:txBody>
      </p:sp>
      <p:sp>
        <p:nvSpPr>
          <p:cNvPr id="8" name="矩形 7"/>
          <p:cNvSpPr/>
          <p:nvPr/>
        </p:nvSpPr>
        <p:spPr>
          <a:xfrm>
            <a:off x="8636872" y="4418114"/>
            <a:ext cx="1387366" cy="63062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TW" sz="2400" b="1" dirty="0" smtClean="0">
                <a:latin typeface="Courier New" panose="02070309020205020404" pitchFamily="49" charset="0"/>
                <a:cs typeface="Courier New" panose="02070309020205020404" pitchFamily="49" charset="0"/>
              </a:rPr>
              <a:t>R1.2</a:t>
            </a:r>
            <a:endParaRPr lang="zh-TW" altLang="en-US" sz="2400" b="1" dirty="0">
              <a:latin typeface="Courier New" panose="02070309020205020404" pitchFamily="49" charset="0"/>
              <a:cs typeface="Courier New" panose="02070309020205020404" pitchFamily="49" charset="0"/>
            </a:endParaRPr>
          </a:p>
        </p:txBody>
      </p:sp>
      <p:sp>
        <p:nvSpPr>
          <p:cNvPr id="9" name="矩形 8"/>
          <p:cNvSpPr/>
          <p:nvPr/>
        </p:nvSpPr>
        <p:spPr>
          <a:xfrm>
            <a:off x="10618072" y="4418114"/>
            <a:ext cx="1387366" cy="63062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TW" sz="2400" b="1" dirty="0" smtClean="0">
                <a:latin typeface="Courier New" panose="02070309020205020404" pitchFamily="49" charset="0"/>
                <a:cs typeface="Courier New" panose="02070309020205020404" pitchFamily="49" charset="0"/>
              </a:rPr>
              <a:t>R2.2</a:t>
            </a:r>
            <a:endParaRPr lang="zh-TW" altLang="en-US" sz="2400" b="1" dirty="0">
              <a:latin typeface="Courier New" panose="02070309020205020404" pitchFamily="49" charset="0"/>
              <a:cs typeface="Courier New" panose="02070309020205020404" pitchFamily="49" charset="0"/>
            </a:endParaRPr>
          </a:p>
        </p:txBody>
      </p:sp>
      <p:cxnSp>
        <p:nvCxnSpPr>
          <p:cNvPr id="11" name="直線接點 10"/>
          <p:cNvCxnSpPr>
            <a:stCxn id="5" idx="2"/>
            <a:endCxn id="6" idx="0"/>
          </p:cNvCxnSpPr>
          <p:nvPr/>
        </p:nvCxnSpPr>
        <p:spPr>
          <a:xfrm flipH="1">
            <a:off x="9330555" y="2967686"/>
            <a:ext cx="867103" cy="515007"/>
          </a:xfrm>
          <a:prstGeom prst="line">
            <a:avLst/>
          </a:prstGeom>
          <a:ln w="38100"/>
        </p:spPr>
        <p:style>
          <a:lnRef idx="3">
            <a:schemeClr val="dk1"/>
          </a:lnRef>
          <a:fillRef idx="0">
            <a:schemeClr val="dk1"/>
          </a:fillRef>
          <a:effectRef idx="2">
            <a:schemeClr val="dk1"/>
          </a:effectRef>
          <a:fontRef idx="minor">
            <a:schemeClr val="tx1"/>
          </a:fontRef>
        </p:style>
      </p:cxnSp>
      <p:cxnSp>
        <p:nvCxnSpPr>
          <p:cNvPr id="14" name="直線接點 13"/>
          <p:cNvCxnSpPr>
            <a:stCxn id="5" idx="2"/>
            <a:endCxn id="7" idx="0"/>
          </p:cNvCxnSpPr>
          <p:nvPr/>
        </p:nvCxnSpPr>
        <p:spPr>
          <a:xfrm>
            <a:off x="10197658" y="2967686"/>
            <a:ext cx="1114097" cy="515006"/>
          </a:xfrm>
          <a:prstGeom prst="line">
            <a:avLst/>
          </a:prstGeom>
          <a:ln w="38100"/>
        </p:spPr>
        <p:style>
          <a:lnRef idx="3">
            <a:schemeClr val="dk1"/>
          </a:lnRef>
          <a:fillRef idx="0">
            <a:schemeClr val="dk1"/>
          </a:fillRef>
          <a:effectRef idx="2">
            <a:schemeClr val="dk1"/>
          </a:effectRef>
          <a:fontRef idx="minor">
            <a:schemeClr val="tx1"/>
          </a:fontRef>
        </p:style>
      </p:cxnSp>
      <p:cxnSp>
        <p:nvCxnSpPr>
          <p:cNvPr id="17" name="直線接點 16"/>
          <p:cNvCxnSpPr>
            <a:stCxn id="6" idx="2"/>
            <a:endCxn id="8" idx="0"/>
          </p:cNvCxnSpPr>
          <p:nvPr/>
        </p:nvCxnSpPr>
        <p:spPr>
          <a:xfrm>
            <a:off x="9330555" y="4113314"/>
            <a:ext cx="0" cy="304800"/>
          </a:xfrm>
          <a:prstGeom prst="line">
            <a:avLst/>
          </a:prstGeom>
          <a:ln w="38100"/>
        </p:spPr>
        <p:style>
          <a:lnRef idx="3">
            <a:schemeClr val="dk1"/>
          </a:lnRef>
          <a:fillRef idx="0">
            <a:schemeClr val="dk1"/>
          </a:fillRef>
          <a:effectRef idx="2">
            <a:schemeClr val="dk1"/>
          </a:effectRef>
          <a:fontRef idx="minor">
            <a:schemeClr val="tx1"/>
          </a:fontRef>
        </p:style>
      </p:cxnSp>
      <p:cxnSp>
        <p:nvCxnSpPr>
          <p:cNvPr id="20" name="直線接點 19"/>
          <p:cNvCxnSpPr/>
          <p:nvPr/>
        </p:nvCxnSpPr>
        <p:spPr>
          <a:xfrm>
            <a:off x="11311755" y="4129073"/>
            <a:ext cx="0" cy="304800"/>
          </a:xfrm>
          <a:prstGeom prst="line">
            <a:avLst/>
          </a:prstGeom>
          <a:ln w="38100"/>
        </p:spPr>
        <p:style>
          <a:lnRef idx="3">
            <a:schemeClr val="dk1"/>
          </a:lnRef>
          <a:fillRef idx="0">
            <a:schemeClr val="dk1"/>
          </a:fillRef>
          <a:effectRef idx="2">
            <a:schemeClr val="dk1"/>
          </a:effectRef>
          <a:fontRef idx="minor">
            <a:schemeClr val="tx1"/>
          </a:fontRef>
        </p:style>
      </p:cxnSp>
      <p:sp>
        <p:nvSpPr>
          <p:cNvPr id="22" name="文字方塊 21"/>
          <p:cNvSpPr txBox="1"/>
          <p:nvPr/>
        </p:nvSpPr>
        <p:spPr>
          <a:xfrm>
            <a:off x="8835894" y="5111828"/>
            <a:ext cx="3085460" cy="430887"/>
          </a:xfrm>
          <a:prstGeom prst="rect">
            <a:avLst/>
          </a:prstGeom>
          <a:noFill/>
        </p:spPr>
        <p:txBody>
          <a:bodyPr wrap="none" rtlCol="0">
            <a:spAutoFit/>
          </a:bodyPr>
          <a:lstStyle/>
          <a:p>
            <a:r>
              <a:rPr lang="en-US" altLang="zh-TW" sz="2200" dirty="0" smtClean="0"/>
              <a:t>An Example of  Hash Tree</a:t>
            </a:r>
            <a:endParaRPr lang="zh-TW" altLang="en-US" sz="2200" dirty="0"/>
          </a:p>
        </p:txBody>
      </p:sp>
      <p:pic>
        <p:nvPicPr>
          <p:cNvPr id="24"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6687" y="3320451"/>
            <a:ext cx="1410077" cy="955107"/>
          </a:xfrm>
          <a:prstGeom prst="rect">
            <a:avLst/>
          </a:prstGeom>
          <a:noFill/>
          <a:extLst>
            <a:ext uri="{909E8E84-426E-40DD-AFC4-6F175D3DCCD1}">
              <a14:hiddenFill xmlns:a14="http://schemas.microsoft.com/office/drawing/2010/main">
                <a:solidFill>
                  <a:srgbClr val="FFFFFF"/>
                </a:solidFill>
              </a14:hiddenFill>
            </a:ext>
          </a:extLst>
        </p:spPr>
      </p:pic>
      <p:sp>
        <p:nvSpPr>
          <p:cNvPr id="25" name="文字方塊 24"/>
          <p:cNvSpPr txBox="1"/>
          <p:nvPr/>
        </p:nvSpPr>
        <p:spPr>
          <a:xfrm>
            <a:off x="6051365" y="4216933"/>
            <a:ext cx="1920719" cy="461665"/>
          </a:xfrm>
          <a:prstGeom prst="rect">
            <a:avLst/>
          </a:prstGeom>
          <a:noFill/>
        </p:spPr>
        <p:txBody>
          <a:bodyPr wrap="none" rtlCol="0">
            <a:spAutoFit/>
          </a:bodyPr>
          <a:lstStyle/>
          <a:p>
            <a:r>
              <a:rPr lang="en-US" altLang="zh-TW" sz="2400" dirty="0" smtClean="0"/>
              <a:t>NDN Router B</a:t>
            </a:r>
            <a:endParaRPr lang="zh-TW" altLang="en-US" sz="2400" dirty="0"/>
          </a:p>
        </p:txBody>
      </p:sp>
      <p:pic>
        <p:nvPicPr>
          <p:cNvPr id="26"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7649" y="3320452"/>
            <a:ext cx="1410077" cy="955107"/>
          </a:xfrm>
          <a:prstGeom prst="rect">
            <a:avLst/>
          </a:prstGeom>
          <a:noFill/>
          <a:extLst>
            <a:ext uri="{909E8E84-426E-40DD-AFC4-6F175D3DCCD1}">
              <a14:hiddenFill xmlns:a14="http://schemas.microsoft.com/office/drawing/2010/main">
                <a:solidFill>
                  <a:srgbClr val="FFFFFF"/>
                </a:solidFill>
              </a14:hiddenFill>
            </a:ext>
          </a:extLst>
        </p:spPr>
      </p:pic>
      <p:sp>
        <p:nvSpPr>
          <p:cNvPr id="27" name="文字方塊 26"/>
          <p:cNvSpPr txBox="1"/>
          <p:nvPr/>
        </p:nvSpPr>
        <p:spPr>
          <a:xfrm>
            <a:off x="1232327" y="4216934"/>
            <a:ext cx="1931939" cy="461665"/>
          </a:xfrm>
          <a:prstGeom prst="rect">
            <a:avLst/>
          </a:prstGeom>
          <a:noFill/>
        </p:spPr>
        <p:txBody>
          <a:bodyPr wrap="none" rtlCol="0">
            <a:spAutoFit/>
          </a:bodyPr>
          <a:lstStyle/>
          <a:p>
            <a:r>
              <a:rPr lang="en-US" altLang="zh-TW" sz="2400" dirty="0" smtClean="0"/>
              <a:t>NDN Router A</a:t>
            </a:r>
            <a:endParaRPr lang="zh-TW" altLang="en-US" sz="2400" dirty="0"/>
          </a:p>
        </p:txBody>
      </p:sp>
      <p:sp>
        <p:nvSpPr>
          <p:cNvPr id="28" name="矩形 27"/>
          <p:cNvSpPr/>
          <p:nvPr/>
        </p:nvSpPr>
        <p:spPr>
          <a:xfrm>
            <a:off x="788277" y="2606551"/>
            <a:ext cx="7583214" cy="41253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矩形 28"/>
          <p:cNvSpPr/>
          <p:nvPr/>
        </p:nvSpPr>
        <p:spPr>
          <a:xfrm>
            <a:off x="1232327" y="4680064"/>
            <a:ext cx="2183984" cy="1944421"/>
          </a:xfrm>
          <a:prstGeom prst="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200" dirty="0">
              <a:solidFill>
                <a:schemeClr val="tx1"/>
              </a:solidFill>
            </a:endParaRPr>
          </a:p>
        </p:txBody>
      </p:sp>
      <p:sp>
        <p:nvSpPr>
          <p:cNvPr id="30" name="矩形 29"/>
          <p:cNvSpPr/>
          <p:nvPr/>
        </p:nvSpPr>
        <p:spPr>
          <a:xfrm>
            <a:off x="5919733" y="4678598"/>
            <a:ext cx="2350810" cy="1944421"/>
          </a:xfrm>
          <a:prstGeom prst="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200" dirty="0">
              <a:solidFill>
                <a:schemeClr val="tx1"/>
              </a:solidFill>
            </a:endParaRPr>
          </a:p>
        </p:txBody>
      </p:sp>
      <p:cxnSp>
        <p:nvCxnSpPr>
          <p:cNvPr id="32" name="直線接點 31"/>
          <p:cNvCxnSpPr>
            <a:stCxn id="26" idx="3"/>
            <a:endCxn id="24" idx="1"/>
          </p:cNvCxnSpPr>
          <p:nvPr/>
        </p:nvCxnSpPr>
        <p:spPr>
          <a:xfrm flipV="1">
            <a:off x="2897726" y="3798005"/>
            <a:ext cx="3408961" cy="1"/>
          </a:xfrm>
          <a:prstGeom prst="line">
            <a:avLst/>
          </a:prstGeom>
          <a:ln w="38100"/>
        </p:spPr>
        <p:style>
          <a:lnRef idx="3">
            <a:schemeClr val="dk1"/>
          </a:lnRef>
          <a:fillRef idx="0">
            <a:schemeClr val="dk1"/>
          </a:fillRef>
          <a:effectRef idx="2">
            <a:schemeClr val="dk1"/>
          </a:effectRef>
          <a:fontRef idx="minor">
            <a:schemeClr val="tx1"/>
          </a:fontRef>
        </p:style>
      </p:cxnSp>
      <p:sp>
        <p:nvSpPr>
          <p:cNvPr id="34" name="文字方塊 33"/>
          <p:cNvSpPr txBox="1"/>
          <p:nvPr/>
        </p:nvSpPr>
        <p:spPr>
          <a:xfrm>
            <a:off x="788277" y="2601301"/>
            <a:ext cx="2805896" cy="461665"/>
          </a:xfrm>
          <a:prstGeom prst="rect">
            <a:avLst/>
          </a:prstGeom>
          <a:noFill/>
        </p:spPr>
        <p:txBody>
          <a:bodyPr wrap="none" rtlCol="0">
            <a:spAutoFit/>
          </a:bodyPr>
          <a:lstStyle/>
          <a:p>
            <a:r>
              <a:rPr lang="en-US" altLang="zh-TW" sz="2400" b="1" dirty="0" smtClean="0"/>
              <a:t>Network (Sync Area)</a:t>
            </a:r>
            <a:endParaRPr lang="zh-TW" altLang="en-US" sz="2400" b="1" dirty="0"/>
          </a:p>
        </p:txBody>
      </p:sp>
      <p:sp>
        <p:nvSpPr>
          <p:cNvPr id="35" name="文字方塊 34"/>
          <p:cNvSpPr txBox="1"/>
          <p:nvPr/>
        </p:nvSpPr>
        <p:spPr>
          <a:xfrm>
            <a:off x="1232327" y="4695783"/>
            <a:ext cx="1020536" cy="430887"/>
          </a:xfrm>
          <a:prstGeom prst="rect">
            <a:avLst/>
          </a:prstGeom>
          <a:noFill/>
        </p:spPr>
        <p:txBody>
          <a:bodyPr wrap="none" rtlCol="0">
            <a:spAutoFit/>
          </a:bodyPr>
          <a:lstStyle/>
          <a:p>
            <a:r>
              <a:rPr lang="en-US" altLang="zh-TW" sz="2200" b="1" dirty="0" smtClean="0"/>
              <a:t>Repo </a:t>
            </a:r>
            <a:r>
              <a:rPr lang="en-US" altLang="zh-TW" sz="2200" b="1" dirty="0" smtClean="0"/>
              <a:t>A</a:t>
            </a:r>
            <a:endParaRPr lang="zh-TW" altLang="en-US" sz="2200" b="1" dirty="0"/>
          </a:p>
        </p:txBody>
      </p:sp>
      <p:sp>
        <p:nvSpPr>
          <p:cNvPr id="37" name="文字方塊 36"/>
          <p:cNvSpPr txBox="1"/>
          <p:nvPr/>
        </p:nvSpPr>
        <p:spPr>
          <a:xfrm>
            <a:off x="5930660" y="4678598"/>
            <a:ext cx="1081065" cy="461665"/>
          </a:xfrm>
          <a:prstGeom prst="rect">
            <a:avLst/>
          </a:prstGeom>
          <a:noFill/>
        </p:spPr>
        <p:txBody>
          <a:bodyPr wrap="none" rtlCol="0">
            <a:spAutoFit/>
          </a:bodyPr>
          <a:lstStyle/>
          <a:p>
            <a:r>
              <a:rPr lang="en-US" altLang="zh-TW" sz="2400" b="1" dirty="0" smtClean="0"/>
              <a:t>Repo </a:t>
            </a:r>
            <a:r>
              <a:rPr lang="en-US" altLang="zh-TW" sz="2400" b="1" dirty="0" smtClean="0"/>
              <a:t>B</a:t>
            </a:r>
            <a:endParaRPr lang="zh-TW" altLang="en-US" sz="2400" b="1" dirty="0"/>
          </a:p>
        </p:txBody>
      </p:sp>
      <p:sp>
        <p:nvSpPr>
          <p:cNvPr id="38" name="圓角矩形 37"/>
          <p:cNvSpPr/>
          <p:nvPr/>
        </p:nvSpPr>
        <p:spPr>
          <a:xfrm>
            <a:off x="1395344" y="5197437"/>
            <a:ext cx="1271750" cy="45745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Slice </a:t>
            </a:r>
            <a:r>
              <a:rPr lang="en-US" altLang="zh-TW" sz="2400" dirty="0" smtClean="0">
                <a:solidFill>
                  <a:schemeClr val="tx1"/>
                </a:solidFill>
              </a:rPr>
              <a:t>1</a:t>
            </a:r>
          </a:p>
        </p:txBody>
      </p:sp>
      <p:sp>
        <p:nvSpPr>
          <p:cNvPr id="40" name="圓角矩形 39"/>
          <p:cNvSpPr/>
          <p:nvPr/>
        </p:nvSpPr>
        <p:spPr>
          <a:xfrm>
            <a:off x="1395344" y="5828643"/>
            <a:ext cx="1271750" cy="45745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Slice 2</a:t>
            </a:r>
            <a:endParaRPr lang="zh-TW" altLang="en-US" sz="2400" dirty="0">
              <a:solidFill>
                <a:schemeClr val="tx1"/>
              </a:solidFill>
            </a:endParaRPr>
          </a:p>
        </p:txBody>
      </p:sp>
      <p:sp>
        <p:nvSpPr>
          <p:cNvPr id="41" name="圓角矩形 40"/>
          <p:cNvSpPr/>
          <p:nvPr/>
        </p:nvSpPr>
        <p:spPr>
          <a:xfrm>
            <a:off x="6051365" y="5271923"/>
            <a:ext cx="1271750" cy="45745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Slice 1</a:t>
            </a:r>
            <a:endParaRPr lang="zh-TW" altLang="en-US" sz="2400" dirty="0">
              <a:solidFill>
                <a:schemeClr val="tx1"/>
              </a:solidFill>
            </a:endParaRPr>
          </a:p>
        </p:txBody>
      </p:sp>
      <p:sp>
        <p:nvSpPr>
          <p:cNvPr id="42" name="圓角矩形 41"/>
          <p:cNvSpPr/>
          <p:nvPr/>
        </p:nvSpPr>
        <p:spPr>
          <a:xfrm>
            <a:off x="6051365" y="5903129"/>
            <a:ext cx="1271750" cy="45745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Slice 2</a:t>
            </a:r>
            <a:endParaRPr lang="zh-TW" altLang="en-US" sz="2400" dirty="0">
              <a:solidFill>
                <a:schemeClr val="tx1"/>
              </a:solidFill>
            </a:endParaRPr>
          </a:p>
        </p:txBody>
      </p:sp>
      <p:sp>
        <p:nvSpPr>
          <p:cNvPr id="44" name="圓角矩形圖說文字 43"/>
          <p:cNvSpPr/>
          <p:nvPr/>
        </p:nvSpPr>
        <p:spPr>
          <a:xfrm>
            <a:off x="3594173" y="4245438"/>
            <a:ext cx="2176006" cy="1257102"/>
          </a:xfrm>
          <a:prstGeom prst="wedgeRoundRectCallout">
            <a:avLst>
              <a:gd name="adj1" fmla="val -88904"/>
              <a:gd name="adj2" fmla="val 46668"/>
              <a:gd name="adj3" fmla="val 16667"/>
            </a:avLst>
          </a:prstGeom>
          <a:ln w="28575"/>
        </p:spPr>
        <p:style>
          <a:lnRef idx="2">
            <a:schemeClr val="accent5"/>
          </a:lnRef>
          <a:fillRef idx="1">
            <a:schemeClr val="lt1"/>
          </a:fillRef>
          <a:effectRef idx="0">
            <a:schemeClr val="accent5"/>
          </a:effectRef>
          <a:fontRef idx="minor">
            <a:schemeClr val="dk1"/>
          </a:fontRef>
        </p:style>
        <p:txBody>
          <a:bodyPr rtlCol="0" anchor="ctr"/>
          <a:lstStyle/>
          <a:p>
            <a:r>
              <a:rPr lang="en-US" altLang="zh-TW" sz="2200" dirty="0"/>
              <a:t>Slice is defined as collections of named </a:t>
            </a:r>
            <a:r>
              <a:rPr lang="en-US" altLang="zh-TW" sz="2200" dirty="0" smtClean="0"/>
              <a:t>data.</a:t>
            </a:r>
            <a:endParaRPr lang="zh-TW" altLang="en-US" sz="2200" dirty="0"/>
          </a:p>
        </p:txBody>
      </p:sp>
      <p:sp>
        <p:nvSpPr>
          <p:cNvPr id="10" name="文字方塊 9"/>
          <p:cNvSpPr txBox="1"/>
          <p:nvPr/>
        </p:nvSpPr>
        <p:spPr>
          <a:xfrm>
            <a:off x="2497982" y="5828643"/>
            <a:ext cx="854080" cy="461665"/>
          </a:xfrm>
          <a:prstGeom prst="rect">
            <a:avLst/>
          </a:prstGeom>
          <a:noFill/>
        </p:spPr>
        <p:txBody>
          <a:bodyPr wrap="none" rtlCol="0">
            <a:spAutoFit/>
          </a:bodyPr>
          <a:lstStyle/>
          <a:p>
            <a:r>
              <a:rPr lang="en-US" altLang="zh-TW" sz="2400" dirty="0" smtClean="0"/>
              <a:t>= LSA</a:t>
            </a:r>
            <a:endParaRPr lang="zh-TW" altLang="en-US" sz="2400" dirty="0"/>
          </a:p>
        </p:txBody>
      </p:sp>
    </p:spTree>
    <p:extLst>
      <p:ext uri="{BB962C8B-B14F-4D97-AF65-F5344CB8AC3E}">
        <p14:creationId xmlns:p14="http://schemas.microsoft.com/office/powerpoint/2010/main" val="25055162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LSDB </a:t>
            </a:r>
            <a:r>
              <a:rPr lang="en-US" altLang="zh-TW" dirty="0" smtClean="0"/>
              <a:t>Synchronization (cont.)</a:t>
            </a:r>
            <a:endParaRPr lang="zh-TW" altLang="en-US" dirty="0"/>
          </a:p>
        </p:txBody>
      </p:sp>
      <p:pic>
        <p:nvPicPr>
          <p:cNvPr id="5" name="內容版面配置區 4"/>
          <p:cNvPicPr>
            <a:picLocks noGrp="1" noChangeAspect="1"/>
          </p:cNvPicPr>
          <p:nvPr>
            <p:ph idx="1"/>
          </p:nvPr>
        </p:nvPicPr>
        <p:blipFill rotWithShape="1">
          <a:blip r:embed="rId3">
            <a:extLst>
              <a:ext uri="{28A0092B-C50C-407E-A947-70E740481C1C}">
                <a14:useLocalDpi xmlns:a14="http://schemas.microsoft.com/office/drawing/2010/main" val="0"/>
              </a:ext>
            </a:extLst>
          </a:blip>
          <a:srcRect l="-57" t="18298" r="57" b="3580"/>
          <a:stretch/>
        </p:blipFill>
        <p:spPr>
          <a:xfrm>
            <a:off x="261258" y="1855076"/>
            <a:ext cx="11082004" cy="5006166"/>
          </a:xfrm>
        </p:spPr>
      </p:pic>
      <p:sp>
        <p:nvSpPr>
          <p:cNvPr id="4" name="投影片編號版面配置區 3"/>
          <p:cNvSpPr>
            <a:spLocks noGrp="1"/>
          </p:cNvSpPr>
          <p:nvPr>
            <p:ph type="sldNum" sz="quarter" idx="12"/>
          </p:nvPr>
        </p:nvSpPr>
        <p:spPr/>
        <p:txBody>
          <a:bodyPr/>
          <a:lstStyle/>
          <a:p>
            <a:fld id="{61E6C58F-B6C5-4A84-85F7-C75D902B099C}" type="slidenum">
              <a:rPr lang="zh-TW" altLang="en-US" smtClean="0"/>
              <a:t>12</a:t>
            </a:fld>
            <a:endParaRPr lang="zh-TW" altLang="en-US"/>
          </a:p>
        </p:txBody>
      </p:sp>
      <p:sp>
        <p:nvSpPr>
          <p:cNvPr id="7" name="矩形 6"/>
          <p:cNvSpPr/>
          <p:nvPr/>
        </p:nvSpPr>
        <p:spPr>
          <a:xfrm>
            <a:off x="4362748" y="3098635"/>
            <a:ext cx="2995449" cy="33107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200" dirty="0" smtClean="0"/>
              <a:t>1. Root Advise Interest</a:t>
            </a:r>
            <a:endParaRPr lang="zh-TW" altLang="en-US" sz="2200" dirty="0"/>
          </a:p>
        </p:txBody>
      </p:sp>
      <p:sp>
        <p:nvSpPr>
          <p:cNvPr id="8" name="文字方塊 7"/>
          <p:cNvSpPr txBox="1"/>
          <p:nvPr/>
        </p:nvSpPr>
        <p:spPr>
          <a:xfrm>
            <a:off x="2259583" y="1441066"/>
            <a:ext cx="1460656" cy="523220"/>
          </a:xfrm>
          <a:prstGeom prst="rect">
            <a:avLst/>
          </a:prstGeom>
          <a:noFill/>
        </p:spPr>
        <p:txBody>
          <a:bodyPr wrap="none" rtlCol="0">
            <a:spAutoFit/>
          </a:bodyPr>
          <a:lstStyle/>
          <a:p>
            <a:r>
              <a:rPr lang="en-US" altLang="zh-TW" sz="2800" dirty="0" smtClean="0"/>
              <a:t>Router A</a:t>
            </a:r>
            <a:endParaRPr lang="zh-TW" altLang="en-US" sz="2800" dirty="0"/>
          </a:p>
        </p:txBody>
      </p:sp>
      <p:sp>
        <p:nvSpPr>
          <p:cNvPr id="9" name="文字方塊 8"/>
          <p:cNvSpPr txBox="1"/>
          <p:nvPr/>
        </p:nvSpPr>
        <p:spPr>
          <a:xfrm>
            <a:off x="8087569" y="1331856"/>
            <a:ext cx="1447832" cy="523220"/>
          </a:xfrm>
          <a:prstGeom prst="rect">
            <a:avLst/>
          </a:prstGeom>
          <a:noFill/>
        </p:spPr>
        <p:txBody>
          <a:bodyPr wrap="none" rtlCol="0">
            <a:spAutoFit/>
          </a:bodyPr>
          <a:lstStyle/>
          <a:p>
            <a:r>
              <a:rPr lang="en-US" altLang="zh-TW" sz="2800" dirty="0" smtClean="0"/>
              <a:t>Router B</a:t>
            </a:r>
            <a:endParaRPr lang="zh-TW" altLang="en-US" sz="2800" dirty="0"/>
          </a:p>
        </p:txBody>
      </p:sp>
      <p:sp>
        <p:nvSpPr>
          <p:cNvPr id="11" name="矩形 10"/>
          <p:cNvSpPr/>
          <p:nvPr/>
        </p:nvSpPr>
        <p:spPr>
          <a:xfrm>
            <a:off x="4892631" y="3372593"/>
            <a:ext cx="2049725" cy="33107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200" dirty="0" smtClean="0"/>
              <a:t>(no reply)</a:t>
            </a:r>
            <a:endParaRPr lang="zh-TW" altLang="en-US" sz="2200" dirty="0"/>
          </a:p>
        </p:txBody>
      </p:sp>
      <p:cxnSp>
        <p:nvCxnSpPr>
          <p:cNvPr id="14" name="直線單箭頭接點 13"/>
          <p:cNvCxnSpPr/>
          <p:nvPr/>
        </p:nvCxnSpPr>
        <p:spPr>
          <a:xfrm flipH="1">
            <a:off x="4085112" y="3408218"/>
            <a:ext cx="3550722" cy="0"/>
          </a:xfrm>
          <a:prstGeom prst="straightConnector1">
            <a:avLst/>
          </a:prstGeom>
          <a:ln>
            <a:prstDash val="sysDot"/>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6" name="直線單箭頭接點 15"/>
          <p:cNvCxnSpPr/>
          <p:nvPr/>
        </p:nvCxnSpPr>
        <p:spPr>
          <a:xfrm>
            <a:off x="4126672" y="4128655"/>
            <a:ext cx="3509162" cy="0"/>
          </a:xfrm>
          <a:prstGeom prst="straightConnector1">
            <a:avLst/>
          </a:prstGeom>
          <a:ln>
            <a:prstDash val="sysDot"/>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3" name="直線單箭頭接點 22"/>
          <p:cNvCxnSpPr/>
          <p:nvPr/>
        </p:nvCxnSpPr>
        <p:spPr>
          <a:xfrm>
            <a:off x="1774209" y="3822421"/>
            <a:ext cx="2310903" cy="1"/>
          </a:xfrm>
          <a:prstGeom prst="straightConnector1">
            <a:avLst/>
          </a:prstGeom>
          <a:ln>
            <a:prstDash val="solid"/>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25" name="矩形 24"/>
          <p:cNvSpPr/>
          <p:nvPr/>
        </p:nvSpPr>
        <p:spPr>
          <a:xfrm>
            <a:off x="1911682" y="3534332"/>
            <a:ext cx="2062148" cy="33107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200" dirty="0" smtClean="0"/>
              <a:t>2. Store </a:t>
            </a:r>
            <a:r>
              <a:rPr lang="en-US" altLang="zh-TW" sz="2200" dirty="0" smtClean="0"/>
              <a:t>LSA (2)</a:t>
            </a:r>
            <a:endParaRPr lang="zh-TW" altLang="en-US" sz="2200" dirty="0"/>
          </a:p>
        </p:txBody>
      </p:sp>
      <p:sp>
        <p:nvSpPr>
          <p:cNvPr id="26" name="矩形 25"/>
          <p:cNvSpPr/>
          <p:nvPr/>
        </p:nvSpPr>
        <p:spPr>
          <a:xfrm>
            <a:off x="4362747" y="3841660"/>
            <a:ext cx="2995449" cy="33107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200" dirty="0" smtClean="0"/>
              <a:t>3. Root Advise Reply</a:t>
            </a:r>
            <a:endParaRPr lang="zh-TW" altLang="en-US" sz="2200" dirty="0"/>
          </a:p>
        </p:txBody>
      </p:sp>
      <p:cxnSp>
        <p:nvCxnSpPr>
          <p:cNvPr id="27" name="直線單箭頭接點 26"/>
          <p:cNvCxnSpPr/>
          <p:nvPr/>
        </p:nvCxnSpPr>
        <p:spPr>
          <a:xfrm>
            <a:off x="4085112" y="4556720"/>
            <a:ext cx="3550722" cy="0"/>
          </a:xfrm>
          <a:prstGeom prst="straightConnector1">
            <a:avLst/>
          </a:prstGeom>
          <a:ln>
            <a:prstDash val="solid"/>
            <a:headEnd type="arrow" w="med" len="med"/>
            <a:tailEnd type="none" w="med" len="med"/>
          </a:ln>
        </p:spPr>
        <p:style>
          <a:lnRef idx="3">
            <a:schemeClr val="dk1"/>
          </a:lnRef>
          <a:fillRef idx="0">
            <a:schemeClr val="dk1"/>
          </a:fillRef>
          <a:effectRef idx="2">
            <a:schemeClr val="dk1"/>
          </a:effectRef>
          <a:fontRef idx="minor">
            <a:schemeClr val="tx1"/>
          </a:fontRef>
        </p:style>
      </p:cxnSp>
      <p:sp>
        <p:nvSpPr>
          <p:cNvPr id="29" name="矩形 28"/>
          <p:cNvSpPr/>
          <p:nvPr/>
        </p:nvSpPr>
        <p:spPr>
          <a:xfrm>
            <a:off x="4362746" y="4261267"/>
            <a:ext cx="2995449" cy="33107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200" dirty="0" smtClean="0"/>
              <a:t>4. Content Interest</a:t>
            </a:r>
            <a:endParaRPr lang="zh-TW" altLang="en-US" sz="2200" dirty="0"/>
          </a:p>
        </p:txBody>
      </p:sp>
      <p:cxnSp>
        <p:nvCxnSpPr>
          <p:cNvPr id="30" name="直線單箭頭接點 29"/>
          <p:cNvCxnSpPr/>
          <p:nvPr/>
        </p:nvCxnSpPr>
        <p:spPr>
          <a:xfrm>
            <a:off x="4085111" y="4946634"/>
            <a:ext cx="3550722" cy="0"/>
          </a:xfrm>
          <a:prstGeom prst="straightConnector1">
            <a:avLst/>
          </a:prstGeom>
          <a:ln>
            <a:prstDash val="solid"/>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31" name="矩形 30"/>
          <p:cNvSpPr/>
          <p:nvPr/>
        </p:nvSpPr>
        <p:spPr>
          <a:xfrm>
            <a:off x="4362745" y="4639306"/>
            <a:ext cx="2995449" cy="33107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200" dirty="0"/>
              <a:t>5</a:t>
            </a:r>
            <a:r>
              <a:rPr lang="en-US" altLang="zh-TW" sz="2200" dirty="0" smtClean="0"/>
              <a:t>. Content Reply</a:t>
            </a:r>
            <a:endParaRPr lang="zh-TW" altLang="en-US" sz="2200" dirty="0"/>
          </a:p>
        </p:txBody>
      </p:sp>
      <p:cxnSp>
        <p:nvCxnSpPr>
          <p:cNvPr id="32" name="直線單箭頭接點 31"/>
          <p:cNvCxnSpPr/>
          <p:nvPr/>
        </p:nvCxnSpPr>
        <p:spPr>
          <a:xfrm>
            <a:off x="7635834" y="5256502"/>
            <a:ext cx="2291937" cy="0"/>
          </a:xfrm>
          <a:prstGeom prst="straightConnector1">
            <a:avLst/>
          </a:prstGeom>
          <a:ln>
            <a:prstDash val="solid"/>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33" name="矩形 32"/>
          <p:cNvSpPr/>
          <p:nvPr/>
        </p:nvSpPr>
        <p:spPr>
          <a:xfrm>
            <a:off x="7528958" y="4942367"/>
            <a:ext cx="2522073" cy="3443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200" dirty="0"/>
              <a:t>6</a:t>
            </a:r>
            <a:r>
              <a:rPr lang="en-US" altLang="zh-TW" sz="2200" dirty="0" smtClean="0"/>
              <a:t>. Sync Notification</a:t>
            </a:r>
            <a:endParaRPr lang="zh-TW" altLang="en-US" sz="2200" dirty="0"/>
          </a:p>
        </p:txBody>
      </p:sp>
      <p:cxnSp>
        <p:nvCxnSpPr>
          <p:cNvPr id="38" name="直線單箭頭接點 37"/>
          <p:cNvCxnSpPr/>
          <p:nvPr/>
        </p:nvCxnSpPr>
        <p:spPr>
          <a:xfrm>
            <a:off x="7633859" y="5622652"/>
            <a:ext cx="2291937" cy="0"/>
          </a:xfrm>
          <a:prstGeom prst="straightConnector1">
            <a:avLst/>
          </a:prstGeom>
          <a:ln>
            <a:prstDash val="solid"/>
            <a:headEnd type="arrow" w="med" len="med"/>
            <a:tailEnd type="none" w="med" len="med"/>
          </a:ln>
        </p:spPr>
        <p:style>
          <a:lnRef idx="3">
            <a:schemeClr val="dk1"/>
          </a:lnRef>
          <a:fillRef idx="0">
            <a:schemeClr val="dk1"/>
          </a:fillRef>
          <a:effectRef idx="2">
            <a:schemeClr val="dk1"/>
          </a:effectRef>
          <a:fontRef idx="minor">
            <a:schemeClr val="tx1"/>
          </a:fontRef>
        </p:style>
      </p:cxnSp>
      <p:sp>
        <p:nvSpPr>
          <p:cNvPr id="39" name="矩形 38"/>
          <p:cNvSpPr/>
          <p:nvPr/>
        </p:nvSpPr>
        <p:spPr>
          <a:xfrm>
            <a:off x="7526983" y="5308517"/>
            <a:ext cx="2522073" cy="3443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200" dirty="0" smtClean="0"/>
              <a:t>7. Request for LSA</a:t>
            </a:r>
            <a:endParaRPr lang="zh-TW" altLang="en-US" sz="2200" dirty="0"/>
          </a:p>
        </p:txBody>
      </p:sp>
      <p:cxnSp>
        <p:nvCxnSpPr>
          <p:cNvPr id="40" name="直線單箭頭接點 39"/>
          <p:cNvCxnSpPr/>
          <p:nvPr/>
        </p:nvCxnSpPr>
        <p:spPr>
          <a:xfrm>
            <a:off x="7622455" y="6087455"/>
            <a:ext cx="2291937" cy="0"/>
          </a:xfrm>
          <a:prstGeom prst="straightConnector1">
            <a:avLst/>
          </a:prstGeom>
          <a:ln>
            <a:prstDash val="solid"/>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41" name="矩形 40"/>
          <p:cNvSpPr/>
          <p:nvPr/>
        </p:nvSpPr>
        <p:spPr>
          <a:xfrm>
            <a:off x="7515579" y="5773320"/>
            <a:ext cx="2522073" cy="3443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200" dirty="0" smtClean="0"/>
              <a:t>8. LSA Reply</a:t>
            </a:r>
            <a:endParaRPr lang="zh-TW" altLang="en-US" sz="2200" dirty="0"/>
          </a:p>
        </p:txBody>
      </p:sp>
      <p:sp>
        <p:nvSpPr>
          <p:cNvPr id="3" name="矩形 2"/>
          <p:cNvSpPr/>
          <p:nvPr/>
        </p:nvSpPr>
        <p:spPr>
          <a:xfrm>
            <a:off x="232011" y="4970384"/>
            <a:ext cx="1433016" cy="1618235"/>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400" dirty="0" smtClean="0"/>
              <a:t>LSDB A</a:t>
            </a:r>
          </a:p>
          <a:p>
            <a:pPr algn="ctr"/>
            <a:endParaRPr lang="en-US" altLang="zh-TW" sz="2400" dirty="0"/>
          </a:p>
          <a:p>
            <a:pPr algn="ctr"/>
            <a:endParaRPr lang="en-US" altLang="zh-TW" sz="2400" dirty="0"/>
          </a:p>
          <a:p>
            <a:pPr algn="ctr"/>
            <a:endParaRPr lang="zh-TW" altLang="en-US" sz="2400" dirty="0"/>
          </a:p>
        </p:txBody>
      </p:sp>
      <p:sp>
        <p:nvSpPr>
          <p:cNvPr id="6" name="矩形 5"/>
          <p:cNvSpPr/>
          <p:nvPr/>
        </p:nvSpPr>
        <p:spPr>
          <a:xfrm>
            <a:off x="348017" y="5477071"/>
            <a:ext cx="1201003"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TW" sz="2400" dirty="0" smtClean="0"/>
              <a:t>Adj. LSA</a:t>
            </a:r>
            <a:endParaRPr lang="zh-TW" altLang="en-US" sz="2400" dirty="0"/>
          </a:p>
        </p:txBody>
      </p:sp>
      <p:sp>
        <p:nvSpPr>
          <p:cNvPr id="34" name="矩形 33"/>
          <p:cNvSpPr/>
          <p:nvPr/>
        </p:nvSpPr>
        <p:spPr>
          <a:xfrm>
            <a:off x="-109184" y="4590713"/>
            <a:ext cx="2006220" cy="25640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200" dirty="0" smtClean="0"/>
              <a:t>2. </a:t>
            </a:r>
            <a:r>
              <a:rPr lang="en-US" altLang="zh-TW" sz="2200" dirty="0" smtClean="0"/>
              <a:t>Store </a:t>
            </a:r>
            <a:r>
              <a:rPr lang="en-US" altLang="zh-TW" sz="2200" dirty="0" smtClean="0"/>
              <a:t>LSA (1)</a:t>
            </a:r>
            <a:endParaRPr lang="zh-TW" altLang="en-US" sz="2200" dirty="0"/>
          </a:p>
        </p:txBody>
      </p:sp>
    </p:spTree>
    <p:extLst>
      <p:ext uri="{BB962C8B-B14F-4D97-AF65-F5344CB8AC3E}">
        <p14:creationId xmlns:p14="http://schemas.microsoft.com/office/powerpoint/2010/main" val="6735338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Multipath Calculation</a:t>
            </a:r>
            <a:endParaRPr lang="zh-TW" altLang="en-US" dirty="0"/>
          </a:p>
        </p:txBody>
      </p:sp>
      <p:sp>
        <p:nvSpPr>
          <p:cNvPr id="3" name="內容版面配置區 2"/>
          <p:cNvSpPr>
            <a:spLocks noGrp="1"/>
          </p:cNvSpPr>
          <p:nvPr>
            <p:ph idx="1"/>
          </p:nvPr>
        </p:nvSpPr>
        <p:spPr/>
        <p:txBody>
          <a:bodyPr/>
          <a:lstStyle/>
          <a:p>
            <a:pPr marL="514350" indent="-514350">
              <a:buFont typeface="+mj-lt"/>
              <a:buAutoNum type="arabicPeriod"/>
            </a:pPr>
            <a:r>
              <a:rPr lang="en-US" altLang="zh-TW" dirty="0" smtClean="0"/>
              <a:t>Multipath calculation removes </a:t>
            </a:r>
            <a:r>
              <a:rPr lang="en-US" altLang="zh-TW" dirty="0"/>
              <a:t>all immediately adjacent links except </a:t>
            </a:r>
            <a:r>
              <a:rPr lang="en-US" altLang="zh-TW" dirty="0" smtClean="0"/>
              <a:t>one.</a:t>
            </a:r>
            <a:endParaRPr lang="en-US" altLang="zh-TW" dirty="0" smtClean="0"/>
          </a:p>
          <a:p>
            <a:pPr marL="514350" indent="-514350">
              <a:buFont typeface="+mj-lt"/>
              <a:buAutoNum type="arabicPeriod"/>
            </a:pPr>
            <a:r>
              <a:rPr lang="en-US" altLang="zh-TW" dirty="0" smtClean="0"/>
              <a:t>It uses </a:t>
            </a:r>
            <a:r>
              <a:rPr lang="en-US" altLang="zh-TW" dirty="0"/>
              <a:t>the </a:t>
            </a:r>
            <a:r>
              <a:rPr lang="en-US" altLang="zh-TW" dirty="0" err="1"/>
              <a:t>Dijktra’s</a:t>
            </a:r>
            <a:r>
              <a:rPr lang="en-US" altLang="zh-TW" dirty="0"/>
              <a:t> algorithm to calculate the cost of using that link to reach every destination in this </a:t>
            </a:r>
            <a:r>
              <a:rPr lang="en-US" altLang="zh-TW" dirty="0" smtClean="0"/>
              <a:t>topology.</a:t>
            </a:r>
          </a:p>
          <a:p>
            <a:pPr marL="514350" indent="-514350">
              <a:buFont typeface="+mj-lt"/>
              <a:buAutoNum type="arabicPeriod"/>
            </a:pPr>
            <a:r>
              <a:rPr lang="en-US" altLang="zh-TW" dirty="0" smtClean="0"/>
              <a:t>It repeats step 1 and 2 </a:t>
            </a:r>
            <a:r>
              <a:rPr lang="en-US" altLang="zh-TW" dirty="0"/>
              <a:t>for every adjacent link</a:t>
            </a:r>
            <a:r>
              <a:rPr lang="en-US" altLang="zh-TW" dirty="0" smtClean="0"/>
              <a:t>.</a:t>
            </a:r>
          </a:p>
          <a:p>
            <a:pPr marL="514350" indent="-514350">
              <a:buFont typeface="+mj-lt"/>
              <a:buAutoNum type="arabicPeriod"/>
            </a:pPr>
            <a:r>
              <a:rPr lang="en-US" altLang="zh-TW" dirty="0" smtClean="0"/>
              <a:t>It </a:t>
            </a:r>
            <a:r>
              <a:rPr lang="en-US" altLang="zh-TW" dirty="0"/>
              <a:t>ranks the next-hops for each destination based on their costs to reach the </a:t>
            </a:r>
            <a:r>
              <a:rPr lang="en-US" altLang="zh-TW" dirty="0" smtClean="0"/>
              <a:t>destination.</a:t>
            </a:r>
          </a:p>
          <a:p>
            <a:pPr lvl="1"/>
            <a:r>
              <a:rPr lang="en-US" altLang="zh-TW" dirty="0" smtClean="0"/>
              <a:t>Note that NLSR </a:t>
            </a:r>
            <a:r>
              <a:rPr lang="en-US" altLang="zh-TW" dirty="0"/>
              <a:t>allows an operator to specify the maximum number of paths per name prefix to insert into a FIB, so that the FIB size can be controlled when a node has many neighbors</a:t>
            </a:r>
            <a:endParaRPr lang="zh-TW" altLang="en-US" dirty="0"/>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13</a:t>
            </a:fld>
            <a:endParaRPr lang="zh-TW" altLang="en-US"/>
          </a:p>
        </p:txBody>
      </p:sp>
    </p:spTree>
    <p:extLst>
      <p:ext uri="{BB962C8B-B14F-4D97-AF65-F5344CB8AC3E}">
        <p14:creationId xmlns:p14="http://schemas.microsoft.com/office/powerpoint/2010/main" val="23532076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Multipath Calculation</a:t>
            </a:r>
            <a:endParaRPr lang="zh-TW" altLang="en-US" dirty="0"/>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14</a:t>
            </a:fld>
            <a:endParaRPr lang="zh-TW" altLang="en-US" dirty="0"/>
          </a:p>
        </p:txBody>
      </p:sp>
      <p:pic>
        <p:nvPicPr>
          <p:cNvPr id="5"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83850" y="2937471"/>
            <a:ext cx="1410077" cy="955107"/>
          </a:xfrm>
          <a:prstGeom prst="rect">
            <a:avLst/>
          </a:prstGeom>
          <a:noFill/>
          <a:extLst>
            <a:ext uri="{909E8E84-426E-40DD-AFC4-6F175D3DCCD1}">
              <a14:hiddenFill xmlns:a14="http://schemas.microsoft.com/office/drawing/2010/main">
                <a:solidFill>
                  <a:srgbClr val="FFFFFF"/>
                </a:solidFill>
              </a14:hiddenFill>
            </a:ext>
          </a:extLst>
        </p:spPr>
      </p:pic>
      <p:sp>
        <p:nvSpPr>
          <p:cNvPr id="6" name="文字方塊 5"/>
          <p:cNvSpPr txBox="1"/>
          <p:nvPr/>
        </p:nvSpPr>
        <p:spPr>
          <a:xfrm>
            <a:off x="10017306" y="2150927"/>
            <a:ext cx="1943161" cy="830997"/>
          </a:xfrm>
          <a:prstGeom prst="rect">
            <a:avLst/>
          </a:prstGeom>
          <a:noFill/>
        </p:spPr>
        <p:txBody>
          <a:bodyPr wrap="none" rtlCol="0">
            <a:spAutoFit/>
          </a:bodyPr>
          <a:lstStyle/>
          <a:p>
            <a:r>
              <a:rPr lang="en-US" altLang="zh-TW" sz="2400" dirty="0" smtClean="0"/>
              <a:t>NDN Router </a:t>
            </a:r>
            <a:r>
              <a:rPr lang="en-US" altLang="zh-TW" sz="2400" dirty="0" smtClean="0"/>
              <a:t>D</a:t>
            </a:r>
          </a:p>
          <a:p>
            <a:pPr algn="ctr"/>
            <a:r>
              <a:rPr lang="en-US" altLang="zh-TW" sz="2400" dirty="0" smtClean="0"/>
              <a:t>/</a:t>
            </a:r>
            <a:r>
              <a:rPr lang="en-US" altLang="zh-TW" sz="2400" dirty="0" err="1" smtClean="0"/>
              <a:t>jp</a:t>
            </a:r>
            <a:r>
              <a:rPr lang="en-US" altLang="zh-TW" sz="2400" dirty="0" smtClean="0"/>
              <a:t>/D</a:t>
            </a:r>
            <a:endParaRPr lang="zh-TW" altLang="en-US" sz="2400" dirty="0"/>
          </a:p>
        </p:txBody>
      </p:sp>
      <p:pic>
        <p:nvPicPr>
          <p:cNvPr id="7"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6390" y="2937472"/>
            <a:ext cx="1410077" cy="955107"/>
          </a:xfrm>
          <a:prstGeom prst="rect">
            <a:avLst/>
          </a:prstGeom>
          <a:noFill/>
          <a:extLst>
            <a:ext uri="{909E8E84-426E-40DD-AFC4-6F175D3DCCD1}">
              <a14:hiddenFill xmlns:a14="http://schemas.microsoft.com/office/drawing/2010/main">
                <a:solidFill>
                  <a:srgbClr val="FFFFFF"/>
                </a:solidFill>
              </a14:hiddenFill>
            </a:ext>
          </a:extLst>
        </p:spPr>
      </p:pic>
      <p:sp>
        <p:nvSpPr>
          <p:cNvPr id="8" name="文字方塊 7"/>
          <p:cNvSpPr txBox="1"/>
          <p:nvPr/>
        </p:nvSpPr>
        <p:spPr>
          <a:xfrm>
            <a:off x="6201241" y="2150927"/>
            <a:ext cx="1931939" cy="830997"/>
          </a:xfrm>
          <a:prstGeom prst="rect">
            <a:avLst/>
          </a:prstGeom>
          <a:noFill/>
        </p:spPr>
        <p:txBody>
          <a:bodyPr wrap="none" rtlCol="0">
            <a:spAutoFit/>
          </a:bodyPr>
          <a:lstStyle/>
          <a:p>
            <a:r>
              <a:rPr lang="en-US" altLang="zh-TW" sz="2400" dirty="0" smtClean="0"/>
              <a:t>NDN Router </a:t>
            </a:r>
            <a:r>
              <a:rPr lang="en-US" altLang="zh-TW" sz="2400" dirty="0" smtClean="0"/>
              <a:t>A</a:t>
            </a:r>
          </a:p>
          <a:p>
            <a:pPr algn="ctr"/>
            <a:r>
              <a:rPr lang="en-US" altLang="zh-TW" sz="2400" dirty="0" smtClean="0"/>
              <a:t>/</a:t>
            </a:r>
            <a:r>
              <a:rPr lang="en-US" altLang="zh-TW" sz="2400" dirty="0" err="1" smtClean="0"/>
              <a:t>tw</a:t>
            </a:r>
            <a:r>
              <a:rPr lang="en-US" altLang="zh-TW" sz="2400" dirty="0" smtClean="0"/>
              <a:t>/A</a:t>
            </a:r>
            <a:endParaRPr lang="zh-TW" altLang="en-US" sz="2400" dirty="0"/>
          </a:p>
        </p:txBody>
      </p:sp>
      <p:cxnSp>
        <p:nvCxnSpPr>
          <p:cNvPr id="9" name="直線接點 8"/>
          <p:cNvCxnSpPr>
            <a:stCxn id="7" idx="3"/>
            <a:endCxn id="5" idx="1"/>
          </p:cNvCxnSpPr>
          <p:nvPr/>
        </p:nvCxnSpPr>
        <p:spPr>
          <a:xfrm flipV="1">
            <a:off x="7846467" y="3415025"/>
            <a:ext cx="2437383" cy="1"/>
          </a:xfrm>
          <a:prstGeom prst="line">
            <a:avLst/>
          </a:prstGeom>
          <a:ln w="38100"/>
        </p:spPr>
        <p:style>
          <a:lnRef idx="3">
            <a:schemeClr val="dk1"/>
          </a:lnRef>
          <a:fillRef idx="0">
            <a:schemeClr val="dk1"/>
          </a:fillRef>
          <a:effectRef idx="2">
            <a:schemeClr val="dk1"/>
          </a:effectRef>
          <a:fontRef idx="minor">
            <a:schemeClr val="tx1"/>
          </a:fontRef>
        </p:style>
      </p:cxnSp>
      <p:pic>
        <p:nvPicPr>
          <p:cNvPr id="14"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73773" y="5158527"/>
            <a:ext cx="1410077" cy="955107"/>
          </a:xfrm>
          <a:prstGeom prst="rect">
            <a:avLst/>
          </a:prstGeom>
          <a:noFill/>
          <a:extLst>
            <a:ext uri="{909E8E84-426E-40DD-AFC4-6F175D3DCCD1}">
              <a14:hiddenFill xmlns:a14="http://schemas.microsoft.com/office/drawing/2010/main">
                <a:solidFill>
                  <a:srgbClr val="FFFFFF"/>
                </a:solidFill>
              </a14:hiddenFill>
            </a:ext>
          </a:extLst>
        </p:spPr>
      </p:pic>
      <p:sp>
        <p:nvSpPr>
          <p:cNvPr id="15" name="文字方塊 14"/>
          <p:cNvSpPr txBox="1"/>
          <p:nvPr/>
        </p:nvSpPr>
        <p:spPr>
          <a:xfrm>
            <a:off x="8618451" y="6055009"/>
            <a:ext cx="1917513" cy="830997"/>
          </a:xfrm>
          <a:prstGeom prst="rect">
            <a:avLst/>
          </a:prstGeom>
          <a:noFill/>
        </p:spPr>
        <p:txBody>
          <a:bodyPr wrap="none" rtlCol="0">
            <a:spAutoFit/>
          </a:bodyPr>
          <a:lstStyle/>
          <a:p>
            <a:r>
              <a:rPr lang="en-US" altLang="zh-TW" sz="2400" dirty="0" smtClean="0"/>
              <a:t>NDN Router </a:t>
            </a:r>
            <a:r>
              <a:rPr lang="en-US" altLang="zh-TW" sz="2400" dirty="0" smtClean="0"/>
              <a:t>C</a:t>
            </a:r>
          </a:p>
          <a:p>
            <a:pPr algn="ctr"/>
            <a:r>
              <a:rPr lang="en-US" altLang="zh-TW" sz="2400" dirty="0" smtClean="0"/>
              <a:t>/</a:t>
            </a:r>
            <a:r>
              <a:rPr lang="en-US" altLang="zh-TW" sz="2400" dirty="0" err="1" smtClean="0"/>
              <a:t>kr</a:t>
            </a:r>
            <a:r>
              <a:rPr lang="en-US" altLang="zh-TW" sz="2400" dirty="0" smtClean="0"/>
              <a:t>/C</a:t>
            </a:r>
            <a:endParaRPr lang="zh-TW" altLang="en-US" sz="2400" dirty="0"/>
          </a:p>
        </p:txBody>
      </p:sp>
      <p:pic>
        <p:nvPicPr>
          <p:cNvPr id="16"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6313" y="5158528"/>
            <a:ext cx="1410077" cy="955107"/>
          </a:xfrm>
          <a:prstGeom prst="rect">
            <a:avLst/>
          </a:prstGeom>
          <a:noFill/>
          <a:extLst>
            <a:ext uri="{909E8E84-426E-40DD-AFC4-6F175D3DCCD1}">
              <a14:hiddenFill xmlns:a14="http://schemas.microsoft.com/office/drawing/2010/main">
                <a:solidFill>
                  <a:srgbClr val="FFFFFF"/>
                </a:solidFill>
              </a14:hiddenFill>
            </a:ext>
          </a:extLst>
        </p:spPr>
      </p:pic>
      <p:sp>
        <p:nvSpPr>
          <p:cNvPr id="17" name="文字方塊 16"/>
          <p:cNvSpPr txBox="1"/>
          <p:nvPr/>
        </p:nvSpPr>
        <p:spPr>
          <a:xfrm>
            <a:off x="4770991" y="6055010"/>
            <a:ext cx="1920719" cy="830997"/>
          </a:xfrm>
          <a:prstGeom prst="rect">
            <a:avLst/>
          </a:prstGeom>
          <a:noFill/>
        </p:spPr>
        <p:txBody>
          <a:bodyPr wrap="none" rtlCol="0">
            <a:spAutoFit/>
          </a:bodyPr>
          <a:lstStyle/>
          <a:p>
            <a:r>
              <a:rPr lang="en-US" altLang="zh-TW" sz="2400" dirty="0" smtClean="0"/>
              <a:t>NDN Router </a:t>
            </a:r>
            <a:r>
              <a:rPr lang="en-US" altLang="zh-TW" sz="2400" dirty="0" smtClean="0"/>
              <a:t>B</a:t>
            </a:r>
          </a:p>
          <a:p>
            <a:pPr algn="ctr"/>
            <a:r>
              <a:rPr lang="en-US" altLang="zh-TW" sz="2400" dirty="0" smtClean="0"/>
              <a:t>/</a:t>
            </a:r>
            <a:r>
              <a:rPr lang="en-US" altLang="zh-TW" sz="2400" dirty="0" err="1" smtClean="0"/>
              <a:t>cn</a:t>
            </a:r>
            <a:r>
              <a:rPr lang="en-US" altLang="zh-TW" sz="2400" dirty="0" smtClean="0"/>
              <a:t>/B</a:t>
            </a:r>
            <a:endParaRPr lang="zh-TW" altLang="en-US" sz="2400" dirty="0"/>
          </a:p>
        </p:txBody>
      </p:sp>
      <p:cxnSp>
        <p:nvCxnSpPr>
          <p:cNvPr id="18" name="直線接點 17"/>
          <p:cNvCxnSpPr>
            <a:stCxn id="16" idx="3"/>
            <a:endCxn id="14" idx="1"/>
          </p:cNvCxnSpPr>
          <p:nvPr/>
        </p:nvCxnSpPr>
        <p:spPr>
          <a:xfrm flipV="1">
            <a:off x="6436390" y="5636081"/>
            <a:ext cx="2437383" cy="1"/>
          </a:xfrm>
          <a:prstGeom prst="line">
            <a:avLst/>
          </a:prstGeom>
          <a:ln w="38100"/>
        </p:spPr>
        <p:style>
          <a:lnRef idx="3">
            <a:schemeClr val="dk1"/>
          </a:lnRef>
          <a:fillRef idx="0">
            <a:schemeClr val="dk1"/>
          </a:fillRef>
          <a:effectRef idx="2">
            <a:schemeClr val="dk1"/>
          </a:effectRef>
          <a:fontRef idx="minor">
            <a:schemeClr val="tx1"/>
          </a:fontRef>
        </p:style>
      </p:cxnSp>
      <p:cxnSp>
        <p:nvCxnSpPr>
          <p:cNvPr id="20" name="直線接點 19"/>
          <p:cNvCxnSpPr>
            <a:stCxn id="16" idx="0"/>
          </p:cNvCxnSpPr>
          <p:nvPr/>
        </p:nvCxnSpPr>
        <p:spPr>
          <a:xfrm flipV="1">
            <a:off x="5731352" y="3756889"/>
            <a:ext cx="1098082" cy="1401639"/>
          </a:xfrm>
          <a:prstGeom prst="line">
            <a:avLst/>
          </a:prstGeom>
          <a:ln w="38100"/>
        </p:spPr>
        <p:style>
          <a:lnRef idx="3">
            <a:schemeClr val="dk1"/>
          </a:lnRef>
          <a:fillRef idx="0">
            <a:schemeClr val="dk1"/>
          </a:fillRef>
          <a:effectRef idx="2">
            <a:schemeClr val="dk1"/>
          </a:effectRef>
          <a:fontRef idx="minor">
            <a:schemeClr val="tx1"/>
          </a:fontRef>
        </p:style>
      </p:cxnSp>
      <p:cxnSp>
        <p:nvCxnSpPr>
          <p:cNvPr id="24" name="直線接點 23"/>
          <p:cNvCxnSpPr/>
          <p:nvPr/>
        </p:nvCxnSpPr>
        <p:spPr>
          <a:xfrm flipV="1">
            <a:off x="9856414" y="3756890"/>
            <a:ext cx="1132473" cy="1544358"/>
          </a:xfrm>
          <a:prstGeom prst="line">
            <a:avLst/>
          </a:prstGeom>
          <a:ln w="38100"/>
        </p:spPr>
        <p:style>
          <a:lnRef idx="3">
            <a:schemeClr val="dk1"/>
          </a:lnRef>
          <a:fillRef idx="0">
            <a:schemeClr val="dk1"/>
          </a:fillRef>
          <a:effectRef idx="2">
            <a:schemeClr val="dk1"/>
          </a:effectRef>
          <a:fontRef idx="minor">
            <a:schemeClr val="tx1"/>
          </a:fontRef>
        </p:style>
      </p:cxnSp>
      <p:cxnSp>
        <p:nvCxnSpPr>
          <p:cNvPr id="29" name="直線接點 28"/>
          <p:cNvCxnSpPr/>
          <p:nvPr/>
        </p:nvCxnSpPr>
        <p:spPr>
          <a:xfrm flipH="1" flipV="1">
            <a:off x="7655082" y="3756890"/>
            <a:ext cx="1502409" cy="1544358"/>
          </a:xfrm>
          <a:prstGeom prst="line">
            <a:avLst/>
          </a:prstGeom>
          <a:ln w="38100"/>
        </p:spPr>
        <p:style>
          <a:lnRef idx="3">
            <a:schemeClr val="dk1"/>
          </a:lnRef>
          <a:fillRef idx="0">
            <a:schemeClr val="dk1"/>
          </a:fillRef>
          <a:effectRef idx="2">
            <a:schemeClr val="dk1"/>
          </a:effectRef>
          <a:fontRef idx="minor">
            <a:schemeClr val="tx1"/>
          </a:fontRef>
        </p:style>
      </p:cxnSp>
      <p:sp>
        <p:nvSpPr>
          <p:cNvPr id="32" name="文字方塊 31"/>
          <p:cNvSpPr txBox="1"/>
          <p:nvPr/>
        </p:nvSpPr>
        <p:spPr>
          <a:xfrm>
            <a:off x="492421" y="1457820"/>
            <a:ext cx="8725466" cy="523220"/>
          </a:xfrm>
          <a:prstGeom prst="rect">
            <a:avLst/>
          </a:prstGeom>
          <a:noFill/>
        </p:spPr>
        <p:txBody>
          <a:bodyPr wrap="none" rtlCol="0">
            <a:spAutoFit/>
          </a:bodyPr>
          <a:lstStyle/>
          <a:p>
            <a:r>
              <a:rPr lang="en-US" altLang="zh-TW" sz="2800" b="1" dirty="0" smtClean="0">
                <a:solidFill>
                  <a:srgbClr val="0000FF"/>
                </a:solidFill>
              </a:rPr>
              <a:t>Step 1. Remove </a:t>
            </a:r>
            <a:r>
              <a:rPr lang="en-US" altLang="zh-TW" sz="2800" b="1" dirty="0">
                <a:solidFill>
                  <a:srgbClr val="0000FF"/>
                </a:solidFill>
              </a:rPr>
              <a:t>all immediately adjacent links except </a:t>
            </a:r>
            <a:r>
              <a:rPr lang="en-US" altLang="zh-TW" sz="2800" b="1" dirty="0" smtClean="0">
                <a:solidFill>
                  <a:srgbClr val="0000FF"/>
                </a:solidFill>
              </a:rPr>
              <a:t>one</a:t>
            </a:r>
            <a:endParaRPr lang="zh-TW" altLang="en-US" sz="2800" b="1" dirty="0">
              <a:solidFill>
                <a:srgbClr val="0000FF"/>
              </a:solidFill>
            </a:endParaRPr>
          </a:p>
        </p:txBody>
      </p:sp>
      <p:sp>
        <p:nvSpPr>
          <p:cNvPr id="48" name="文字方塊 47"/>
          <p:cNvSpPr txBox="1"/>
          <p:nvPr/>
        </p:nvSpPr>
        <p:spPr>
          <a:xfrm>
            <a:off x="441224" y="1466197"/>
            <a:ext cx="10647980" cy="523220"/>
          </a:xfrm>
          <a:prstGeom prst="rect">
            <a:avLst/>
          </a:prstGeom>
          <a:noFill/>
        </p:spPr>
        <p:txBody>
          <a:bodyPr wrap="none" rtlCol="0">
            <a:spAutoFit/>
          </a:bodyPr>
          <a:lstStyle/>
          <a:p>
            <a:r>
              <a:rPr lang="en-US" altLang="zh-TW" sz="2800" b="1" dirty="0" smtClean="0">
                <a:solidFill>
                  <a:srgbClr val="0000FF"/>
                </a:solidFill>
              </a:rPr>
              <a:t>Step 2. Calculate the cost </a:t>
            </a:r>
            <a:r>
              <a:rPr lang="en-US" altLang="zh-TW" sz="2800" b="1" dirty="0">
                <a:solidFill>
                  <a:srgbClr val="0000FF"/>
                </a:solidFill>
              </a:rPr>
              <a:t>of using that link to reach every destination  </a:t>
            </a:r>
            <a:endParaRPr lang="zh-TW" altLang="en-US" sz="2800" b="1" dirty="0">
              <a:solidFill>
                <a:srgbClr val="0000FF"/>
              </a:solidFill>
            </a:endParaRPr>
          </a:p>
        </p:txBody>
      </p:sp>
      <p:graphicFrame>
        <p:nvGraphicFramePr>
          <p:cNvPr id="49" name="表格 48"/>
          <p:cNvGraphicFramePr>
            <a:graphicFrameLocks noGrp="1"/>
          </p:cNvGraphicFramePr>
          <p:nvPr>
            <p:extLst>
              <p:ext uri="{D42A27DB-BD31-4B8C-83A1-F6EECF244321}">
                <p14:modId xmlns:p14="http://schemas.microsoft.com/office/powerpoint/2010/main" val="134419144"/>
              </p:ext>
            </p:extLst>
          </p:nvPr>
        </p:nvGraphicFramePr>
        <p:xfrm>
          <a:off x="383530" y="2020306"/>
          <a:ext cx="4351704" cy="2194560"/>
        </p:xfrm>
        <a:graphic>
          <a:graphicData uri="http://schemas.openxmlformats.org/drawingml/2006/table">
            <a:tbl>
              <a:tblPr firstRow="1" bandRow="1">
                <a:tableStyleId>{5C22544A-7EE6-4342-B048-85BDC9FD1C3A}</a:tableStyleId>
              </a:tblPr>
              <a:tblGrid>
                <a:gridCol w="1683338"/>
                <a:gridCol w="2668366"/>
              </a:tblGrid>
              <a:tr h="566195">
                <a:tc>
                  <a:txBody>
                    <a:bodyPr/>
                    <a:lstStyle/>
                    <a:p>
                      <a:r>
                        <a:rPr lang="en-US" altLang="zh-TW" sz="2400" dirty="0" smtClean="0"/>
                        <a:t>Destination</a:t>
                      </a:r>
                    </a:p>
                    <a:p>
                      <a:r>
                        <a:rPr lang="en-US" altLang="zh-TW" sz="2400" dirty="0" smtClean="0"/>
                        <a:t>(from</a:t>
                      </a:r>
                      <a:r>
                        <a:rPr lang="en-US" altLang="zh-TW" sz="2400" baseline="0" dirty="0" smtClean="0"/>
                        <a:t> A</a:t>
                      </a:r>
                      <a:r>
                        <a:rPr lang="en-US" altLang="zh-TW" sz="2400" dirty="0" smtClean="0"/>
                        <a:t>)</a:t>
                      </a:r>
                      <a:endParaRPr lang="zh-TW" altLang="en-US" sz="2400" dirty="0"/>
                    </a:p>
                  </a:txBody>
                  <a:tcPr/>
                </a:tc>
                <a:tc>
                  <a:txBody>
                    <a:bodyPr/>
                    <a:lstStyle/>
                    <a:p>
                      <a:pPr>
                        <a:lnSpc>
                          <a:spcPct val="100000"/>
                        </a:lnSpc>
                      </a:pPr>
                      <a:r>
                        <a:rPr lang="en-US" altLang="zh-TW" sz="2400" dirty="0" smtClean="0"/>
                        <a:t>(Next Hop, Cost)</a:t>
                      </a:r>
                      <a:endParaRPr lang="zh-TW" altLang="en-US" sz="2400" dirty="0"/>
                    </a:p>
                  </a:txBody>
                  <a:tcPr/>
                </a:tc>
              </a:tr>
              <a:tr h="457200">
                <a:tc>
                  <a:txBody>
                    <a:bodyPr/>
                    <a:lstStyle/>
                    <a:p>
                      <a:r>
                        <a:rPr lang="en-US" altLang="zh-TW" sz="2400" dirty="0" smtClean="0"/>
                        <a:t>Router B</a:t>
                      </a:r>
                      <a:endParaRPr lang="zh-TW" altLang="en-US" sz="2400" dirty="0"/>
                    </a:p>
                  </a:txBody>
                  <a:tcPr/>
                </a:tc>
                <a:tc>
                  <a:txBody>
                    <a:bodyPr/>
                    <a:lstStyle/>
                    <a:p>
                      <a:r>
                        <a:rPr lang="en-US" altLang="zh-TW" sz="2400" smtClean="0">
                          <a:solidFill>
                            <a:srgbClr val="FF0000"/>
                          </a:solidFill>
                        </a:rPr>
                        <a:t>(1,10)</a:t>
                      </a:r>
                      <a:endParaRPr lang="zh-TW" altLang="en-US" sz="2400" dirty="0">
                        <a:solidFill>
                          <a:srgbClr val="FF0000"/>
                        </a:solidFill>
                      </a:endParaRPr>
                    </a:p>
                  </a:txBody>
                  <a:tcPr/>
                </a:tc>
              </a:tr>
              <a:tr h="457200">
                <a:tc>
                  <a:txBody>
                    <a:bodyPr/>
                    <a:lstStyle/>
                    <a:p>
                      <a:r>
                        <a:rPr lang="en-US" altLang="zh-TW" sz="2400" dirty="0" smtClean="0"/>
                        <a:t>Router</a:t>
                      </a:r>
                      <a:r>
                        <a:rPr lang="en-US" altLang="zh-TW" sz="2400" baseline="0" dirty="0" smtClean="0"/>
                        <a:t> C</a:t>
                      </a:r>
                      <a:endParaRPr lang="zh-TW" altLang="en-US" sz="2400" dirty="0"/>
                    </a:p>
                  </a:txBody>
                  <a:tcPr/>
                </a:tc>
                <a:tc>
                  <a:txBody>
                    <a:bodyPr/>
                    <a:lstStyle/>
                    <a:p>
                      <a:r>
                        <a:rPr lang="en-US" altLang="zh-TW" sz="2400" dirty="0" smtClean="0">
                          <a:solidFill>
                            <a:srgbClr val="FF0000"/>
                          </a:solidFill>
                        </a:rPr>
                        <a:t>(1,20)</a:t>
                      </a:r>
                      <a:endParaRPr lang="zh-TW" altLang="en-US" sz="2400" dirty="0">
                        <a:solidFill>
                          <a:srgbClr val="FF0000"/>
                        </a:solidFill>
                      </a:endParaRPr>
                    </a:p>
                  </a:txBody>
                  <a:tcPr/>
                </a:tc>
              </a:tr>
              <a:tr h="457200">
                <a:tc>
                  <a:txBody>
                    <a:bodyPr/>
                    <a:lstStyle/>
                    <a:p>
                      <a:r>
                        <a:rPr lang="en-US" altLang="zh-TW" sz="2400" dirty="0" smtClean="0"/>
                        <a:t>Router D</a:t>
                      </a:r>
                      <a:endParaRPr lang="zh-TW" altLang="en-US" sz="2400" dirty="0"/>
                    </a:p>
                  </a:txBody>
                  <a:tcPr/>
                </a:tc>
                <a:tc>
                  <a:txBody>
                    <a:bodyPr/>
                    <a:lstStyle/>
                    <a:p>
                      <a:r>
                        <a:rPr lang="en-US" altLang="zh-TW" sz="2400" dirty="0" smtClean="0">
                          <a:solidFill>
                            <a:srgbClr val="FF0000"/>
                          </a:solidFill>
                        </a:rPr>
                        <a:t>(1,25)</a:t>
                      </a:r>
                      <a:endParaRPr lang="zh-TW" altLang="en-US" sz="2400" dirty="0">
                        <a:solidFill>
                          <a:srgbClr val="FF0000"/>
                        </a:solidFill>
                      </a:endParaRPr>
                    </a:p>
                  </a:txBody>
                  <a:tcPr/>
                </a:tc>
              </a:tr>
            </a:tbl>
          </a:graphicData>
        </a:graphic>
      </p:graphicFrame>
      <p:sp>
        <p:nvSpPr>
          <p:cNvPr id="51" name="文字方塊 50"/>
          <p:cNvSpPr txBox="1"/>
          <p:nvPr/>
        </p:nvSpPr>
        <p:spPr>
          <a:xfrm>
            <a:off x="5742571" y="4143970"/>
            <a:ext cx="495649" cy="461665"/>
          </a:xfrm>
          <a:prstGeom prst="rect">
            <a:avLst/>
          </a:prstGeom>
          <a:noFill/>
        </p:spPr>
        <p:txBody>
          <a:bodyPr wrap="none" rtlCol="0">
            <a:spAutoFit/>
          </a:bodyPr>
          <a:lstStyle/>
          <a:p>
            <a:r>
              <a:rPr lang="en-US" altLang="zh-TW" sz="2400" dirty="0" smtClean="0"/>
              <a:t>10</a:t>
            </a:r>
            <a:endParaRPr lang="zh-TW" altLang="en-US" sz="2400" dirty="0"/>
          </a:p>
        </p:txBody>
      </p:sp>
      <p:sp>
        <p:nvSpPr>
          <p:cNvPr id="52" name="文字方塊 51"/>
          <p:cNvSpPr txBox="1"/>
          <p:nvPr/>
        </p:nvSpPr>
        <p:spPr>
          <a:xfrm>
            <a:off x="8817333" y="2921789"/>
            <a:ext cx="495649" cy="461665"/>
          </a:xfrm>
          <a:prstGeom prst="rect">
            <a:avLst/>
          </a:prstGeom>
          <a:noFill/>
        </p:spPr>
        <p:txBody>
          <a:bodyPr wrap="none" rtlCol="0">
            <a:spAutoFit/>
          </a:bodyPr>
          <a:lstStyle/>
          <a:p>
            <a:r>
              <a:rPr lang="en-US" altLang="zh-TW" sz="2400" dirty="0" smtClean="0"/>
              <a:t>15</a:t>
            </a:r>
            <a:endParaRPr lang="zh-TW" altLang="en-US" sz="2400" dirty="0"/>
          </a:p>
        </p:txBody>
      </p:sp>
      <p:sp>
        <p:nvSpPr>
          <p:cNvPr id="53" name="文字方塊 52"/>
          <p:cNvSpPr txBox="1"/>
          <p:nvPr/>
        </p:nvSpPr>
        <p:spPr>
          <a:xfrm>
            <a:off x="7902905" y="4349573"/>
            <a:ext cx="340158" cy="461665"/>
          </a:xfrm>
          <a:prstGeom prst="rect">
            <a:avLst/>
          </a:prstGeom>
          <a:noFill/>
        </p:spPr>
        <p:txBody>
          <a:bodyPr wrap="none" rtlCol="0">
            <a:spAutoFit/>
          </a:bodyPr>
          <a:lstStyle/>
          <a:p>
            <a:r>
              <a:rPr lang="en-US" altLang="zh-TW" sz="2400" dirty="0" smtClean="0"/>
              <a:t>7</a:t>
            </a:r>
            <a:endParaRPr lang="zh-TW" altLang="en-US" sz="2400" dirty="0"/>
          </a:p>
        </p:txBody>
      </p:sp>
      <p:sp>
        <p:nvSpPr>
          <p:cNvPr id="54" name="文字方塊 53"/>
          <p:cNvSpPr txBox="1"/>
          <p:nvPr/>
        </p:nvSpPr>
        <p:spPr>
          <a:xfrm>
            <a:off x="7407256" y="5651970"/>
            <a:ext cx="495649" cy="461665"/>
          </a:xfrm>
          <a:prstGeom prst="rect">
            <a:avLst/>
          </a:prstGeom>
          <a:noFill/>
        </p:spPr>
        <p:txBody>
          <a:bodyPr wrap="none" rtlCol="0">
            <a:spAutoFit/>
          </a:bodyPr>
          <a:lstStyle/>
          <a:p>
            <a:r>
              <a:rPr lang="en-US" altLang="zh-TW" sz="2400" dirty="0" smtClean="0"/>
              <a:t>10</a:t>
            </a:r>
            <a:endParaRPr lang="zh-TW" altLang="en-US" sz="2400" dirty="0"/>
          </a:p>
        </p:txBody>
      </p:sp>
      <p:sp>
        <p:nvSpPr>
          <p:cNvPr id="56" name="文字方塊 55"/>
          <p:cNvSpPr txBox="1"/>
          <p:nvPr/>
        </p:nvSpPr>
        <p:spPr>
          <a:xfrm>
            <a:off x="10430525" y="4374802"/>
            <a:ext cx="340158" cy="461665"/>
          </a:xfrm>
          <a:prstGeom prst="rect">
            <a:avLst/>
          </a:prstGeom>
          <a:noFill/>
        </p:spPr>
        <p:txBody>
          <a:bodyPr wrap="none" rtlCol="0">
            <a:spAutoFit/>
          </a:bodyPr>
          <a:lstStyle/>
          <a:p>
            <a:r>
              <a:rPr lang="en-US" altLang="zh-TW" sz="2400" dirty="0" smtClean="0"/>
              <a:t>5</a:t>
            </a:r>
            <a:endParaRPr lang="zh-TW" altLang="en-US" sz="2400" dirty="0"/>
          </a:p>
        </p:txBody>
      </p:sp>
      <p:graphicFrame>
        <p:nvGraphicFramePr>
          <p:cNvPr id="57" name="表格 56"/>
          <p:cNvGraphicFramePr>
            <a:graphicFrameLocks noGrp="1"/>
          </p:cNvGraphicFramePr>
          <p:nvPr>
            <p:extLst>
              <p:ext uri="{D42A27DB-BD31-4B8C-83A1-F6EECF244321}">
                <p14:modId xmlns:p14="http://schemas.microsoft.com/office/powerpoint/2010/main" val="2531325182"/>
              </p:ext>
            </p:extLst>
          </p:nvPr>
        </p:nvGraphicFramePr>
        <p:xfrm>
          <a:off x="390084" y="2041693"/>
          <a:ext cx="4367259" cy="2194560"/>
        </p:xfrm>
        <a:graphic>
          <a:graphicData uri="http://schemas.openxmlformats.org/drawingml/2006/table">
            <a:tbl>
              <a:tblPr firstRow="1" bandRow="1">
                <a:tableStyleId>{5C22544A-7EE6-4342-B048-85BDC9FD1C3A}</a:tableStyleId>
              </a:tblPr>
              <a:tblGrid>
                <a:gridCol w="1718548"/>
                <a:gridCol w="2648711"/>
              </a:tblGrid>
              <a:tr h="566195">
                <a:tc>
                  <a:txBody>
                    <a:bodyPr/>
                    <a:lstStyle/>
                    <a:p>
                      <a:r>
                        <a:rPr lang="en-US" altLang="zh-TW" sz="2400" dirty="0" smtClean="0"/>
                        <a:t>Destination</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dirty="0" smtClean="0"/>
                        <a:t>(from</a:t>
                      </a:r>
                      <a:r>
                        <a:rPr lang="en-US" altLang="zh-TW" sz="2400" baseline="0" dirty="0" smtClean="0"/>
                        <a:t> A</a:t>
                      </a:r>
                      <a:r>
                        <a:rPr lang="en-US" altLang="zh-TW" sz="2400" dirty="0" smtClean="0"/>
                        <a:t>)</a:t>
                      </a:r>
                      <a:endParaRPr lang="zh-TW" altLang="en-US" sz="2400" dirty="0" smtClean="0"/>
                    </a:p>
                  </a:txBody>
                  <a:tcPr/>
                </a:tc>
                <a:tc>
                  <a:txBody>
                    <a:bodyPr/>
                    <a:lstStyle/>
                    <a:p>
                      <a:r>
                        <a:rPr lang="en-US" altLang="zh-TW" sz="2400" dirty="0" smtClean="0"/>
                        <a:t>(Next Hop, Cost)</a:t>
                      </a:r>
                      <a:endParaRPr lang="zh-TW" altLang="en-US" sz="2400" dirty="0"/>
                    </a:p>
                  </a:txBody>
                  <a:tcPr/>
                </a:tc>
              </a:tr>
              <a:tr h="457200">
                <a:tc>
                  <a:txBody>
                    <a:bodyPr/>
                    <a:lstStyle/>
                    <a:p>
                      <a:r>
                        <a:rPr lang="en-US" altLang="zh-TW" sz="2400" dirty="0" smtClean="0"/>
                        <a:t>Router B</a:t>
                      </a:r>
                      <a:endParaRPr lang="zh-TW" alt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dirty="0" smtClean="0"/>
                        <a:t>(1,10)</a:t>
                      </a:r>
                      <a:r>
                        <a:rPr lang="en-US" altLang="zh-TW" sz="2400" baseline="0" dirty="0" smtClean="0"/>
                        <a:t> </a:t>
                      </a:r>
                      <a:r>
                        <a:rPr lang="en-US" altLang="zh-TW" sz="2400" dirty="0" smtClean="0">
                          <a:solidFill>
                            <a:srgbClr val="FF0000"/>
                          </a:solidFill>
                        </a:rPr>
                        <a:t>(2,17)</a:t>
                      </a:r>
                      <a:endParaRPr lang="zh-TW" altLang="en-US" sz="2400" dirty="0">
                        <a:solidFill>
                          <a:srgbClr val="FF0000"/>
                        </a:solidFill>
                      </a:endParaRPr>
                    </a:p>
                  </a:txBody>
                  <a:tcPr/>
                </a:tc>
              </a:tr>
              <a:tr h="457200">
                <a:tc>
                  <a:txBody>
                    <a:bodyPr/>
                    <a:lstStyle/>
                    <a:p>
                      <a:r>
                        <a:rPr lang="en-US" altLang="zh-TW" sz="2400" dirty="0" smtClean="0"/>
                        <a:t>Router</a:t>
                      </a:r>
                      <a:r>
                        <a:rPr lang="en-US" altLang="zh-TW" sz="2400" baseline="0" dirty="0" smtClean="0"/>
                        <a:t> C</a:t>
                      </a:r>
                      <a:endParaRPr lang="zh-TW" alt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dirty="0" smtClean="0"/>
                        <a:t>(1,20)</a:t>
                      </a:r>
                      <a:r>
                        <a:rPr lang="zh-TW" altLang="en-US" sz="2400" baseline="0" dirty="0" smtClean="0"/>
                        <a:t> </a:t>
                      </a:r>
                      <a:r>
                        <a:rPr lang="en-US" altLang="zh-TW" sz="2400" b="0" strike="noStrike" dirty="0" smtClean="0">
                          <a:solidFill>
                            <a:srgbClr val="FF0000"/>
                          </a:solidFill>
                        </a:rPr>
                        <a:t>(2,7)</a:t>
                      </a:r>
                      <a:endParaRPr lang="zh-TW" altLang="en-US" sz="2400" b="0" strike="noStrike" dirty="0">
                        <a:solidFill>
                          <a:srgbClr val="FF0000"/>
                        </a:solidFill>
                      </a:endParaRPr>
                    </a:p>
                  </a:txBody>
                  <a:tcPr/>
                </a:tc>
              </a:tr>
              <a:tr h="457200">
                <a:tc>
                  <a:txBody>
                    <a:bodyPr/>
                    <a:lstStyle/>
                    <a:p>
                      <a:r>
                        <a:rPr lang="en-US" altLang="zh-TW" sz="2400" dirty="0" smtClean="0"/>
                        <a:t>Router D</a:t>
                      </a:r>
                      <a:endParaRPr lang="zh-TW" alt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dirty="0" smtClean="0"/>
                        <a:t>(1,25) </a:t>
                      </a:r>
                      <a:r>
                        <a:rPr lang="en-US" altLang="zh-TW" sz="2400" b="0" strike="noStrike" dirty="0" smtClean="0">
                          <a:solidFill>
                            <a:srgbClr val="FF0000"/>
                          </a:solidFill>
                        </a:rPr>
                        <a:t>(2,12)</a:t>
                      </a:r>
                      <a:endParaRPr lang="zh-TW" altLang="en-US" sz="2400" b="0" strike="noStrike" dirty="0">
                        <a:solidFill>
                          <a:srgbClr val="FF0000"/>
                        </a:solidFill>
                      </a:endParaRPr>
                    </a:p>
                  </a:txBody>
                  <a:tcPr/>
                </a:tc>
              </a:tr>
            </a:tbl>
          </a:graphicData>
        </a:graphic>
      </p:graphicFrame>
      <p:sp>
        <p:nvSpPr>
          <p:cNvPr id="60" name="文字方塊 59"/>
          <p:cNvSpPr txBox="1"/>
          <p:nvPr/>
        </p:nvSpPr>
        <p:spPr>
          <a:xfrm>
            <a:off x="573747" y="1457820"/>
            <a:ext cx="6255687" cy="523220"/>
          </a:xfrm>
          <a:prstGeom prst="rect">
            <a:avLst/>
          </a:prstGeom>
          <a:noFill/>
        </p:spPr>
        <p:txBody>
          <a:bodyPr wrap="none" rtlCol="0">
            <a:spAutoFit/>
          </a:bodyPr>
          <a:lstStyle/>
          <a:p>
            <a:r>
              <a:rPr lang="en-US" altLang="zh-TW" sz="2800" b="1" dirty="0" smtClean="0">
                <a:solidFill>
                  <a:srgbClr val="008000"/>
                </a:solidFill>
              </a:rPr>
              <a:t>Repeat step 1 &amp; </a:t>
            </a:r>
            <a:r>
              <a:rPr lang="en-US" altLang="zh-TW" sz="2800" b="1" dirty="0">
                <a:solidFill>
                  <a:srgbClr val="008000"/>
                </a:solidFill>
              </a:rPr>
              <a:t>2 for every adjacent link</a:t>
            </a:r>
            <a:endParaRPr lang="zh-TW" altLang="en-US" sz="2800" b="1" dirty="0">
              <a:solidFill>
                <a:srgbClr val="008000"/>
              </a:solidFill>
            </a:endParaRPr>
          </a:p>
        </p:txBody>
      </p:sp>
      <p:graphicFrame>
        <p:nvGraphicFramePr>
          <p:cNvPr id="61" name="表格 60"/>
          <p:cNvGraphicFramePr>
            <a:graphicFrameLocks noGrp="1"/>
          </p:cNvGraphicFramePr>
          <p:nvPr>
            <p:extLst>
              <p:ext uri="{D42A27DB-BD31-4B8C-83A1-F6EECF244321}">
                <p14:modId xmlns:p14="http://schemas.microsoft.com/office/powerpoint/2010/main" val="1141066110"/>
              </p:ext>
            </p:extLst>
          </p:nvPr>
        </p:nvGraphicFramePr>
        <p:xfrm>
          <a:off x="381622" y="2046440"/>
          <a:ext cx="4403016" cy="2194560"/>
        </p:xfrm>
        <a:graphic>
          <a:graphicData uri="http://schemas.openxmlformats.org/drawingml/2006/table">
            <a:tbl>
              <a:tblPr firstRow="1" bandRow="1">
                <a:tableStyleId>{5C22544A-7EE6-4342-B048-85BDC9FD1C3A}</a:tableStyleId>
              </a:tblPr>
              <a:tblGrid>
                <a:gridCol w="1659816"/>
                <a:gridCol w="2743200"/>
              </a:tblGrid>
              <a:tr h="566195">
                <a:tc>
                  <a:txBody>
                    <a:bodyPr/>
                    <a:lstStyle/>
                    <a:p>
                      <a:r>
                        <a:rPr lang="en-US" altLang="zh-TW" sz="2400" strike="noStrike" dirty="0" smtClean="0"/>
                        <a:t>Destination</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strike="noStrike" dirty="0" smtClean="0"/>
                        <a:t>(from</a:t>
                      </a:r>
                      <a:r>
                        <a:rPr lang="en-US" altLang="zh-TW" sz="2400" strike="noStrike" baseline="0" dirty="0" smtClean="0"/>
                        <a:t> A</a:t>
                      </a:r>
                      <a:r>
                        <a:rPr lang="en-US" altLang="zh-TW" sz="2400" strike="noStrike" dirty="0" smtClean="0"/>
                        <a:t>)</a:t>
                      </a:r>
                      <a:endParaRPr lang="zh-TW" altLang="en-US" sz="2400" strike="noStrike" dirty="0" smtClean="0"/>
                    </a:p>
                  </a:txBody>
                  <a:tcPr/>
                </a:tc>
                <a:tc>
                  <a:txBody>
                    <a:bodyPr/>
                    <a:lstStyle/>
                    <a:p>
                      <a:r>
                        <a:rPr lang="en-US" altLang="zh-TW" sz="2400" strike="noStrike" dirty="0" smtClean="0"/>
                        <a:t>(Next Hop, Cost)</a:t>
                      </a:r>
                      <a:endParaRPr lang="zh-TW" altLang="en-US" sz="2400" strike="noStrike" dirty="0"/>
                    </a:p>
                  </a:txBody>
                  <a:tcPr/>
                </a:tc>
              </a:tr>
              <a:tr h="457200">
                <a:tc>
                  <a:txBody>
                    <a:bodyPr/>
                    <a:lstStyle/>
                    <a:p>
                      <a:r>
                        <a:rPr lang="en-US" altLang="zh-TW" sz="2400" strike="noStrike" dirty="0" smtClean="0"/>
                        <a:t>Router B</a:t>
                      </a:r>
                      <a:endParaRPr lang="zh-TW" altLang="en-US" sz="2400" strike="noStrik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dirty="0" smtClean="0"/>
                        <a:t>(1,10)</a:t>
                      </a:r>
                      <a:r>
                        <a:rPr lang="en-US" altLang="zh-TW" sz="2400" baseline="0" dirty="0" smtClean="0"/>
                        <a:t> </a:t>
                      </a:r>
                      <a:r>
                        <a:rPr lang="en-US" altLang="zh-TW" sz="2400" dirty="0" smtClean="0"/>
                        <a:t>(2,17) </a:t>
                      </a:r>
                      <a:r>
                        <a:rPr lang="en-US" altLang="zh-TW" sz="2400" strike="noStrike" dirty="0" smtClean="0">
                          <a:solidFill>
                            <a:srgbClr val="FF0000"/>
                          </a:solidFill>
                        </a:rPr>
                        <a:t>(3,30)</a:t>
                      </a:r>
                      <a:endParaRPr lang="zh-TW" altLang="en-US" sz="2400" strike="noStrike" dirty="0">
                        <a:solidFill>
                          <a:srgbClr val="FF0000"/>
                        </a:solidFill>
                      </a:endParaRPr>
                    </a:p>
                  </a:txBody>
                  <a:tcPr/>
                </a:tc>
              </a:tr>
              <a:tr h="457200">
                <a:tc>
                  <a:txBody>
                    <a:bodyPr/>
                    <a:lstStyle/>
                    <a:p>
                      <a:r>
                        <a:rPr lang="en-US" altLang="zh-TW" sz="2400" strike="noStrike" dirty="0" smtClean="0"/>
                        <a:t>Router</a:t>
                      </a:r>
                      <a:r>
                        <a:rPr lang="en-US" altLang="zh-TW" sz="2400" strike="noStrike" baseline="0" dirty="0" smtClean="0"/>
                        <a:t> C</a:t>
                      </a:r>
                      <a:endParaRPr lang="zh-TW" altLang="en-US" sz="2400" strike="noStrik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dirty="0" smtClean="0"/>
                        <a:t>(1,20)</a:t>
                      </a:r>
                      <a:r>
                        <a:rPr lang="zh-TW" altLang="en-US" sz="2400" baseline="0" dirty="0" smtClean="0"/>
                        <a:t> </a:t>
                      </a:r>
                      <a:r>
                        <a:rPr lang="en-US" altLang="zh-TW" sz="2400" b="0" strike="noStrike" dirty="0" smtClean="0">
                          <a:solidFill>
                            <a:schemeClr val="tx1"/>
                          </a:solidFill>
                        </a:rPr>
                        <a:t>(2,7)   </a:t>
                      </a:r>
                      <a:r>
                        <a:rPr lang="en-US" altLang="zh-TW" sz="2400" b="0" strike="noStrike" dirty="0" smtClean="0">
                          <a:solidFill>
                            <a:srgbClr val="FF0000"/>
                          </a:solidFill>
                        </a:rPr>
                        <a:t>(3,20)</a:t>
                      </a:r>
                      <a:endParaRPr lang="zh-TW" altLang="en-US" sz="2400" b="0" strike="noStrike" dirty="0">
                        <a:solidFill>
                          <a:srgbClr val="FF0000"/>
                        </a:solidFill>
                      </a:endParaRPr>
                    </a:p>
                  </a:txBody>
                  <a:tcPr/>
                </a:tc>
              </a:tr>
              <a:tr h="457200">
                <a:tc>
                  <a:txBody>
                    <a:bodyPr/>
                    <a:lstStyle/>
                    <a:p>
                      <a:r>
                        <a:rPr lang="en-US" altLang="zh-TW" sz="2400" strike="noStrike" dirty="0" smtClean="0"/>
                        <a:t>Router D</a:t>
                      </a:r>
                      <a:endParaRPr lang="zh-TW" altLang="en-US" sz="2400" strike="noStrik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dirty="0" smtClean="0"/>
                        <a:t>(1,25) </a:t>
                      </a:r>
                      <a:r>
                        <a:rPr lang="en-US" altLang="zh-TW" sz="2400" b="0" strike="noStrike" dirty="0" smtClean="0">
                          <a:solidFill>
                            <a:schemeClr val="tx1"/>
                          </a:solidFill>
                        </a:rPr>
                        <a:t>(2,12) </a:t>
                      </a:r>
                      <a:r>
                        <a:rPr lang="en-US" altLang="zh-TW" sz="2400" b="0" strike="noStrike" dirty="0" smtClean="0">
                          <a:solidFill>
                            <a:srgbClr val="FF0000"/>
                          </a:solidFill>
                        </a:rPr>
                        <a:t>(3,15)</a:t>
                      </a:r>
                      <a:endParaRPr lang="zh-TW" altLang="en-US" sz="2400" b="0" strike="noStrike" dirty="0">
                        <a:solidFill>
                          <a:srgbClr val="FF0000"/>
                        </a:solidFill>
                      </a:endParaRPr>
                    </a:p>
                  </a:txBody>
                  <a:tcPr/>
                </a:tc>
              </a:tr>
            </a:tbl>
          </a:graphicData>
        </a:graphic>
      </p:graphicFrame>
      <p:sp>
        <p:nvSpPr>
          <p:cNvPr id="62" name="文字方塊 61"/>
          <p:cNvSpPr txBox="1"/>
          <p:nvPr/>
        </p:nvSpPr>
        <p:spPr>
          <a:xfrm>
            <a:off x="5857496" y="3677134"/>
            <a:ext cx="914353" cy="430887"/>
          </a:xfrm>
          <a:prstGeom prst="rect">
            <a:avLst/>
          </a:prstGeom>
          <a:noFill/>
        </p:spPr>
        <p:txBody>
          <a:bodyPr wrap="none" rtlCol="0">
            <a:spAutoFit/>
          </a:bodyPr>
          <a:lstStyle/>
          <a:p>
            <a:r>
              <a:rPr lang="en-US" altLang="zh-TW" sz="2200" b="1" dirty="0" smtClean="0">
                <a:solidFill>
                  <a:srgbClr val="FF0000"/>
                </a:solidFill>
              </a:rPr>
              <a:t>Face 1</a:t>
            </a:r>
            <a:endParaRPr lang="zh-TW" altLang="en-US" sz="2200" b="1" dirty="0">
              <a:solidFill>
                <a:srgbClr val="FF0000"/>
              </a:solidFill>
            </a:endParaRPr>
          </a:p>
        </p:txBody>
      </p:sp>
      <p:sp>
        <p:nvSpPr>
          <p:cNvPr id="63" name="文字方塊 62"/>
          <p:cNvSpPr txBox="1"/>
          <p:nvPr/>
        </p:nvSpPr>
        <p:spPr>
          <a:xfrm>
            <a:off x="6962935" y="3801734"/>
            <a:ext cx="914353" cy="430887"/>
          </a:xfrm>
          <a:prstGeom prst="rect">
            <a:avLst/>
          </a:prstGeom>
          <a:noFill/>
        </p:spPr>
        <p:txBody>
          <a:bodyPr wrap="none" rtlCol="0">
            <a:spAutoFit/>
          </a:bodyPr>
          <a:lstStyle/>
          <a:p>
            <a:r>
              <a:rPr lang="en-US" altLang="zh-TW" sz="2200" b="1" dirty="0" smtClean="0">
                <a:solidFill>
                  <a:srgbClr val="FF0000"/>
                </a:solidFill>
              </a:rPr>
              <a:t>Face 2</a:t>
            </a:r>
            <a:endParaRPr lang="zh-TW" altLang="en-US" sz="2200" b="1" dirty="0">
              <a:solidFill>
                <a:srgbClr val="FF0000"/>
              </a:solidFill>
            </a:endParaRPr>
          </a:p>
        </p:txBody>
      </p:sp>
      <p:sp>
        <p:nvSpPr>
          <p:cNvPr id="64" name="文字方塊 63"/>
          <p:cNvSpPr txBox="1"/>
          <p:nvPr/>
        </p:nvSpPr>
        <p:spPr>
          <a:xfrm>
            <a:off x="7721175" y="2960029"/>
            <a:ext cx="914353" cy="430887"/>
          </a:xfrm>
          <a:prstGeom prst="rect">
            <a:avLst/>
          </a:prstGeom>
          <a:noFill/>
        </p:spPr>
        <p:txBody>
          <a:bodyPr wrap="none" rtlCol="0">
            <a:spAutoFit/>
          </a:bodyPr>
          <a:lstStyle/>
          <a:p>
            <a:r>
              <a:rPr lang="en-US" altLang="zh-TW" sz="2200" b="1" dirty="0" smtClean="0">
                <a:solidFill>
                  <a:srgbClr val="FF0000"/>
                </a:solidFill>
              </a:rPr>
              <a:t>Face 3</a:t>
            </a:r>
            <a:endParaRPr lang="zh-TW" altLang="en-US" sz="2200" b="1" dirty="0">
              <a:solidFill>
                <a:srgbClr val="FF0000"/>
              </a:solidFill>
            </a:endParaRPr>
          </a:p>
        </p:txBody>
      </p:sp>
      <p:graphicFrame>
        <p:nvGraphicFramePr>
          <p:cNvPr id="66" name="表格 65"/>
          <p:cNvGraphicFramePr>
            <a:graphicFrameLocks noGrp="1"/>
          </p:cNvGraphicFramePr>
          <p:nvPr>
            <p:extLst>
              <p:ext uri="{D42A27DB-BD31-4B8C-83A1-F6EECF244321}">
                <p14:modId xmlns:p14="http://schemas.microsoft.com/office/powerpoint/2010/main" val="97884953"/>
              </p:ext>
            </p:extLst>
          </p:nvPr>
        </p:nvGraphicFramePr>
        <p:xfrm>
          <a:off x="367975" y="4811238"/>
          <a:ext cx="4403016" cy="1937795"/>
        </p:xfrm>
        <a:graphic>
          <a:graphicData uri="http://schemas.openxmlformats.org/drawingml/2006/table">
            <a:tbl>
              <a:tblPr firstRow="1" bandRow="1">
                <a:tableStyleId>{93296810-A885-4BE3-A3E7-6D5BEEA58F35}</a:tableStyleId>
              </a:tblPr>
              <a:tblGrid>
                <a:gridCol w="1823432"/>
                <a:gridCol w="2579584"/>
              </a:tblGrid>
              <a:tr h="566195">
                <a:tc>
                  <a:txBody>
                    <a:bodyPr/>
                    <a:lstStyle/>
                    <a:p>
                      <a:r>
                        <a:rPr lang="en-US" altLang="zh-TW" sz="2400" strike="noStrike" dirty="0" smtClean="0"/>
                        <a:t>Name</a:t>
                      </a:r>
                      <a:r>
                        <a:rPr lang="en-US" altLang="zh-TW" sz="2400" strike="noStrike" baseline="0" dirty="0" smtClean="0"/>
                        <a:t> prefix</a:t>
                      </a:r>
                      <a:endParaRPr lang="zh-TW" altLang="en-US" sz="2400" strike="noStrike" dirty="0" smtClean="0"/>
                    </a:p>
                  </a:txBody>
                  <a:tcPr/>
                </a:tc>
                <a:tc>
                  <a:txBody>
                    <a:bodyPr/>
                    <a:lstStyle/>
                    <a:p>
                      <a:r>
                        <a:rPr lang="en-US" altLang="zh-TW" sz="2400" strike="noStrike" dirty="0" smtClean="0"/>
                        <a:t>(Next Hop, Cost)</a:t>
                      </a:r>
                      <a:endParaRPr lang="zh-TW" altLang="en-US" sz="2400" strike="noStrike" dirty="0"/>
                    </a:p>
                  </a:txBody>
                  <a:tcPr/>
                </a:tc>
              </a:tr>
              <a:tr h="457200">
                <a:tc>
                  <a:txBody>
                    <a:bodyPr/>
                    <a:lstStyle/>
                    <a:p>
                      <a:r>
                        <a:rPr lang="en-US" altLang="zh-TW" sz="2400" strike="noStrike" dirty="0" smtClean="0"/>
                        <a:t>/</a:t>
                      </a:r>
                      <a:r>
                        <a:rPr lang="en-US" altLang="zh-TW" sz="2400" strike="noStrike" dirty="0" err="1" smtClean="0"/>
                        <a:t>cn</a:t>
                      </a:r>
                      <a:r>
                        <a:rPr lang="en-US" altLang="zh-TW" sz="2400" strike="noStrike" dirty="0" smtClean="0"/>
                        <a:t>/B</a:t>
                      </a:r>
                      <a:endParaRPr lang="zh-TW" altLang="en-US" sz="2400" strike="noStrik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dirty="0" smtClean="0"/>
                        <a:t>(1,10)</a:t>
                      </a:r>
                      <a:r>
                        <a:rPr lang="en-US" altLang="zh-TW" sz="2400" baseline="0" dirty="0" smtClean="0"/>
                        <a:t> </a:t>
                      </a:r>
                      <a:r>
                        <a:rPr lang="en-US" altLang="zh-TW" sz="2400" dirty="0" smtClean="0"/>
                        <a:t>(2,17) </a:t>
                      </a:r>
                      <a:r>
                        <a:rPr lang="en-US" altLang="zh-TW" sz="2400" strike="noStrike" dirty="0" smtClean="0"/>
                        <a:t>(3,30)</a:t>
                      </a:r>
                      <a:endParaRPr lang="zh-TW" altLang="en-US" sz="2400" strike="noStrike" dirty="0">
                        <a:solidFill>
                          <a:srgbClr val="FF0000"/>
                        </a:solidFill>
                      </a:endParaRPr>
                    </a:p>
                  </a:txBody>
                  <a:tcPr/>
                </a:tc>
              </a:tr>
              <a:tr h="457200">
                <a:tc>
                  <a:txBody>
                    <a:bodyPr/>
                    <a:lstStyle/>
                    <a:p>
                      <a:r>
                        <a:rPr lang="en-US" altLang="zh-TW" sz="2400" strike="noStrike" dirty="0" smtClean="0"/>
                        <a:t>/</a:t>
                      </a:r>
                      <a:r>
                        <a:rPr lang="en-US" altLang="zh-TW" sz="2400" strike="noStrike" dirty="0" err="1" smtClean="0"/>
                        <a:t>kr</a:t>
                      </a:r>
                      <a:r>
                        <a:rPr lang="en-US" altLang="zh-TW" sz="2400" strike="noStrike" dirty="0" smtClean="0"/>
                        <a:t>/C</a:t>
                      </a:r>
                      <a:endParaRPr lang="zh-TW" altLang="en-US" sz="2400" strike="noStrik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strike="noStrike" dirty="0" smtClean="0"/>
                        <a:t>(2,7)   </a:t>
                      </a:r>
                      <a:r>
                        <a:rPr lang="en-US" altLang="zh-TW" sz="2400" dirty="0" smtClean="0"/>
                        <a:t>(1,20)</a:t>
                      </a:r>
                      <a:r>
                        <a:rPr lang="zh-TW" altLang="en-US" sz="2400" baseline="0" dirty="0" smtClean="0"/>
                        <a:t> </a:t>
                      </a:r>
                      <a:r>
                        <a:rPr lang="en-US" altLang="zh-TW" sz="2400" strike="noStrike" dirty="0" smtClean="0"/>
                        <a:t>(3,20)</a:t>
                      </a:r>
                      <a:endParaRPr lang="zh-TW" altLang="en-US" sz="2400" b="0" strike="noStrike" dirty="0">
                        <a:solidFill>
                          <a:srgbClr val="FF0000"/>
                        </a:solidFill>
                      </a:endParaRPr>
                    </a:p>
                  </a:txBody>
                  <a:tcPr/>
                </a:tc>
              </a:tr>
              <a:tr h="457200">
                <a:tc>
                  <a:txBody>
                    <a:bodyPr/>
                    <a:lstStyle/>
                    <a:p>
                      <a:r>
                        <a:rPr lang="en-US" altLang="zh-TW" sz="2400" strike="noStrike" dirty="0" smtClean="0"/>
                        <a:t>/</a:t>
                      </a:r>
                      <a:r>
                        <a:rPr lang="en-US" altLang="zh-TW" sz="2400" strike="noStrike" dirty="0" err="1" smtClean="0"/>
                        <a:t>jp</a:t>
                      </a:r>
                      <a:r>
                        <a:rPr lang="en-US" altLang="zh-TW" sz="2400" strike="noStrike" dirty="0" smtClean="0"/>
                        <a:t>/D</a:t>
                      </a:r>
                      <a:endParaRPr lang="zh-TW" altLang="en-US" sz="2400" strike="noStrik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strike="noStrike" dirty="0" smtClean="0"/>
                        <a:t>(2,12) </a:t>
                      </a:r>
                      <a:r>
                        <a:rPr lang="en-US" altLang="zh-TW" sz="2400" strike="noStrike" dirty="0" smtClean="0"/>
                        <a:t>(3,15) </a:t>
                      </a:r>
                      <a:r>
                        <a:rPr lang="en-US" altLang="zh-TW" sz="2400" dirty="0" smtClean="0"/>
                        <a:t>(1,25)</a:t>
                      </a:r>
                      <a:endParaRPr lang="zh-TW" altLang="en-US" sz="2400" b="0" strike="noStrike" dirty="0">
                        <a:solidFill>
                          <a:srgbClr val="FF0000"/>
                        </a:solidFill>
                      </a:endParaRPr>
                    </a:p>
                  </a:txBody>
                  <a:tcPr/>
                </a:tc>
              </a:tr>
            </a:tbl>
          </a:graphicData>
        </a:graphic>
      </p:graphicFrame>
      <p:sp>
        <p:nvSpPr>
          <p:cNvPr id="67" name="文字方塊 66"/>
          <p:cNvSpPr txBox="1"/>
          <p:nvPr/>
        </p:nvSpPr>
        <p:spPr>
          <a:xfrm>
            <a:off x="284607" y="4453632"/>
            <a:ext cx="4570547" cy="461665"/>
          </a:xfrm>
          <a:prstGeom prst="rect">
            <a:avLst/>
          </a:prstGeom>
          <a:noFill/>
        </p:spPr>
        <p:txBody>
          <a:bodyPr wrap="none" rtlCol="0">
            <a:spAutoFit/>
          </a:bodyPr>
          <a:lstStyle/>
          <a:p>
            <a:r>
              <a:rPr lang="en-US" altLang="zh-TW" sz="2400" b="1" dirty="0" smtClean="0"/>
              <a:t>Forwarding Information Base (FIB)</a:t>
            </a:r>
            <a:endParaRPr lang="zh-TW" altLang="en-US" sz="2400" b="1" dirty="0"/>
          </a:p>
        </p:txBody>
      </p:sp>
      <p:sp>
        <p:nvSpPr>
          <p:cNvPr id="68" name="文字方塊 67"/>
          <p:cNvSpPr txBox="1"/>
          <p:nvPr/>
        </p:nvSpPr>
        <p:spPr>
          <a:xfrm>
            <a:off x="441224" y="1457820"/>
            <a:ext cx="6145272" cy="523220"/>
          </a:xfrm>
          <a:prstGeom prst="rect">
            <a:avLst/>
          </a:prstGeom>
          <a:noFill/>
        </p:spPr>
        <p:txBody>
          <a:bodyPr wrap="none" rtlCol="0">
            <a:spAutoFit/>
          </a:bodyPr>
          <a:lstStyle/>
          <a:p>
            <a:r>
              <a:rPr lang="en-US" altLang="zh-TW" sz="2800" b="1" dirty="0" smtClean="0">
                <a:solidFill>
                  <a:srgbClr val="0000FF"/>
                </a:solidFill>
              </a:rPr>
              <a:t>Rank </a:t>
            </a:r>
            <a:r>
              <a:rPr lang="en-US" altLang="zh-TW" sz="2800" b="1" dirty="0">
                <a:solidFill>
                  <a:srgbClr val="0000FF"/>
                </a:solidFill>
              </a:rPr>
              <a:t>the next-hops for each </a:t>
            </a:r>
            <a:r>
              <a:rPr lang="en-US" altLang="zh-TW" sz="2800" b="1" dirty="0" smtClean="0">
                <a:solidFill>
                  <a:srgbClr val="0000FF"/>
                </a:solidFill>
              </a:rPr>
              <a:t>destination</a:t>
            </a:r>
            <a:endParaRPr lang="zh-TW" altLang="en-US" sz="2800" b="1" dirty="0">
              <a:solidFill>
                <a:srgbClr val="0000FF"/>
              </a:solidFill>
            </a:endParaRPr>
          </a:p>
        </p:txBody>
      </p:sp>
      <p:sp>
        <p:nvSpPr>
          <p:cNvPr id="69" name="文字方塊 68"/>
          <p:cNvSpPr txBox="1"/>
          <p:nvPr/>
        </p:nvSpPr>
        <p:spPr>
          <a:xfrm>
            <a:off x="7773226" y="13648"/>
            <a:ext cx="4418774" cy="461665"/>
          </a:xfrm>
          <a:prstGeom prst="rect">
            <a:avLst/>
          </a:prstGeom>
          <a:noFill/>
        </p:spPr>
        <p:txBody>
          <a:bodyPr wrap="none" rtlCol="0">
            <a:spAutoFit/>
          </a:bodyPr>
          <a:lstStyle/>
          <a:p>
            <a:r>
              <a:rPr lang="en-US" altLang="zh-TW" sz="2400" b="1" dirty="0" smtClean="0">
                <a:solidFill>
                  <a:schemeClr val="accent2">
                    <a:lumMod val="50000"/>
                  </a:schemeClr>
                </a:solidFill>
              </a:rPr>
              <a:t>Using </a:t>
            </a:r>
            <a:r>
              <a:rPr lang="en-US" altLang="zh-TW" sz="2400" b="1" dirty="0" err="1" smtClean="0">
                <a:solidFill>
                  <a:schemeClr val="accent2">
                    <a:lumMod val="50000"/>
                  </a:schemeClr>
                </a:solidFill>
              </a:rPr>
              <a:t>Dijkstra’s</a:t>
            </a:r>
            <a:r>
              <a:rPr lang="en-US" altLang="zh-TW" sz="2400" b="1" dirty="0" smtClean="0">
                <a:solidFill>
                  <a:schemeClr val="accent2">
                    <a:lumMod val="50000"/>
                  </a:schemeClr>
                </a:solidFill>
              </a:rPr>
              <a:t> Algorithm (O(V²</a:t>
            </a:r>
            <a:r>
              <a:rPr lang="en-US" altLang="zh-TW" sz="2400" b="1" dirty="0">
                <a:solidFill>
                  <a:schemeClr val="accent2">
                    <a:lumMod val="50000"/>
                  </a:schemeClr>
                </a:solidFill>
              </a:rPr>
              <a:t>)</a:t>
            </a:r>
            <a:r>
              <a:rPr lang="en-US" altLang="zh-TW" sz="2400" b="1" dirty="0" smtClean="0">
                <a:solidFill>
                  <a:schemeClr val="accent2">
                    <a:lumMod val="50000"/>
                  </a:schemeClr>
                </a:solidFill>
              </a:rPr>
              <a:t>)</a:t>
            </a:r>
            <a:endParaRPr lang="zh-TW" altLang="en-US" sz="2400" b="1" dirty="0">
              <a:solidFill>
                <a:schemeClr val="accent2">
                  <a:lumMod val="50000"/>
                </a:schemeClr>
              </a:solidFill>
            </a:endParaRPr>
          </a:p>
        </p:txBody>
      </p:sp>
    </p:spTree>
    <p:extLst>
      <p:ext uri="{BB962C8B-B14F-4D97-AF65-F5344CB8AC3E}">
        <p14:creationId xmlns:p14="http://schemas.microsoft.com/office/powerpoint/2010/main" val="192331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52"/>
                                        </p:tgtEl>
                                      </p:cBhvr>
                                    </p:animEffect>
                                    <p:set>
                                      <p:cBhvr>
                                        <p:cTn id="10" dur="1" fill="hold">
                                          <p:stCondLst>
                                            <p:cond delay="499"/>
                                          </p:stCondLst>
                                        </p:cTn>
                                        <p:tgtEl>
                                          <p:spTgt spid="52"/>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64"/>
                                        </p:tgtEl>
                                      </p:cBhvr>
                                    </p:animEffect>
                                    <p:set>
                                      <p:cBhvr>
                                        <p:cTn id="13" dur="1" fill="hold">
                                          <p:stCondLst>
                                            <p:cond delay="499"/>
                                          </p:stCondLst>
                                        </p:cTn>
                                        <p:tgtEl>
                                          <p:spTgt spid="64"/>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29"/>
                                        </p:tgtEl>
                                      </p:cBhvr>
                                    </p:animEffect>
                                    <p:set>
                                      <p:cBhvr>
                                        <p:cTn id="16" dur="1" fill="hold">
                                          <p:stCondLst>
                                            <p:cond delay="499"/>
                                          </p:stCondLst>
                                        </p:cTn>
                                        <p:tgtEl>
                                          <p:spTgt spid="29"/>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53"/>
                                        </p:tgtEl>
                                      </p:cBhvr>
                                    </p:animEffect>
                                    <p:set>
                                      <p:cBhvr>
                                        <p:cTn id="19" dur="1" fill="hold">
                                          <p:stCondLst>
                                            <p:cond delay="499"/>
                                          </p:stCondLst>
                                        </p:cTn>
                                        <p:tgtEl>
                                          <p:spTgt spid="53"/>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63"/>
                                        </p:tgtEl>
                                      </p:cBhvr>
                                    </p:animEffect>
                                    <p:set>
                                      <p:cBhvr>
                                        <p:cTn id="22" dur="1" fill="hold">
                                          <p:stCondLst>
                                            <p:cond delay="499"/>
                                          </p:stCondLst>
                                        </p:cTn>
                                        <p:tgtEl>
                                          <p:spTgt spid="6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32"/>
                                        </p:tgtEl>
                                      </p:cBhvr>
                                    </p:animEffect>
                                    <p:set>
                                      <p:cBhvr>
                                        <p:cTn id="27" dur="1" fill="hold">
                                          <p:stCondLst>
                                            <p:cond delay="499"/>
                                          </p:stCondLst>
                                        </p:cTn>
                                        <p:tgtEl>
                                          <p:spTgt spid="32"/>
                                        </p:tgtEl>
                                        <p:attrNameLst>
                                          <p:attrName>style.visibility</p:attrName>
                                        </p:attrNameLst>
                                      </p:cBhvr>
                                      <p:to>
                                        <p:strVal val="hidden"/>
                                      </p:to>
                                    </p:se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fade">
                                      <p:cBhvr>
                                        <p:cTn id="31" dur="500"/>
                                        <p:tgtEl>
                                          <p:spTgt spid="4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fade">
                                      <p:cBhvr>
                                        <p:cTn id="36" dur="500"/>
                                        <p:tgtEl>
                                          <p:spTgt spid="49"/>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48"/>
                                        </p:tgtEl>
                                      </p:cBhvr>
                                    </p:animEffect>
                                    <p:set>
                                      <p:cBhvr>
                                        <p:cTn id="41" dur="1" fill="hold">
                                          <p:stCondLst>
                                            <p:cond delay="499"/>
                                          </p:stCondLst>
                                        </p:cTn>
                                        <p:tgtEl>
                                          <p:spTgt spid="48"/>
                                        </p:tgtEl>
                                        <p:attrNameLst>
                                          <p:attrName>style.visibility</p:attrName>
                                        </p:attrNameLst>
                                      </p:cBhvr>
                                      <p:to>
                                        <p:strVal val="hidden"/>
                                      </p:to>
                                    </p:set>
                                  </p:childTnLst>
                                </p:cTn>
                              </p:par>
                            </p:childTnLst>
                          </p:cTn>
                        </p:par>
                        <p:par>
                          <p:cTn id="42" fill="hold">
                            <p:stCondLst>
                              <p:cond delay="500"/>
                            </p:stCondLst>
                            <p:childTnLst>
                              <p:par>
                                <p:cTn id="43" presetID="10" presetClass="entr" presetSubtype="0" fill="hold" grpId="0" nodeType="afterEffect">
                                  <p:stCondLst>
                                    <p:cond delay="0"/>
                                  </p:stCondLst>
                                  <p:childTnLst>
                                    <p:set>
                                      <p:cBhvr>
                                        <p:cTn id="44" dur="1" fill="hold">
                                          <p:stCondLst>
                                            <p:cond delay="0"/>
                                          </p:stCondLst>
                                        </p:cTn>
                                        <p:tgtEl>
                                          <p:spTgt spid="60"/>
                                        </p:tgtEl>
                                        <p:attrNameLst>
                                          <p:attrName>style.visibility</p:attrName>
                                        </p:attrNameLst>
                                      </p:cBhvr>
                                      <p:to>
                                        <p:strVal val="visible"/>
                                      </p:to>
                                    </p:set>
                                    <p:animEffect transition="in" filter="fade">
                                      <p:cBhvr>
                                        <p:cTn id="45" dur="500"/>
                                        <p:tgtEl>
                                          <p:spTgt spid="60"/>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9"/>
                                        </p:tgtEl>
                                        <p:attrNameLst>
                                          <p:attrName>style.visibility</p:attrName>
                                        </p:attrNameLst>
                                      </p:cBhvr>
                                      <p:to>
                                        <p:strVal val="visible"/>
                                      </p:to>
                                    </p:set>
                                  </p:childTnLst>
                                </p:cTn>
                              </p:par>
                              <p:par>
                                <p:cTn id="50" presetID="1" presetClass="entr" presetSubtype="0" fill="hold" grpId="1" nodeType="withEffect">
                                  <p:stCondLst>
                                    <p:cond delay="0"/>
                                  </p:stCondLst>
                                  <p:childTnLst>
                                    <p:set>
                                      <p:cBhvr>
                                        <p:cTn id="51" dur="1" fill="hold">
                                          <p:stCondLst>
                                            <p:cond delay="0"/>
                                          </p:stCondLst>
                                        </p:cTn>
                                        <p:tgtEl>
                                          <p:spTgt spid="52"/>
                                        </p:tgtEl>
                                        <p:attrNameLst>
                                          <p:attrName>style.visibility</p:attrName>
                                        </p:attrNameLst>
                                      </p:cBhvr>
                                      <p:to>
                                        <p:strVal val="visible"/>
                                      </p:to>
                                    </p:set>
                                  </p:childTnLst>
                                </p:cTn>
                              </p:par>
                              <p:par>
                                <p:cTn id="52" presetID="1" presetClass="entr" presetSubtype="0" fill="hold" grpId="1" nodeType="withEffect">
                                  <p:stCondLst>
                                    <p:cond delay="0"/>
                                  </p:stCondLst>
                                  <p:childTnLst>
                                    <p:set>
                                      <p:cBhvr>
                                        <p:cTn id="53" dur="1" fill="hold">
                                          <p:stCondLst>
                                            <p:cond delay="0"/>
                                          </p:stCondLst>
                                        </p:cTn>
                                        <p:tgtEl>
                                          <p:spTgt spid="64"/>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29"/>
                                        </p:tgtEl>
                                        <p:attrNameLst>
                                          <p:attrName>style.visibility</p:attrName>
                                        </p:attrNameLst>
                                      </p:cBhvr>
                                      <p:to>
                                        <p:strVal val="visible"/>
                                      </p:to>
                                    </p:set>
                                  </p:childTnLst>
                                </p:cTn>
                              </p:par>
                              <p:par>
                                <p:cTn id="56" presetID="1" presetClass="entr" presetSubtype="0" fill="hold" grpId="1" nodeType="withEffect">
                                  <p:stCondLst>
                                    <p:cond delay="0"/>
                                  </p:stCondLst>
                                  <p:childTnLst>
                                    <p:set>
                                      <p:cBhvr>
                                        <p:cTn id="57" dur="1" fill="hold">
                                          <p:stCondLst>
                                            <p:cond delay="0"/>
                                          </p:stCondLst>
                                        </p:cTn>
                                        <p:tgtEl>
                                          <p:spTgt spid="53"/>
                                        </p:tgtEl>
                                        <p:attrNameLst>
                                          <p:attrName>style.visibility</p:attrName>
                                        </p:attrNameLst>
                                      </p:cBhvr>
                                      <p:to>
                                        <p:strVal val="visible"/>
                                      </p:to>
                                    </p:set>
                                  </p:childTnLst>
                                </p:cTn>
                              </p:par>
                              <p:par>
                                <p:cTn id="58" presetID="1" presetClass="entr" presetSubtype="0" fill="hold" grpId="1" nodeType="withEffect">
                                  <p:stCondLst>
                                    <p:cond delay="0"/>
                                  </p:stCondLst>
                                  <p:childTnLst>
                                    <p:set>
                                      <p:cBhvr>
                                        <p:cTn id="59" dur="1" fill="hold">
                                          <p:stCondLst>
                                            <p:cond delay="0"/>
                                          </p:stCondLst>
                                        </p:cTn>
                                        <p:tgtEl>
                                          <p:spTgt spid="63"/>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nodeType="clickEffect">
                                  <p:stCondLst>
                                    <p:cond delay="0"/>
                                  </p:stCondLst>
                                  <p:childTnLst>
                                    <p:animEffect transition="out" filter="fade">
                                      <p:cBhvr>
                                        <p:cTn id="63" dur="500"/>
                                        <p:tgtEl>
                                          <p:spTgt spid="9"/>
                                        </p:tgtEl>
                                      </p:cBhvr>
                                    </p:animEffect>
                                    <p:set>
                                      <p:cBhvr>
                                        <p:cTn id="64" dur="1" fill="hold">
                                          <p:stCondLst>
                                            <p:cond delay="499"/>
                                          </p:stCondLst>
                                        </p:cTn>
                                        <p:tgtEl>
                                          <p:spTgt spid="9"/>
                                        </p:tgtEl>
                                        <p:attrNameLst>
                                          <p:attrName>style.visibility</p:attrName>
                                        </p:attrNameLst>
                                      </p:cBhvr>
                                      <p:to>
                                        <p:strVal val="hidden"/>
                                      </p:to>
                                    </p:set>
                                  </p:childTnLst>
                                </p:cTn>
                              </p:par>
                              <p:par>
                                <p:cTn id="65" presetID="10" presetClass="exit" presetSubtype="0" fill="hold" grpId="2" nodeType="withEffect">
                                  <p:stCondLst>
                                    <p:cond delay="0"/>
                                  </p:stCondLst>
                                  <p:childTnLst>
                                    <p:animEffect transition="out" filter="fade">
                                      <p:cBhvr>
                                        <p:cTn id="66" dur="500"/>
                                        <p:tgtEl>
                                          <p:spTgt spid="52"/>
                                        </p:tgtEl>
                                      </p:cBhvr>
                                    </p:animEffect>
                                    <p:set>
                                      <p:cBhvr>
                                        <p:cTn id="67" dur="1" fill="hold">
                                          <p:stCondLst>
                                            <p:cond delay="499"/>
                                          </p:stCondLst>
                                        </p:cTn>
                                        <p:tgtEl>
                                          <p:spTgt spid="52"/>
                                        </p:tgtEl>
                                        <p:attrNameLst>
                                          <p:attrName>style.visibility</p:attrName>
                                        </p:attrNameLst>
                                      </p:cBhvr>
                                      <p:to>
                                        <p:strVal val="hidden"/>
                                      </p:to>
                                    </p:set>
                                  </p:childTnLst>
                                </p:cTn>
                              </p:par>
                              <p:par>
                                <p:cTn id="68" presetID="10" presetClass="exit" presetSubtype="0" fill="hold" grpId="2" nodeType="withEffect">
                                  <p:stCondLst>
                                    <p:cond delay="0"/>
                                  </p:stCondLst>
                                  <p:childTnLst>
                                    <p:animEffect transition="out" filter="fade">
                                      <p:cBhvr>
                                        <p:cTn id="69" dur="500"/>
                                        <p:tgtEl>
                                          <p:spTgt spid="64"/>
                                        </p:tgtEl>
                                      </p:cBhvr>
                                    </p:animEffect>
                                    <p:set>
                                      <p:cBhvr>
                                        <p:cTn id="70" dur="1" fill="hold">
                                          <p:stCondLst>
                                            <p:cond delay="499"/>
                                          </p:stCondLst>
                                        </p:cTn>
                                        <p:tgtEl>
                                          <p:spTgt spid="64"/>
                                        </p:tgtEl>
                                        <p:attrNameLst>
                                          <p:attrName>style.visibility</p:attrName>
                                        </p:attrNameLst>
                                      </p:cBhvr>
                                      <p:to>
                                        <p:strVal val="hidden"/>
                                      </p:to>
                                    </p:set>
                                  </p:childTnLst>
                                </p:cTn>
                              </p:par>
                              <p:par>
                                <p:cTn id="71" presetID="10" presetClass="exit" presetSubtype="0" fill="hold" nodeType="withEffect">
                                  <p:stCondLst>
                                    <p:cond delay="0"/>
                                  </p:stCondLst>
                                  <p:childTnLst>
                                    <p:animEffect transition="out" filter="fade">
                                      <p:cBhvr>
                                        <p:cTn id="72" dur="500"/>
                                        <p:tgtEl>
                                          <p:spTgt spid="20"/>
                                        </p:tgtEl>
                                      </p:cBhvr>
                                    </p:animEffect>
                                    <p:set>
                                      <p:cBhvr>
                                        <p:cTn id="73" dur="1" fill="hold">
                                          <p:stCondLst>
                                            <p:cond delay="499"/>
                                          </p:stCondLst>
                                        </p:cTn>
                                        <p:tgtEl>
                                          <p:spTgt spid="20"/>
                                        </p:tgtEl>
                                        <p:attrNameLst>
                                          <p:attrName>style.visibility</p:attrName>
                                        </p:attrNameLst>
                                      </p:cBhvr>
                                      <p:to>
                                        <p:strVal val="hidden"/>
                                      </p:to>
                                    </p:set>
                                  </p:childTnLst>
                                </p:cTn>
                              </p:par>
                              <p:par>
                                <p:cTn id="74" presetID="10" presetClass="exit" presetSubtype="0" fill="hold" grpId="0" nodeType="withEffect">
                                  <p:stCondLst>
                                    <p:cond delay="0"/>
                                  </p:stCondLst>
                                  <p:childTnLst>
                                    <p:animEffect transition="out" filter="fade">
                                      <p:cBhvr>
                                        <p:cTn id="75" dur="500"/>
                                        <p:tgtEl>
                                          <p:spTgt spid="51"/>
                                        </p:tgtEl>
                                      </p:cBhvr>
                                    </p:animEffect>
                                    <p:set>
                                      <p:cBhvr>
                                        <p:cTn id="76" dur="1" fill="hold">
                                          <p:stCondLst>
                                            <p:cond delay="499"/>
                                          </p:stCondLst>
                                        </p:cTn>
                                        <p:tgtEl>
                                          <p:spTgt spid="51"/>
                                        </p:tgtEl>
                                        <p:attrNameLst>
                                          <p:attrName>style.visibility</p:attrName>
                                        </p:attrNameLst>
                                      </p:cBhvr>
                                      <p:to>
                                        <p:strVal val="hidden"/>
                                      </p:to>
                                    </p:set>
                                  </p:childTnLst>
                                </p:cTn>
                              </p:par>
                              <p:par>
                                <p:cTn id="77" presetID="10" presetClass="exit" presetSubtype="0" fill="hold" grpId="0" nodeType="withEffect">
                                  <p:stCondLst>
                                    <p:cond delay="0"/>
                                  </p:stCondLst>
                                  <p:childTnLst>
                                    <p:animEffect transition="out" filter="fade">
                                      <p:cBhvr>
                                        <p:cTn id="78" dur="500"/>
                                        <p:tgtEl>
                                          <p:spTgt spid="62"/>
                                        </p:tgtEl>
                                      </p:cBhvr>
                                    </p:animEffect>
                                    <p:set>
                                      <p:cBhvr>
                                        <p:cTn id="79" dur="1" fill="hold">
                                          <p:stCondLst>
                                            <p:cond delay="499"/>
                                          </p:stCondLst>
                                        </p:cTn>
                                        <p:tgtEl>
                                          <p:spTgt spid="62"/>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57"/>
                                        </p:tgtEl>
                                        <p:attrNameLst>
                                          <p:attrName>style.visibility</p:attrName>
                                        </p:attrNameLst>
                                      </p:cBhvr>
                                      <p:to>
                                        <p:strVal val="visible"/>
                                      </p:to>
                                    </p:set>
                                    <p:animEffect transition="in" filter="fade">
                                      <p:cBhvr>
                                        <p:cTn id="84" dur="500"/>
                                        <p:tgtEl>
                                          <p:spTgt spid="57"/>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9"/>
                                        </p:tgtEl>
                                        <p:attrNameLst>
                                          <p:attrName>style.visibility</p:attrName>
                                        </p:attrNameLst>
                                      </p:cBhvr>
                                      <p:to>
                                        <p:strVal val="visible"/>
                                      </p:to>
                                    </p:set>
                                  </p:childTnLst>
                                </p:cTn>
                              </p:par>
                              <p:par>
                                <p:cTn id="89" presetID="1" presetClass="entr" presetSubtype="0" fill="hold" grpId="3" nodeType="withEffect">
                                  <p:stCondLst>
                                    <p:cond delay="0"/>
                                  </p:stCondLst>
                                  <p:childTnLst>
                                    <p:set>
                                      <p:cBhvr>
                                        <p:cTn id="90" dur="1" fill="hold">
                                          <p:stCondLst>
                                            <p:cond delay="0"/>
                                          </p:stCondLst>
                                        </p:cTn>
                                        <p:tgtEl>
                                          <p:spTgt spid="52"/>
                                        </p:tgtEl>
                                        <p:attrNameLst>
                                          <p:attrName>style.visibility</p:attrName>
                                        </p:attrNameLst>
                                      </p:cBhvr>
                                      <p:to>
                                        <p:strVal val="visible"/>
                                      </p:to>
                                    </p:set>
                                  </p:childTnLst>
                                </p:cTn>
                              </p:par>
                              <p:par>
                                <p:cTn id="91" presetID="1" presetClass="entr" presetSubtype="0" fill="hold" grpId="3" nodeType="withEffect">
                                  <p:stCondLst>
                                    <p:cond delay="0"/>
                                  </p:stCondLst>
                                  <p:childTnLst>
                                    <p:set>
                                      <p:cBhvr>
                                        <p:cTn id="92" dur="1" fill="hold">
                                          <p:stCondLst>
                                            <p:cond delay="0"/>
                                          </p:stCondLst>
                                        </p:cTn>
                                        <p:tgtEl>
                                          <p:spTgt spid="64"/>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20"/>
                                        </p:tgtEl>
                                        <p:attrNameLst>
                                          <p:attrName>style.visibility</p:attrName>
                                        </p:attrNameLst>
                                      </p:cBhvr>
                                      <p:to>
                                        <p:strVal val="visible"/>
                                      </p:to>
                                    </p:set>
                                  </p:childTnLst>
                                </p:cTn>
                              </p:par>
                              <p:par>
                                <p:cTn id="95" presetID="1" presetClass="entr" presetSubtype="0" fill="hold" grpId="1" nodeType="withEffect">
                                  <p:stCondLst>
                                    <p:cond delay="0"/>
                                  </p:stCondLst>
                                  <p:childTnLst>
                                    <p:set>
                                      <p:cBhvr>
                                        <p:cTn id="96" dur="1" fill="hold">
                                          <p:stCondLst>
                                            <p:cond delay="0"/>
                                          </p:stCondLst>
                                        </p:cTn>
                                        <p:tgtEl>
                                          <p:spTgt spid="51"/>
                                        </p:tgtEl>
                                        <p:attrNameLst>
                                          <p:attrName>style.visibility</p:attrName>
                                        </p:attrNameLst>
                                      </p:cBhvr>
                                      <p:to>
                                        <p:strVal val="visible"/>
                                      </p:to>
                                    </p:set>
                                  </p:childTnLst>
                                </p:cTn>
                              </p:par>
                              <p:par>
                                <p:cTn id="97" presetID="1" presetClass="entr" presetSubtype="0" fill="hold" grpId="1" nodeType="withEffect">
                                  <p:stCondLst>
                                    <p:cond delay="0"/>
                                  </p:stCondLst>
                                  <p:childTnLst>
                                    <p:set>
                                      <p:cBhvr>
                                        <p:cTn id="98" dur="1" fill="hold">
                                          <p:stCondLst>
                                            <p:cond delay="0"/>
                                          </p:stCondLst>
                                        </p:cTn>
                                        <p:tgtEl>
                                          <p:spTgt spid="6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0" presetClass="exit" presetSubtype="0" fill="hold" nodeType="clickEffect">
                                  <p:stCondLst>
                                    <p:cond delay="0"/>
                                  </p:stCondLst>
                                  <p:childTnLst>
                                    <p:animEffect transition="out" filter="fade">
                                      <p:cBhvr>
                                        <p:cTn id="102" dur="500"/>
                                        <p:tgtEl>
                                          <p:spTgt spid="20"/>
                                        </p:tgtEl>
                                      </p:cBhvr>
                                    </p:animEffect>
                                    <p:set>
                                      <p:cBhvr>
                                        <p:cTn id="103" dur="1" fill="hold">
                                          <p:stCondLst>
                                            <p:cond delay="499"/>
                                          </p:stCondLst>
                                        </p:cTn>
                                        <p:tgtEl>
                                          <p:spTgt spid="20"/>
                                        </p:tgtEl>
                                        <p:attrNameLst>
                                          <p:attrName>style.visibility</p:attrName>
                                        </p:attrNameLst>
                                      </p:cBhvr>
                                      <p:to>
                                        <p:strVal val="hidden"/>
                                      </p:to>
                                    </p:set>
                                  </p:childTnLst>
                                </p:cTn>
                              </p:par>
                              <p:par>
                                <p:cTn id="104" presetID="10" presetClass="exit" presetSubtype="0" fill="hold" grpId="2" nodeType="withEffect">
                                  <p:stCondLst>
                                    <p:cond delay="0"/>
                                  </p:stCondLst>
                                  <p:childTnLst>
                                    <p:animEffect transition="out" filter="fade">
                                      <p:cBhvr>
                                        <p:cTn id="105" dur="500"/>
                                        <p:tgtEl>
                                          <p:spTgt spid="51"/>
                                        </p:tgtEl>
                                      </p:cBhvr>
                                    </p:animEffect>
                                    <p:set>
                                      <p:cBhvr>
                                        <p:cTn id="106" dur="1" fill="hold">
                                          <p:stCondLst>
                                            <p:cond delay="499"/>
                                          </p:stCondLst>
                                        </p:cTn>
                                        <p:tgtEl>
                                          <p:spTgt spid="51"/>
                                        </p:tgtEl>
                                        <p:attrNameLst>
                                          <p:attrName>style.visibility</p:attrName>
                                        </p:attrNameLst>
                                      </p:cBhvr>
                                      <p:to>
                                        <p:strVal val="hidden"/>
                                      </p:to>
                                    </p:set>
                                  </p:childTnLst>
                                </p:cTn>
                              </p:par>
                              <p:par>
                                <p:cTn id="107" presetID="10" presetClass="exit" presetSubtype="0" fill="hold" grpId="2" nodeType="withEffect">
                                  <p:stCondLst>
                                    <p:cond delay="0"/>
                                  </p:stCondLst>
                                  <p:childTnLst>
                                    <p:animEffect transition="out" filter="fade">
                                      <p:cBhvr>
                                        <p:cTn id="108" dur="500"/>
                                        <p:tgtEl>
                                          <p:spTgt spid="62"/>
                                        </p:tgtEl>
                                      </p:cBhvr>
                                    </p:animEffect>
                                    <p:set>
                                      <p:cBhvr>
                                        <p:cTn id="109" dur="1" fill="hold">
                                          <p:stCondLst>
                                            <p:cond delay="499"/>
                                          </p:stCondLst>
                                        </p:cTn>
                                        <p:tgtEl>
                                          <p:spTgt spid="62"/>
                                        </p:tgtEl>
                                        <p:attrNameLst>
                                          <p:attrName>style.visibility</p:attrName>
                                        </p:attrNameLst>
                                      </p:cBhvr>
                                      <p:to>
                                        <p:strVal val="hidden"/>
                                      </p:to>
                                    </p:set>
                                  </p:childTnLst>
                                </p:cTn>
                              </p:par>
                              <p:par>
                                <p:cTn id="110" presetID="10" presetClass="exit" presetSubtype="0" fill="hold" nodeType="withEffect">
                                  <p:stCondLst>
                                    <p:cond delay="0"/>
                                  </p:stCondLst>
                                  <p:childTnLst>
                                    <p:animEffect transition="out" filter="fade">
                                      <p:cBhvr>
                                        <p:cTn id="111" dur="500"/>
                                        <p:tgtEl>
                                          <p:spTgt spid="29"/>
                                        </p:tgtEl>
                                      </p:cBhvr>
                                    </p:animEffect>
                                    <p:set>
                                      <p:cBhvr>
                                        <p:cTn id="112" dur="1" fill="hold">
                                          <p:stCondLst>
                                            <p:cond delay="499"/>
                                          </p:stCondLst>
                                        </p:cTn>
                                        <p:tgtEl>
                                          <p:spTgt spid="29"/>
                                        </p:tgtEl>
                                        <p:attrNameLst>
                                          <p:attrName>style.visibility</p:attrName>
                                        </p:attrNameLst>
                                      </p:cBhvr>
                                      <p:to>
                                        <p:strVal val="hidden"/>
                                      </p:to>
                                    </p:set>
                                  </p:childTnLst>
                                </p:cTn>
                              </p:par>
                              <p:par>
                                <p:cTn id="113" presetID="10" presetClass="exit" presetSubtype="0" fill="hold" grpId="2" nodeType="withEffect">
                                  <p:stCondLst>
                                    <p:cond delay="0"/>
                                  </p:stCondLst>
                                  <p:childTnLst>
                                    <p:animEffect transition="out" filter="fade">
                                      <p:cBhvr>
                                        <p:cTn id="114" dur="500"/>
                                        <p:tgtEl>
                                          <p:spTgt spid="53"/>
                                        </p:tgtEl>
                                      </p:cBhvr>
                                    </p:animEffect>
                                    <p:set>
                                      <p:cBhvr>
                                        <p:cTn id="115" dur="1" fill="hold">
                                          <p:stCondLst>
                                            <p:cond delay="499"/>
                                          </p:stCondLst>
                                        </p:cTn>
                                        <p:tgtEl>
                                          <p:spTgt spid="53"/>
                                        </p:tgtEl>
                                        <p:attrNameLst>
                                          <p:attrName>style.visibility</p:attrName>
                                        </p:attrNameLst>
                                      </p:cBhvr>
                                      <p:to>
                                        <p:strVal val="hidden"/>
                                      </p:to>
                                    </p:set>
                                  </p:childTnLst>
                                </p:cTn>
                              </p:par>
                              <p:par>
                                <p:cTn id="116" presetID="10" presetClass="exit" presetSubtype="0" fill="hold" grpId="2" nodeType="withEffect">
                                  <p:stCondLst>
                                    <p:cond delay="0"/>
                                  </p:stCondLst>
                                  <p:childTnLst>
                                    <p:animEffect transition="out" filter="fade">
                                      <p:cBhvr>
                                        <p:cTn id="117" dur="500"/>
                                        <p:tgtEl>
                                          <p:spTgt spid="63"/>
                                        </p:tgtEl>
                                      </p:cBhvr>
                                    </p:animEffect>
                                    <p:set>
                                      <p:cBhvr>
                                        <p:cTn id="118" dur="1" fill="hold">
                                          <p:stCondLst>
                                            <p:cond delay="499"/>
                                          </p:stCondLst>
                                        </p:cTn>
                                        <p:tgtEl>
                                          <p:spTgt spid="63"/>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0" presetClass="entr" presetSubtype="0" fill="hold" nodeType="clickEffect">
                                  <p:stCondLst>
                                    <p:cond delay="0"/>
                                  </p:stCondLst>
                                  <p:childTnLst>
                                    <p:set>
                                      <p:cBhvr>
                                        <p:cTn id="122" dur="1" fill="hold">
                                          <p:stCondLst>
                                            <p:cond delay="0"/>
                                          </p:stCondLst>
                                        </p:cTn>
                                        <p:tgtEl>
                                          <p:spTgt spid="61"/>
                                        </p:tgtEl>
                                        <p:attrNameLst>
                                          <p:attrName>style.visibility</p:attrName>
                                        </p:attrNameLst>
                                      </p:cBhvr>
                                      <p:to>
                                        <p:strVal val="visible"/>
                                      </p:to>
                                    </p:set>
                                    <p:animEffect transition="in" filter="fade">
                                      <p:cBhvr>
                                        <p:cTn id="123" dur="500"/>
                                        <p:tgtEl>
                                          <p:spTgt spid="61"/>
                                        </p:tgtEl>
                                      </p:cBhvr>
                                    </p:animEffect>
                                  </p:childTnLst>
                                </p:cTn>
                              </p:par>
                            </p:childTnLst>
                          </p:cTn>
                        </p:par>
                      </p:childTnLst>
                    </p:cTn>
                  </p:par>
                  <p:par>
                    <p:cTn id="124" fill="hold">
                      <p:stCondLst>
                        <p:cond delay="indefinite"/>
                      </p:stCondLst>
                      <p:childTnLst>
                        <p:par>
                          <p:cTn id="125" fill="hold">
                            <p:stCondLst>
                              <p:cond delay="0"/>
                            </p:stCondLst>
                            <p:childTnLst>
                              <p:par>
                                <p:cTn id="126" presetID="10" presetClass="exit" presetSubtype="0" fill="hold" grpId="1" nodeType="clickEffect">
                                  <p:stCondLst>
                                    <p:cond delay="0"/>
                                  </p:stCondLst>
                                  <p:childTnLst>
                                    <p:animEffect transition="out" filter="fade">
                                      <p:cBhvr>
                                        <p:cTn id="127" dur="500"/>
                                        <p:tgtEl>
                                          <p:spTgt spid="60"/>
                                        </p:tgtEl>
                                      </p:cBhvr>
                                    </p:animEffect>
                                    <p:set>
                                      <p:cBhvr>
                                        <p:cTn id="128" dur="1" fill="hold">
                                          <p:stCondLst>
                                            <p:cond delay="499"/>
                                          </p:stCondLst>
                                        </p:cTn>
                                        <p:tgtEl>
                                          <p:spTgt spid="60"/>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nodeType="clickEffect">
                                  <p:stCondLst>
                                    <p:cond delay="0"/>
                                  </p:stCondLst>
                                  <p:childTnLst>
                                    <p:set>
                                      <p:cBhvr>
                                        <p:cTn id="132" dur="1" fill="hold">
                                          <p:stCondLst>
                                            <p:cond delay="0"/>
                                          </p:stCondLst>
                                        </p:cTn>
                                        <p:tgtEl>
                                          <p:spTgt spid="66"/>
                                        </p:tgtEl>
                                        <p:attrNameLst>
                                          <p:attrName>style.visibility</p:attrName>
                                        </p:attrNameLst>
                                      </p:cBhvr>
                                      <p:to>
                                        <p:strVal val="visible"/>
                                      </p:to>
                                    </p:set>
                                    <p:animEffect transition="in" filter="fade">
                                      <p:cBhvr>
                                        <p:cTn id="133" dur="500"/>
                                        <p:tgtEl>
                                          <p:spTgt spid="66"/>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67"/>
                                        </p:tgtEl>
                                        <p:attrNameLst>
                                          <p:attrName>style.visibility</p:attrName>
                                        </p:attrNameLst>
                                      </p:cBhvr>
                                      <p:to>
                                        <p:strVal val="visible"/>
                                      </p:to>
                                    </p:set>
                                    <p:animEffect transition="in" filter="fade">
                                      <p:cBhvr>
                                        <p:cTn id="136" dur="500"/>
                                        <p:tgtEl>
                                          <p:spTgt spid="67"/>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68"/>
                                        </p:tgtEl>
                                        <p:attrNameLst>
                                          <p:attrName>style.visibility</p:attrName>
                                        </p:attrNameLst>
                                      </p:cBhvr>
                                      <p:to>
                                        <p:strVal val="visible"/>
                                      </p:to>
                                    </p:set>
                                    <p:animEffect transition="in" filter="fade">
                                      <p:cBhvr>
                                        <p:cTn id="139" dur="500"/>
                                        <p:tgtEl>
                                          <p:spTgt spid="68"/>
                                        </p:tgtEl>
                                      </p:cBhvr>
                                    </p:animEffect>
                                  </p:childTnLst>
                                </p:cTn>
                              </p:par>
                              <p:par>
                                <p:cTn id="140" presetID="1" presetClass="entr" presetSubtype="0" fill="hold" nodeType="withEffect">
                                  <p:stCondLst>
                                    <p:cond delay="0"/>
                                  </p:stCondLst>
                                  <p:childTnLst>
                                    <p:set>
                                      <p:cBhvr>
                                        <p:cTn id="141" dur="1" fill="hold">
                                          <p:stCondLst>
                                            <p:cond delay="0"/>
                                          </p:stCondLst>
                                        </p:cTn>
                                        <p:tgtEl>
                                          <p:spTgt spid="20"/>
                                        </p:tgtEl>
                                        <p:attrNameLst>
                                          <p:attrName>style.visibility</p:attrName>
                                        </p:attrNameLst>
                                      </p:cBhvr>
                                      <p:to>
                                        <p:strVal val="visible"/>
                                      </p:to>
                                    </p:set>
                                  </p:childTnLst>
                                </p:cTn>
                              </p:par>
                              <p:par>
                                <p:cTn id="142" presetID="1" presetClass="entr" presetSubtype="0" fill="hold" grpId="3" nodeType="withEffect">
                                  <p:stCondLst>
                                    <p:cond delay="0"/>
                                  </p:stCondLst>
                                  <p:childTnLst>
                                    <p:set>
                                      <p:cBhvr>
                                        <p:cTn id="143" dur="1" fill="hold">
                                          <p:stCondLst>
                                            <p:cond delay="0"/>
                                          </p:stCondLst>
                                        </p:cTn>
                                        <p:tgtEl>
                                          <p:spTgt spid="51"/>
                                        </p:tgtEl>
                                        <p:attrNameLst>
                                          <p:attrName>style.visibility</p:attrName>
                                        </p:attrNameLst>
                                      </p:cBhvr>
                                      <p:to>
                                        <p:strVal val="visible"/>
                                      </p:to>
                                    </p:set>
                                  </p:childTnLst>
                                </p:cTn>
                              </p:par>
                              <p:par>
                                <p:cTn id="144" presetID="1" presetClass="entr" presetSubtype="0" fill="hold" grpId="3" nodeType="withEffect">
                                  <p:stCondLst>
                                    <p:cond delay="0"/>
                                  </p:stCondLst>
                                  <p:childTnLst>
                                    <p:set>
                                      <p:cBhvr>
                                        <p:cTn id="145" dur="1" fill="hold">
                                          <p:stCondLst>
                                            <p:cond delay="0"/>
                                          </p:stCondLst>
                                        </p:cTn>
                                        <p:tgtEl>
                                          <p:spTgt spid="62"/>
                                        </p:tgtEl>
                                        <p:attrNameLst>
                                          <p:attrName>style.visibility</p:attrName>
                                        </p:attrNameLst>
                                      </p:cBhvr>
                                      <p:to>
                                        <p:strVal val="visible"/>
                                      </p:to>
                                    </p:set>
                                  </p:childTnLst>
                                </p:cTn>
                              </p:par>
                              <p:par>
                                <p:cTn id="146" presetID="1" presetClass="entr" presetSubtype="0" fill="hold" nodeType="withEffect">
                                  <p:stCondLst>
                                    <p:cond delay="0"/>
                                  </p:stCondLst>
                                  <p:childTnLst>
                                    <p:set>
                                      <p:cBhvr>
                                        <p:cTn id="147" dur="1" fill="hold">
                                          <p:stCondLst>
                                            <p:cond delay="0"/>
                                          </p:stCondLst>
                                        </p:cTn>
                                        <p:tgtEl>
                                          <p:spTgt spid="29"/>
                                        </p:tgtEl>
                                        <p:attrNameLst>
                                          <p:attrName>style.visibility</p:attrName>
                                        </p:attrNameLst>
                                      </p:cBhvr>
                                      <p:to>
                                        <p:strVal val="visible"/>
                                      </p:to>
                                    </p:set>
                                  </p:childTnLst>
                                </p:cTn>
                              </p:par>
                              <p:par>
                                <p:cTn id="148" presetID="1" presetClass="entr" presetSubtype="0" fill="hold" grpId="3" nodeType="withEffect">
                                  <p:stCondLst>
                                    <p:cond delay="0"/>
                                  </p:stCondLst>
                                  <p:childTnLst>
                                    <p:set>
                                      <p:cBhvr>
                                        <p:cTn id="149" dur="1" fill="hold">
                                          <p:stCondLst>
                                            <p:cond delay="0"/>
                                          </p:stCondLst>
                                        </p:cTn>
                                        <p:tgtEl>
                                          <p:spTgt spid="53"/>
                                        </p:tgtEl>
                                        <p:attrNameLst>
                                          <p:attrName>style.visibility</p:attrName>
                                        </p:attrNameLst>
                                      </p:cBhvr>
                                      <p:to>
                                        <p:strVal val="visible"/>
                                      </p:to>
                                    </p:set>
                                  </p:childTnLst>
                                </p:cTn>
                              </p:par>
                              <p:par>
                                <p:cTn id="150" presetID="1" presetClass="entr" presetSubtype="0" fill="hold" grpId="3" nodeType="withEffect">
                                  <p:stCondLst>
                                    <p:cond delay="0"/>
                                  </p:stCondLst>
                                  <p:childTnLst>
                                    <p:set>
                                      <p:cBhvr>
                                        <p:cTn id="151"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48" grpId="0"/>
      <p:bldP spid="48" grpId="1"/>
      <p:bldP spid="51" grpId="0"/>
      <p:bldP spid="51" grpId="1"/>
      <p:bldP spid="51" grpId="2"/>
      <p:bldP spid="51" grpId="3"/>
      <p:bldP spid="52" grpId="0"/>
      <p:bldP spid="52" grpId="1"/>
      <p:bldP spid="52" grpId="2"/>
      <p:bldP spid="52" grpId="3"/>
      <p:bldP spid="53" grpId="0"/>
      <p:bldP spid="53" grpId="1"/>
      <p:bldP spid="53" grpId="2"/>
      <p:bldP spid="53" grpId="3"/>
      <p:bldP spid="60" grpId="0"/>
      <p:bldP spid="60" grpId="1"/>
      <p:bldP spid="62" grpId="0"/>
      <p:bldP spid="62" grpId="1"/>
      <p:bldP spid="62" grpId="2"/>
      <p:bldP spid="62" grpId="3"/>
      <p:bldP spid="63" grpId="0"/>
      <p:bldP spid="63" grpId="1"/>
      <p:bldP spid="63" grpId="2"/>
      <p:bldP spid="63" grpId="3"/>
      <p:bldP spid="64" grpId="0"/>
      <p:bldP spid="64" grpId="1"/>
      <p:bldP spid="64" grpId="2"/>
      <p:bldP spid="64" grpId="3"/>
      <p:bldP spid="67" grpId="0"/>
      <p:bldP spid="6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Failure and Recovery Detection</a:t>
            </a:r>
            <a:endParaRPr lang="zh-TW" altLang="en-US" dirty="0"/>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15</a:t>
            </a:fld>
            <a:endParaRPr lang="zh-TW" altLang="en-US"/>
          </a:p>
        </p:txBody>
      </p:sp>
      <p:pic>
        <p:nvPicPr>
          <p:cNvPr id="5"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0089" y="3661623"/>
            <a:ext cx="1410077" cy="955107"/>
          </a:xfrm>
          <a:prstGeom prst="rect">
            <a:avLst/>
          </a:prstGeom>
          <a:noFill/>
          <a:extLst>
            <a:ext uri="{909E8E84-426E-40DD-AFC4-6F175D3DCCD1}">
              <a14:hiddenFill xmlns:a14="http://schemas.microsoft.com/office/drawing/2010/main">
                <a:solidFill>
                  <a:srgbClr val="FFFFFF"/>
                </a:solidFill>
              </a14:hiddenFill>
            </a:ext>
          </a:extLst>
        </p:spPr>
      </p:pic>
      <p:sp>
        <p:nvSpPr>
          <p:cNvPr id="6" name="文字方塊 5"/>
          <p:cNvSpPr txBox="1"/>
          <p:nvPr/>
        </p:nvSpPr>
        <p:spPr>
          <a:xfrm>
            <a:off x="8222701" y="4548673"/>
            <a:ext cx="1564852" cy="461665"/>
          </a:xfrm>
          <a:prstGeom prst="rect">
            <a:avLst/>
          </a:prstGeom>
          <a:noFill/>
        </p:spPr>
        <p:txBody>
          <a:bodyPr wrap="none" rtlCol="0">
            <a:spAutoFit/>
          </a:bodyPr>
          <a:lstStyle/>
          <a:p>
            <a:r>
              <a:rPr lang="en-US" altLang="zh-TW" sz="2400" dirty="0" smtClean="0"/>
              <a:t>Router 213</a:t>
            </a:r>
            <a:endParaRPr lang="zh-TW" altLang="en-US" sz="2400" dirty="0"/>
          </a:p>
        </p:txBody>
      </p:sp>
      <p:pic>
        <p:nvPicPr>
          <p:cNvPr id="7" name="Picture 2" descr="C:\Users\CrystalSweet\AppData\Local\Microsoft\Windows\Temporary Internet Files\Content.IE5\B1K7PYYA\1280px-Router.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51796" y="3661624"/>
            <a:ext cx="1410077" cy="955107"/>
          </a:xfrm>
          <a:prstGeom prst="rect">
            <a:avLst/>
          </a:prstGeom>
          <a:noFill/>
          <a:extLst>
            <a:ext uri="{909E8E84-426E-40DD-AFC4-6F175D3DCCD1}">
              <a14:hiddenFill xmlns:a14="http://schemas.microsoft.com/office/drawing/2010/main">
                <a:solidFill>
                  <a:srgbClr val="FFFFFF"/>
                </a:solidFill>
              </a14:hiddenFill>
            </a:ext>
          </a:extLst>
        </p:spPr>
      </p:pic>
      <p:sp>
        <p:nvSpPr>
          <p:cNvPr id="8" name="文字方塊 7"/>
          <p:cNvSpPr txBox="1"/>
          <p:nvPr/>
        </p:nvSpPr>
        <p:spPr>
          <a:xfrm>
            <a:off x="1908873" y="4595973"/>
            <a:ext cx="1564852" cy="461665"/>
          </a:xfrm>
          <a:prstGeom prst="rect">
            <a:avLst/>
          </a:prstGeom>
          <a:noFill/>
        </p:spPr>
        <p:txBody>
          <a:bodyPr wrap="none" rtlCol="0">
            <a:spAutoFit/>
          </a:bodyPr>
          <a:lstStyle/>
          <a:p>
            <a:r>
              <a:rPr lang="en-US" altLang="zh-TW" sz="2400" dirty="0" smtClean="0"/>
              <a:t>Router 409</a:t>
            </a:r>
            <a:endParaRPr lang="zh-TW" altLang="en-US" sz="2400" dirty="0"/>
          </a:p>
        </p:txBody>
      </p:sp>
      <p:cxnSp>
        <p:nvCxnSpPr>
          <p:cNvPr id="9" name="直線接點 8"/>
          <p:cNvCxnSpPr>
            <a:stCxn id="7" idx="3"/>
            <a:endCxn id="5" idx="1"/>
          </p:cNvCxnSpPr>
          <p:nvPr/>
        </p:nvCxnSpPr>
        <p:spPr>
          <a:xfrm flipV="1">
            <a:off x="3361873" y="4139177"/>
            <a:ext cx="4938216" cy="1"/>
          </a:xfrm>
          <a:prstGeom prst="line">
            <a:avLst/>
          </a:prstGeom>
          <a:ln w="38100"/>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3" name="文字方塊 12"/>
              <p:cNvSpPr txBox="1"/>
              <p:nvPr/>
            </p:nvSpPr>
            <p:spPr>
              <a:xfrm>
                <a:off x="1087821" y="6198395"/>
                <a:ext cx="6474849" cy="430887"/>
              </a:xfrm>
              <a:prstGeom prst="rect">
                <a:avLst/>
              </a:prstGeom>
              <a:noFill/>
            </p:spPr>
            <p:txBody>
              <a:bodyPr wrap="none" rtlCol="0">
                <a:spAutoFit/>
              </a:bodyPr>
              <a:lstStyle/>
              <a:p>
                <a:r>
                  <a:rPr lang="en-US" altLang="zh-TW" sz="2200" dirty="0" smtClean="0">
                    <a:solidFill>
                      <a:schemeClr val="tx1"/>
                    </a:solidFill>
                  </a:rPr>
                  <a:t>: </a:t>
                </a:r>
                <a14:m>
                  <m:oMath xmlns:m="http://schemas.openxmlformats.org/officeDocument/2006/math">
                    <m:r>
                      <m:rPr>
                        <m:nor/>
                      </m:rPr>
                      <a:rPr lang="en-US" altLang="zh-TW" sz="2200" smtClean="0">
                        <a:solidFill>
                          <a:schemeClr val="tx1"/>
                        </a:solidFill>
                        <a:latin typeface="Cambria Math"/>
                      </a:rPr>
                      <m:t>/</m:t>
                    </m:r>
                    <m:r>
                      <m:rPr>
                        <m:nor/>
                      </m:rPr>
                      <a:rPr lang="en-US" altLang="zh-TW" sz="2200" smtClean="0">
                        <a:solidFill>
                          <a:schemeClr val="tx1"/>
                        </a:solidFill>
                        <a:latin typeface="Cambria Math"/>
                      </a:rPr>
                      <m:t>tw</m:t>
                    </m:r>
                    <m:r>
                      <m:rPr>
                        <m:nor/>
                      </m:rPr>
                      <a:rPr lang="en-US" altLang="zh-TW" sz="2200" smtClean="0">
                        <a:solidFill>
                          <a:schemeClr val="tx1"/>
                        </a:solidFill>
                        <a:latin typeface="Cambria Math"/>
                      </a:rPr>
                      <m:t>/</m:t>
                    </m:r>
                    <m:r>
                      <m:rPr>
                        <m:nor/>
                      </m:rPr>
                      <a:rPr lang="en-US" altLang="zh-TW" sz="2200" smtClean="0">
                        <a:solidFill>
                          <a:schemeClr val="tx1"/>
                        </a:solidFill>
                        <a:latin typeface="Cambria Math"/>
                      </a:rPr>
                      <m:t>NCNU</m:t>
                    </m:r>
                    <m:r>
                      <m:rPr>
                        <m:nor/>
                      </m:rPr>
                      <a:rPr lang="en-US" altLang="zh-TW" sz="2200" smtClean="0">
                        <a:solidFill>
                          <a:schemeClr val="tx1"/>
                        </a:solidFill>
                        <a:latin typeface="Cambria Math"/>
                      </a:rPr>
                      <m:t>/</m:t>
                    </m:r>
                    <m:r>
                      <m:rPr>
                        <m:nor/>
                      </m:rPr>
                      <a:rPr lang="en-US" altLang="zh-TW" sz="2200" smtClean="0">
                        <a:solidFill>
                          <a:schemeClr val="tx1"/>
                        </a:solidFill>
                        <a:latin typeface="Cambria Math"/>
                      </a:rPr>
                      <m:t>university</m:t>
                    </m:r>
                    <m:r>
                      <m:rPr>
                        <m:nor/>
                      </m:rPr>
                      <a:rPr lang="en-US" altLang="zh-TW" sz="2200" smtClean="0">
                        <a:solidFill>
                          <a:schemeClr val="tx1"/>
                        </a:solidFill>
                        <a:latin typeface="Cambria Math"/>
                      </a:rPr>
                      <m:t>/</m:t>
                    </m:r>
                    <m:r>
                      <m:rPr>
                        <m:nor/>
                      </m:rPr>
                      <a:rPr lang="en-US" altLang="zh-TW" sz="2200" smtClean="0">
                        <a:solidFill>
                          <a:schemeClr val="tx1"/>
                        </a:solidFill>
                        <a:latin typeface="Cambria Math"/>
                      </a:rPr>
                      <m:t>CSIE</m:t>
                    </m:r>
                    <m:r>
                      <m:rPr>
                        <m:nor/>
                      </m:rPr>
                      <a:rPr lang="en-US" altLang="zh-TW" sz="2200" smtClean="0">
                        <a:solidFill>
                          <a:schemeClr val="tx1"/>
                        </a:solidFill>
                        <a:latin typeface="Cambria Math"/>
                      </a:rPr>
                      <m:t>/</m:t>
                    </m:r>
                    <m:r>
                      <m:rPr>
                        <m:nor/>
                      </m:rPr>
                      <a:rPr lang="en-US" altLang="zh-TW" sz="2200" smtClean="0">
                        <a:solidFill>
                          <a:schemeClr val="tx1"/>
                        </a:solidFill>
                        <a:latin typeface="Cambria Math"/>
                      </a:rPr>
                      <m:t>router</m:t>
                    </m:r>
                    <m:r>
                      <m:rPr>
                        <m:nor/>
                      </m:rPr>
                      <a:rPr lang="en-US" altLang="zh-TW" sz="2200" b="0" i="0" smtClean="0">
                        <a:solidFill>
                          <a:schemeClr val="tx1"/>
                        </a:solidFill>
                        <a:latin typeface="Cambria Math"/>
                      </a:rPr>
                      <m:t>213</m:t>
                    </m:r>
                    <m:r>
                      <m:rPr>
                        <m:nor/>
                      </m:rPr>
                      <a:rPr lang="en-US" altLang="zh-TW" sz="2200" smtClean="0">
                        <a:solidFill>
                          <a:schemeClr val="tx1"/>
                        </a:solidFill>
                        <a:latin typeface="Cambria Math"/>
                      </a:rPr>
                      <m:t>/</m:t>
                    </m:r>
                    <m:r>
                      <m:rPr>
                        <m:nor/>
                      </m:rPr>
                      <a:rPr lang="en-US" altLang="zh-TW" sz="2200" smtClean="0">
                        <a:solidFill>
                          <a:schemeClr val="tx1"/>
                        </a:solidFill>
                        <a:latin typeface="Cambria Math"/>
                      </a:rPr>
                      <m:t>NLSR</m:t>
                    </m:r>
                    <m:r>
                      <m:rPr>
                        <m:nor/>
                      </m:rPr>
                      <a:rPr lang="en-US" altLang="zh-TW" sz="2200" b="0" i="0" smtClean="0">
                        <a:solidFill>
                          <a:schemeClr val="tx1"/>
                        </a:solidFill>
                        <a:latin typeface="Cambria Math"/>
                      </a:rPr>
                      <m:t>/</m:t>
                    </m:r>
                    <m:r>
                      <m:rPr>
                        <m:nor/>
                      </m:rPr>
                      <a:rPr lang="en-US" altLang="zh-TW" sz="2200" b="0" i="0" smtClean="0">
                        <a:solidFill>
                          <a:schemeClr val="tx1"/>
                        </a:solidFill>
                        <a:latin typeface="Cambria Math"/>
                      </a:rPr>
                      <m:t>info</m:t>
                    </m:r>
                  </m:oMath>
                </a14:m>
                <a:endParaRPr lang="en-US" altLang="zh-TW" sz="2200" dirty="0">
                  <a:solidFill>
                    <a:schemeClr val="tx1"/>
                  </a:solidFill>
                </a:endParaRPr>
              </a:p>
            </p:txBody>
          </p:sp>
        </mc:Choice>
        <mc:Fallback xmlns="">
          <p:sp>
            <p:nvSpPr>
              <p:cNvPr id="13" name="文字方塊 12"/>
              <p:cNvSpPr txBox="1">
                <a:spLocks noRot="1" noChangeAspect="1" noMove="1" noResize="1" noEditPoints="1" noAdjustHandles="1" noChangeArrowheads="1" noChangeShapeType="1" noTextEdit="1"/>
              </p:cNvSpPr>
              <p:nvPr/>
            </p:nvSpPr>
            <p:spPr>
              <a:xfrm>
                <a:off x="1087821" y="6198395"/>
                <a:ext cx="6474849" cy="430887"/>
              </a:xfrm>
              <a:prstGeom prst="rect">
                <a:avLst/>
              </a:prstGeom>
              <a:blipFill rotWithShape="1">
                <a:blip r:embed="rId4"/>
                <a:stretch>
                  <a:fillRect l="-1129" t="-8571" b="-28571"/>
                </a:stretch>
              </a:blipFill>
            </p:spPr>
            <p:txBody>
              <a:bodyPr/>
              <a:lstStyle/>
              <a:p>
                <a:r>
                  <a:rPr lang="zh-TW" altLang="en-US">
                    <a:noFill/>
                  </a:rPr>
                  <a:t> </a:t>
                </a:r>
              </a:p>
            </p:txBody>
          </p:sp>
        </mc:Fallback>
      </mc:AlternateContent>
      <p:sp>
        <p:nvSpPr>
          <p:cNvPr id="14" name="矩形 13"/>
          <p:cNvSpPr/>
          <p:nvPr/>
        </p:nvSpPr>
        <p:spPr>
          <a:xfrm>
            <a:off x="1951796" y="3071651"/>
            <a:ext cx="1388538" cy="801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Info</a:t>
            </a:r>
          </a:p>
          <a:p>
            <a:pPr algn="ctr"/>
            <a:r>
              <a:rPr lang="en-US" altLang="zh-TW" sz="2400" dirty="0" smtClean="0">
                <a:solidFill>
                  <a:schemeClr val="tx1"/>
                </a:solidFill>
              </a:rPr>
              <a:t>Interest</a:t>
            </a:r>
            <a:endParaRPr lang="zh-TW" altLang="en-US" sz="2400" dirty="0">
              <a:solidFill>
                <a:schemeClr val="tx1"/>
              </a:solidFill>
            </a:endParaRPr>
          </a:p>
        </p:txBody>
      </p:sp>
      <p:sp>
        <p:nvSpPr>
          <p:cNvPr id="15" name="矩形 14"/>
          <p:cNvSpPr/>
          <p:nvPr/>
        </p:nvSpPr>
        <p:spPr>
          <a:xfrm>
            <a:off x="203779" y="6088684"/>
            <a:ext cx="884042" cy="61623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Info</a:t>
            </a:r>
          </a:p>
        </p:txBody>
      </p:sp>
      <p:sp>
        <p:nvSpPr>
          <p:cNvPr id="17" name="矩形 16"/>
          <p:cNvSpPr/>
          <p:nvPr/>
        </p:nvSpPr>
        <p:spPr>
          <a:xfrm>
            <a:off x="8310858" y="3054534"/>
            <a:ext cx="1388538" cy="80157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TW" sz="2400" dirty="0" smtClean="0">
                <a:solidFill>
                  <a:schemeClr val="tx1"/>
                </a:solidFill>
              </a:rPr>
              <a:t>Info</a:t>
            </a:r>
          </a:p>
          <a:p>
            <a:pPr algn="ctr"/>
            <a:r>
              <a:rPr lang="en-US" altLang="zh-TW" sz="2400" dirty="0" smtClean="0">
                <a:solidFill>
                  <a:schemeClr val="tx1"/>
                </a:solidFill>
              </a:rPr>
              <a:t>Data</a:t>
            </a:r>
            <a:endParaRPr lang="zh-TW" altLang="en-US" sz="2400" dirty="0">
              <a:solidFill>
                <a:schemeClr val="tx1"/>
              </a:solidFill>
            </a:endParaRPr>
          </a:p>
        </p:txBody>
      </p:sp>
      <p:sp>
        <p:nvSpPr>
          <p:cNvPr id="18" name="矩形 17"/>
          <p:cNvSpPr/>
          <p:nvPr/>
        </p:nvSpPr>
        <p:spPr>
          <a:xfrm>
            <a:off x="1951796" y="3080971"/>
            <a:ext cx="1388538" cy="801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Info</a:t>
            </a:r>
          </a:p>
          <a:p>
            <a:pPr algn="ctr"/>
            <a:r>
              <a:rPr lang="en-US" altLang="zh-TW" sz="2400" dirty="0" smtClean="0">
                <a:solidFill>
                  <a:schemeClr val="tx1"/>
                </a:solidFill>
              </a:rPr>
              <a:t>Interest</a:t>
            </a:r>
            <a:endParaRPr lang="zh-TW" altLang="en-US" sz="2400" dirty="0">
              <a:solidFill>
                <a:schemeClr val="tx1"/>
              </a:solidFill>
            </a:endParaRPr>
          </a:p>
        </p:txBody>
      </p:sp>
      <p:sp>
        <p:nvSpPr>
          <p:cNvPr id="19" name="文字方塊 18"/>
          <p:cNvSpPr txBox="1"/>
          <p:nvPr/>
        </p:nvSpPr>
        <p:spPr>
          <a:xfrm>
            <a:off x="1379636" y="1644241"/>
            <a:ext cx="2157707" cy="523220"/>
          </a:xfrm>
          <a:prstGeom prst="rect">
            <a:avLst/>
          </a:prstGeom>
          <a:noFill/>
        </p:spPr>
        <p:txBody>
          <a:bodyPr wrap="none" rtlCol="0">
            <a:spAutoFit/>
          </a:bodyPr>
          <a:lstStyle/>
          <a:p>
            <a:r>
              <a:rPr lang="en-US" altLang="zh-TW" sz="2800" dirty="0" smtClean="0">
                <a:solidFill>
                  <a:srgbClr val="0000FF"/>
                </a:solidFill>
              </a:rPr>
              <a:t>1. Link works </a:t>
            </a:r>
            <a:endParaRPr lang="zh-TW" altLang="en-US" sz="2800" dirty="0">
              <a:solidFill>
                <a:srgbClr val="0000FF"/>
              </a:solidFill>
            </a:endParaRPr>
          </a:p>
        </p:txBody>
      </p:sp>
      <p:sp>
        <p:nvSpPr>
          <p:cNvPr id="20" name="文字方塊 19"/>
          <p:cNvSpPr txBox="1"/>
          <p:nvPr/>
        </p:nvSpPr>
        <p:spPr>
          <a:xfrm>
            <a:off x="1344977" y="1644241"/>
            <a:ext cx="2267031" cy="523220"/>
          </a:xfrm>
          <a:prstGeom prst="rect">
            <a:avLst/>
          </a:prstGeom>
          <a:noFill/>
        </p:spPr>
        <p:txBody>
          <a:bodyPr wrap="none" rtlCol="0">
            <a:spAutoFit/>
          </a:bodyPr>
          <a:lstStyle/>
          <a:p>
            <a:r>
              <a:rPr lang="en-US" altLang="zh-TW" sz="2800" dirty="0">
                <a:solidFill>
                  <a:srgbClr val="0000FF"/>
                </a:solidFill>
              </a:rPr>
              <a:t>2</a:t>
            </a:r>
            <a:r>
              <a:rPr lang="en-US" altLang="zh-TW" sz="2800" dirty="0" smtClean="0">
                <a:solidFill>
                  <a:srgbClr val="0000FF"/>
                </a:solidFill>
              </a:rPr>
              <a:t>. Link Failure </a:t>
            </a:r>
            <a:endParaRPr lang="zh-TW" altLang="en-US" sz="2800" dirty="0">
              <a:solidFill>
                <a:srgbClr val="0000FF"/>
              </a:solidFill>
            </a:endParaRPr>
          </a:p>
        </p:txBody>
      </p:sp>
      <p:sp>
        <p:nvSpPr>
          <p:cNvPr id="22" name="文字方塊 21"/>
          <p:cNvSpPr txBox="1"/>
          <p:nvPr/>
        </p:nvSpPr>
        <p:spPr>
          <a:xfrm>
            <a:off x="4595201" y="1957775"/>
            <a:ext cx="1632178" cy="523220"/>
          </a:xfrm>
          <a:prstGeom prst="rect">
            <a:avLst/>
          </a:prstGeom>
          <a:noFill/>
        </p:spPr>
        <p:txBody>
          <a:bodyPr wrap="none" rtlCol="0">
            <a:spAutoFit/>
          </a:bodyPr>
          <a:lstStyle/>
          <a:p>
            <a:r>
              <a:rPr lang="en-US" altLang="zh-TW" sz="2800" b="1" dirty="0" smtClean="0">
                <a:solidFill>
                  <a:srgbClr val="FF0000"/>
                </a:solidFill>
              </a:rPr>
              <a:t>Time out!</a:t>
            </a:r>
            <a:endParaRPr lang="zh-TW" altLang="en-US" sz="2800" b="1" dirty="0">
              <a:solidFill>
                <a:srgbClr val="FF0000"/>
              </a:solidFill>
            </a:endParaRPr>
          </a:p>
        </p:txBody>
      </p:sp>
      <p:sp>
        <p:nvSpPr>
          <p:cNvPr id="23" name="矩形 22"/>
          <p:cNvSpPr/>
          <p:nvPr/>
        </p:nvSpPr>
        <p:spPr>
          <a:xfrm>
            <a:off x="1951796" y="3054533"/>
            <a:ext cx="1388538" cy="801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Info</a:t>
            </a:r>
          </a:p>
          <a:p>
            <a:pPr algn="ctr"/>
            <a:r>
              <a:rPr lang="en-US" altLang="zh-TW" sz="2400" dirty="0" smtClean="0">
                <a:solidFill>
                  <a:schemeClr val="tx1"/>
                </a:solidFill>
              </a:rPr>
              <a:t>Interest</a:t>
            </a:r>
            <a:endParaRPr lang="zh-TW" altLang="en-US" sz="2400" dirty="0">
              <a:solidFill>
                <a:schemeClr val="tx1"/>
              </a:solidFill>
            </a:endParaRPr>
          </a:p>
        </p:txBody>
      </p:sp>
      <p:cxnSp>
        <p:nvCxnSpPr>
          <p:cNvPr id="25" name="直線接點 24"/>
          <p:cNvCxnSpPr/>
          <p:nvPr/>
        </p:nvCxnSpPr>
        <p:spPr>
          <a:xfrm flipV="1">
            <a:off x="3404795" y="5565225"/>
            <a:ext cx="8025205" cy="2"/>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27" name="文字方塊 26"/>
          <p:cNvSpPr txBox="1"/>
          <p:nvPr/>
        </p:nvSpPr>
        <p:spPr>
          <a:xfrm>
            <a:off x="1752206" y="5334394"/>
            <a:ext cx="1412566" cy="461665"/>
          </a:xfrm>
          <a:prstGeom prst="rect">
            <a:avLst/>
          </a:prstGeom>
          <a:noFill/>
        </p:spPr>
        <p:txBody>
          <a:bodyPr wrap="none" rtlCol="0">
            <a:spAutoFit/>
          </a:bodyPr>
          <a:lstStyle/>
          <a:p>
            <a:r>
              <a:rPr lang="en-US" altLang="zh-TW" sz="2400" b="1" dirty="0" smtClean="0">
                <a:solidFill>
                  <a:schemeClr val="accent1"/>
                </a:solidFill>
              </a:rPr>
              <a:t>Time Line</a:t>
            </a:r>
            <a:endParaRPr lang="zh-TW" altLang="en-US" sz="2400" b="1" dirty="0">
              <a:solidFill>
                <a:schemeClr val="accent1"/>
              </a:solidFill>
            </a:endParaRPr>
          </a:p>
        </p:txBody>
      </p:sp>
      <p:cxnSp>
        <p:nvCxnSpPr>
          <p:cNvPr id="29" name="直線接點 28"/>
          <p:cNvCxnSpPr/>
          <p:nvPr/>
        </p:nvCxnSpPr>
        <p:spPr>
          <a:xfrm>
            <a:off x="3442747" y="5334393"/>
            <a:ext cx="0" cy="461665"/>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34" name="直線接點 33"/>
          <p:cNvCxnSpPr/>
          <p:nvPr/>
        </p:nvCxnSpPr>
        <p:spPr>
          <a:xfrm>
            <a:off x="4635189" y="5318628"/>
            <a:ext cx="0" cy="461665"/>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35" name="文字方塊 34"/>
          <p:cNvSpPr txBox="1"/>
          <p:nvPr/>
        </p:nvSpPr>
        <p:spPr>
          <a:xfrm>
            <a:off x="3442747" y="5155768"/>
            <a:ext cx="1192442" cy="430887"/>
          </a:xfrm>
          <a:prstGeom prst="rect">
            <a:avLst/>
          </a:prstGeom>
          <a:noFill/>
        </p:spPr>
        <p:txBody>
          <a:bodyPr wrap="none" rtlCol="0">
            <a:spAutoFit/>
          </a:bodyPr>
          <a:lstStyle/>
          <a:p>
            <a:r>
              <a:rPr lang="en-US" altLang="zh-TW" sz="2200" dirty="0" smtClean="0"/>
              <a:t>1</a:t>
            </a:r>
            <a:r>
              <a:rPr lang="en-US" altLang="zh-TW" sz="2200" baseline="30000" dirty="0" smtClean="0"/>
              <a:t>st</a:t>
            </a:r>
            <a:r>
              <a:rPr lang="en-US" altLang="zh-TW" sz="2200" dirty="0" smtClean="0"/>
              <a:t> Timer</a:t>
            </a:r>
            <a:endParaRPr lang="zh-TW" altLang="en-US" sz="2200" dirty="0"/>
          </a:p>
        </p:txBody>
      </p:sp>
      <p:cxnSp>
        <p:nvCxnSpPr>
          <p:cNvPr id="37" name="直線接點 36"/>
          <p:cNvCxnSpPr/>
          <p:nvPr/>
        </p:nvCxnSpPr>
        <p:spPr>
          <a:xfrm>
            <a:off x="5892264" y="5318627"/>
            <a:ext cx="0" cy="461665"/>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38" name="文字方塊 37"/>
          <p:cNvSpPr txBox="1"/>
          <p:nvPr/>
        </p:nvSpPr>
        <p:spPr>
          <a:xfrm>
            <a:off x="4635189" y="5156153"/>
            <a:ext cx="1257075" cy="430887"/>
          </a:xfrm>
          <a:prstGeom prst="rect">
            <a:avLst/>
          </a:prstGeom>
          <a:noFill/>
        </p:spPr>
        <p:txBody>
          <a:bodyPr wrap="none" rtlCol="0">
            <a:spAutoFit/>
          </a:bodyPr>
          <a:lstStyle/>
          <a:p>
            <a:r>
              <a:rPr lang="en-US" altLang="zh-TW" sz="2200" dirty="0" smtClean="0"/>
              <a:t>2</a:t>
            </a:r>
            <a:r>
              <a:rPr lang="en-US" altLang="zh-TW" sz="2200" baseline="30000" dirty="0" smtClean="0"/>
              <a:t>nd</a:t>
            </a:r>
            <a:r>
              <a:rPr lang="en-US" altLang="zh-TW" sz="2200" dirty="0" smtClean="0"/>
              <a:t> Timer</a:t>
            </a:r>
            <a:endParaRPr lang="zh-TW" altLang="en-US" sz="2200" dirty="0"/>
          </a:p>
        </p:txBody>
      </p:sp>
      <p:sp>
        <p:nvSpPr>
          <p:cNvPr id="39" name="等腰三角形 38"/>
          <p:cNvSpPr/>
          <p:nvPr/>
        </p:nvSpPr>
        <p:spPr>
          <a:xfrm>
            <a:off x="3802849" y="5815749"/>
            <a:ext cx="386318" cy="29262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40" name="等腰三角形 39"/>
          <p:cNvSpPr/>
          <p:nvPr/>
        </p:nvSpPr>
        <p:spPr>
          <a:xfrm>
            <a:off x="4442030" y="5813786"/>
            <a:ext cx="386318" cy="29262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cxnSp>
        <p:nvCxnSpPr>
          <p:cNvPr id="41" name="直線接點 40"/>
          <p:cNvCxnSpPr/>
          <p:nvPr/>
        </p:nvCxnSpPr>
        <p:spPr>
          <a:xfrm>
            <a:off x="8488319" y="5318626"/>
            <a:ext cx="0" cy="461665"/>
          </a:xfrm>
          <a:prstGeom prst="line">
            <a:avLst/>
          </a:prstGeom>
          <a:ln w="76200"/>
        </p:spPr>
        <p:style>
          <a:lnRef idx="3">
            <a:schemeClr val="accent1"/>
          </a:lnRef>
          <a:fillRef idx="0">
            <a:schemeClr val="accent1"/>
          </a:fillRef>
          <a:effectRef idx="2">
            <a:schemeClr val="accent1"/>
          </a:effectRef>
          <a:fontRef idx="minor">
            <a:schemeClr val="tx1"/>
          </a:fontRef>
        </p:style>
      </p:cxnSp>
      <p:cxnSp>
        <p:nvCxnSpPr>
          <p:cNvPr id="42" name="直線接點 41"/>
          <p:cNvCxnSpPr/>
          <p:nvPr/>
        </p:nvCxnSpPr>
        <p:spPr>
          <a:xfrm>
            <a:off x="11180183" y="5318625"/>
            <a:ext cx="0" cy="461665"/>
          </a:xfrm>
          <a:prstGeom prst="line">
            <a:avLst/>
          </a:prstGeom>
          <a:ln w="76200"/>
        </p:spPr>
        <p:style>
          <a:lnRef idx="3">
            <a:schemeClr val="accent1"/>
          </a:lnRef>
          <a:fillRef idx="0">
            <a:schemeClr val="accent1"/>
          </a:fillRef>
          <a:effectRef idx="2">
            <a:schemeClr val="accent1"/>
          </a:effectRef>
          <a:fontRef idx="minor">
            <a:schemeClr val="tx1"/>
          </a:fontRef>
        </p:style>
      </p:cxnSp>
      <p:sp>
        <p:nvSpPr>
          <p:cNvPr id="43" name="等腰三角形 42"/>
          <p:cNvSpPr/>
          <p:nvPr/>
        </p:nvSpPr>
        <p:spPr>
          <a:xfrm>
            <a:off x="5161749" y="5813785"/>
            <a:ext cx="386318" cy="29262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44" name="等腰三角形 43"/>
          <p:cNvSpPr/>
          <p:nvPr/>
        </p:nvSpPr>
        <p:spPr>
          <a:xfrm>
            <a:off x="5700467" y="5825027"/>
            <a:ext cx="386318" cy="29262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21" name="乘號 20"/>
          <p:cNvSpPr/>
          <p:nvPr/>
        </p:nvSpPr>
        <p:spPr>
          <a:xfrm>
            <a:off x="4892088" y="2865538"/>
            <a:ext cx="1335291" cy="1179563"/>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rgbClr val="FF0000"/>
              </a:solidFill>
            </a:endParaRPr>
          </a:p>
        </p:txBody>
      </p:sp>
      <p:sp>
        <p:nvSpPr>
          <p:cNvPr id="47" name="圓角矩形圖說文字 46"/>
          <p:cNvSpPr/>
          <p:nvPr/>
        </p:nvSpPr>
        <p:spPr>
          <a:xfrm>
            <a:off x="9151427" y="1644241"/>
            <a:ext cx="2668653" cy="1370199"/>
          </a:xfrm>
          <a:prstGeom prst="wedgeRoundRectCallout">
            <a:avLst>
              <a:gd name="adj1" fmla="val -45855"/>
              <a:gd name="adj2" fmla="val 98007"/>
              <a:gd name="adj3" fmla="val 16667"/>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TW" sz="2400" dirty="0"/>
              <a:t>Router 213 is considered </a:t>
            </a:r>
            <a:r>
              <a:rPr lang="en-US" altLang="zh-TW" sz="2400" dirty="0" smtClean="0"/>
              <a:t>down.</a:t>
            </a:r>
            <a:endParaRPr lang="zh-TW" altLang="en-US" sz="2400" dirty="0"/>
          </a:p>
        </p:txBody>
      </p:sp>
      <p:sp>
        <p:nvSpPr>
          <p:cNvPr id="49" name="圓角矩形 48"/>
          <p:cNvSpPr/>
          <p:nvPr/>
        </p:nvSpPr>
        <p:spPr>
          <a:xfrm>
            <a:off x="7961587" y="363288"/>
            <a:ext cx="4067504" cy="1966052"/>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TW" sz="2400" b="1" dirty="0"/>
              <a:t>NLSR continues sending </a:t>
            </a:r>
            <a:r>
              <a:rPr lang="en-US" altLang="zh-TW" sz="2400" b="1" dirty="0" smtClean="0"/>
              <a:t>Info Interests </a:t>
            </a:r>
            <a:r>
              <a:rPr lang="en-US" altLang="zh-TW" sz="2400" b="1" dirty="0"/>
              <a:t>to detect the recovery of this </a:t>
            </a:r>
            <a:r>
              <a:rPr lang="en-US" altLang="zh-TW" sz="2400" b="1" dirty="0" smtClean="0"/>
              <a:t>adjacency at </a:t>
            </a:r>
            <a:r>
              <a:rPr lang="en-US" altLang="zh-TW" sz="2400" b="1" dirty="0"/>
              <a:t>a relatively long interval</a:t>
            </a:r>
            <a:endParaRPr lang="zh-TW" altLang="en-US" sz="2400" b="1" dirty="0"/>
          </a:p>
        </p:txBody>
      </p:sp>
      <p:sp>
        <p:nvSpPr>
          <p:cNvPr id="50" name="等腰三角形 49"/>
          <p:cNvSpPr/>
          <p:nvPr/>
        </p:nvSpPr>
        <p:spPr>
          <a:xfrm>
            <a:off x="7031079" y="5785180"/>
            <a:ext cx="386318" cy="29262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52" name="矩形 51"/>
          <p:cNvSpPr/>
          <p:nvPr/>
        </p:nvSpPr>
        <p:spPr>
          <a:xfrm>
            <a:off x="1973335" y="3080971"/>
            <a:ext cx="1388538" cy="801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Info</a:t>
            </a:r>
          </a:p>
          <a:p>
            <a:pPr algn="ctr"/>
            <a:r>
              <a:rPr lang="en-US" altLang="zh-TW" sz="2400" dirty="0" smtClean="0">
                <a:solidFill>
                  <a:schemeClr val="tx1"/>
                </a:solidFill>
              </a:rPr>
              <a:t>Interest</a:t>
            </a:r>
            <a:endParaRPr lang="zh-TW" altLang="en-US" sz="2400" dirty="0">
              <a:solidFill>
                <a:schemeClr val="tx1"/>
              </a:solidFill>
            </a:endParaRPr>
          </a:p>
        </p:txBody>
      </p:sp>
      <p:sp>
        <p:nvSpPr>
          <p:cNvPr id="53" name="文字方塊 52"/>
          <p:cNvSpPr txBox="1"/>
          <p:nvPr/>
        </p:nvSpPr>
        <p:spPr>
          <a:xfrm>
            <a:off x="6613814" y="5172362"/>
            <a:ext cx="1220847" cy="430887"/>
          </a:xfrm>
          <a:prstGeom prst="rect">
            <a:avLst/>
          </a:prstGeom>
          <a:noFill/>
        </p:spPr>
        <p:txBody>
          <a:bodyPr wrap="none" rtlCol="0">
            <a:spAutoFit/>
          </a:bodyPr>
          <a:lstStyle/>
          <a:p>
            <a:r>
              <a:rPr lang="en-US" altLang="zh-TW" sz="2200" dirty="0" smtClean="0"/>
              <a:t>3</a:t>
            </a:r>
            <a:r>
              <a:rPr lang="en-US" altLang="zh-TW" sz="2200" baseline="30000" dirty="0" smtClean="0"/>
              <a:t>rd</a:t>
            </a:r>
            <a:r>
              <a:rPr lang="en-US" altLang="zh-TW" sz="2200" dirty="0" smtClean="0"/>
              <a:t> Timer</a:t>
            </a:r>
            <a:endParaRPr lang="zh-TW" altLang="en-US" sz="2200" dirty="0"/>
          </a:p>
        </p:txBody>
      </p:sp>
      <p:sp>
        <p:nvSpPr>
          <p:cNvPr id="54" name="文字方塊 53"/>
          <p:cNvSpPr txBox="1"/>
          <p:nvPr/>
        </p:nvSpPr>
        <p:spPr>
          <a:xfrm>
            <a:off x="9264906" y="5171977"/>
            <a:ext cx="1284326" cy="430887"/>
          </a:xfrm>
          <a:prstGeom prst="rect">
            <a:avLst/>
          </a:prstGeom>
          <a:noFill/>
        </p:spPr>
        <p:txBody>
          <a:bodyPr wrap="none" rtlCol="0">
            <a:spAutoFit/>
          </a:bodyPr>
          <a:lstStyle/>
          <a:p>
            <a:r>
              <a:rPr lang="en-US" altLang="zh-TW" sz="2200" dirty="0" smtClean="0"/>
              <a:t>4</a:t>
            </a:r>
            <a:r>
              <a:rPr lang="en-US" altLang="zh-TW" sz="2200" baseline="30000" dirty="0" smtClean="0"/>
              <a:t>th</a:t>
            </a:r>
            <a:r>
              <a:rPr lang="en-US" altLang="zh-TW" sz="2200" dirty="0" smtClean="0"/>
              <a:t>  Timer</a:t>
            </a:r>
            <a:endParaRPr lang="zh-TW" altLang="en-US" sz="2200" dirty="0"/>
          </a:p>
        </p:txBody>
      </p:sp>
      <p:sp>
        <p:nvSpPr>
          <p:cNvPr id="55" name="文字方塊 54"/>
          <p:cNvSpPr txBox="1"/>
          <p:nvPr/>
        </p:nvSpPr>
        <p:spPr>
          <a:xfrm>
            <a:off x="1497377" y="1644241"/>
            <a:ext cx="1951368" cy="523220"/>
          </a:xfrm>
          <a:prstGeom prst="rect">
            <a:avLst/>
          </a:prstGeom>
          <a:noFill/>
        </p:spPr>
        <p:txBody>
          <a:bodyPr wrap="none" rtlCol="0">
            <a:spAutoFit/>
          </a:bodyPr>
          <a:lstStyle/>
          <a:p>
            <a:r>
              <a:rPr lang="en-US" altLang="zh-TW" sz="2800" dirty="0" smtClean="0">
                <a:solidFill>
                  <a:srgbClr val="0000FF"/>
                </a:solidFill>
              </a:rPr>
              <a:t>3. Recovery </a:t>
            </a:r>
            <a:endParaRPr lang="zh-TW" altLang="en-US" sz="2800" dirty="0">
              <a:solidFill>
                <a:srgbClr val="0000FF"/>
              </a:solidFill>
            </a:endParaRPr>
          </a:p>
        </p:txBody>
      </p:sp>
      <p:sp>
        <p:nvSpPr>
          <p:cNvPr id="56" name="矩形 55"/>
          <p:cNvSpPr/>
          <p:nvPr/>
        </p:nvSpPr>
        <p:spPr>
          <a:xfrm>
            <a:off x="1951796" y="3083487"/>
            <a:ext cx="1388538" cy="80157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400" dirty="0" smtClean="0">
                <a:solidFill>
                  <a:schemeClr val="tx1"/>
                </a:solidFill>
              </a:rPr>
              <a:t>Info</a:t>
            </a:r>
          </a:p>
          <a:p>
            <a:pPr algn="ctr"/>
            <a:r>
              <a:rPr lang="en-US" altLang="zh-TW" sz="2400" dirty="0" smtClean="0">
                <a:solidFill>
                  <a:schemeClr val="tx1"/>
                </a:solidFill>
              </a:rPr>
              <a:t>Interest</a:t>
            </a:r>
            <a:endParaRPr lang="zh-TW" altLang="en-US" sz="2400" dirty="0">
              <a:solidFill>
                <a:schemeClr val="tx1"/>
              </a:solidFill>
            </a:endParaRPr>
          </a:p>
        </p:txBody>
      </p:sp>
      <p:sp>
        <p:nvSpPr>
          <p:cNvPr id="57" name="等腰三角形 56"/>
          <p:cNvSpPr/>
          <p:nvPr/>
        </p:nvSpPr>
        <p:spPr>
          <a:xfrm>
            <a:off x="9675469" y="5796058"/>
            <a:ext cx="386318" cy="29262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
        <p:nvSpPr>
          <p:cNvPr id="58" name="矩形 57"/>
          <p:cNvSpPr/>
          <p:nvPr/>
        </p:nvSpPr>
        <p:spPr>
          <a:xfrm>
            <a:off x="8332835" y="3039524"/>
            <a:ext cx="1388538" cy="80157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TW" sz="2400" dirty="0" smtClean="0">
                <a:solidFill>
                  <a:schemeClr val="tx1"/>
                </a:solidFill>
              </a:rPr>
              <a:t>Info</a:t>
            </a:r>
          </a:p>
          <a:p>
            <a:pPr algn="ctr"/>
            <a:r>
              <a:rPr lang="en-US" altLang="zh-TW" sz="2400" dirty="0" smtClean="0">
                <a:solidFill>
                  <a:schemeClr val="tx1"/>
                </a:solidFill>
              </a:rPr>
              <a:t>Data</a:t>
            </a:r>
            <a:endParaRPr lang="zh-TW" altLang="en-US" sz="2400" dirty="0">
              <a:solidFill>
                <a:schemeClr val="tx1"/>
              </a:solidFill>
            </a:endParaRPr>
          </a:p>
        </p:txBody>
      </p:sp>
      <p:sp>
        <p:nvSpPr>
          <p:cNvPr id="60" name="圓角矩形 59"/>
          <p:cNvSpPr/>
          <p:nvPr/>
        </p:nvSpPr>
        <p:spPr>
          <a:xfrm>
            <a:off x="6227379" y="1277177"/>
            <a:ext cx="5849012" cy="1588361"/>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342900" indent="-342900">
              <a:buFont typeface="Arial" panose="020B0604020202020204" pitchFamily="34" charset="0"/>
              <a:buChar char="•"/>
            </a:pPr>
            <a:r>
              <a:rPr lang="en-US" altLang="zh-TW" sz="2400" b="1" dirty="0" smtClean="0"/>
              <a:t>C</a:t>
            </a:r>
            <a:r>
              <a:rPr lang="en-US" altLang="zh-TW" sz="2400" b="1" dirty="0" smtClean="0"/>
              <a:t>hanging </a:t>
            </a:r>
            <a:r>
              <a:rPr lang="en-US" altLang="zh-TW" sz="2400" b="1" dirty="0"/>
              <a:t>the adjacency status to ‘Active’</a:t>
            </a:r>
            <a:endParaRPr lang="en-US" altLang="zh-TW" sz="2400" b="1" dirty="0" smtClean="0"/>
          </a:p>
          <a:p>
            <a:pPr marL="342900" indent="-342900">
              <a:buFont typeface="Arial" panose="020B0604020202020204" pitchFamily="34" charset="0"/>
              <a:buChar char="•"/>
            </a:pPr>
            <a:r>
              <a:rPr lang="en-US" altLang="zh-TW" sz="2400" b="1" dirty="0" smtClean="0"/>
              <a:t>Updating </a:t>
            </a:r>
            <a:r>
              <a:rPr lang="en-US" altLang="zh-TW" sz="2400" b="1" dirty="0"/>
              <a:t>the Adjacency </a:t>
            </a:r>
            <a:r>
              <a:rPr lang="en-US" altLang="zh-TW" sz="2400" b="1" dirty="0" smtClean="0"/>
              <a:t>LSA</a:t>
            </a:r>
          </a:p>
          <a:p>
            <a:pPr marL="342900" indent="-342900">
              <a:buFont typeface="Arial" panose="020B0604020202020204" pitchFamily="34" charset="0"/>
              <a:buChar char="•"/>
            </a:pPr>
            <a:r>
              <a:rPr lang="en-US" altLang="zh-TW" sz="2400" b="1" dirty="0" smtClean="0"/>
              <a:t>Disseminating </a:t>
            </a:r>
            <a:r>
              <a:rPr lang="en-US" altLang="zh-TW" sz="2400" b="1" dirty="0"/>
              <a:t>the LSA in the </a:t>
            </a:r>
            <a:r>
              <a:rPr lang="en-US" altLang="zh-TW" sz="2400" b="1" dirty="0" smtClean="0"/>
              <a:t>network</a:t>
            </a:r>
          </a:p>
          <a:p>
            <a:pPr marL="342900" indent="-342900">
              <a:buFont typeface="Arial" panose="020B0604020202020204" pitchFamily="34" charset="0"/>
              <a:buChar char="•"/>
            </a:pPr>
            <a:r>
              <a:rPr lang="en-US" altLang="zh-TW" sz="2400" b="1" dirty="0"/>
              <a:t>S</a:t>
            </a:r>
            <a:r>
              <a:rPr lang="en-US" altLang="zh-TW" sz="2400" b="1" dirty="0" smtClean="0"/>
              <a:t>cheduling </a:t>
            </a:r>
            <a:r>
              <a:rPr lang="en-US" altLang="zh-TW" sz="2400" b="1" dirty="0"/>
              <a:t>a routing table calculation.</a:t>
            </a:r>
            <a:endParaRPr lang="zh-TW" altLang="en-US" sz="2400" b="1" dirty="0"/>
          </a:p>
        </p:txBody>
      </p:sp>
    </p:spTree>
    <p:extLst>
      <p:ext uri="{BB962C8B-B14F-4D97-AF65-F5344CB8AC3E}">
        <p14:creationId xmlns:p14="http://schemas.microsoft.com/office/powerpoint/2010/main" val="51520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grpId="0" nodeType="clickEffect">
                                  <p:stCondLst>
                                    <p:cond delay="0"/>
                                  </p:stCondLst>
                                  <p:childTnLst>
                                    <p:animMotion origin="layout" path="M -1.85359E-6 0 L 0.51882 -0.00046 " pathEditMode="relative" rAng="0" ptsTypes="AA">
                                      <p:cBhvr>
                                        <p:cTn id="11" dur="2000" fill="hold"/>
                                        <p:tgtEl>
                                          <p:spTgt spid="14"/>
                                        </p:tgtEl>
                                        <p:attrNameLst>
                                          <p:attrName>ppt_x</p:attrName>
                                          <p:attrName>ppt_y</p:attrName>
                                        </p:attrNameLst>
                                      </p:cBhvr>
                                      <p:rCtr x="25935" y="-23"/>
                                    </p:animMotion>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500"/>
                                        <p:tgtEl>
                                          <p:spTgt spid="14"/>
                                        </p:tgtEl>
                                      </p:cBhvr>
                                    </p:animEffect>
                                    <p:set>
                                      <p:cBhvr>
                                        <p:cTn id="16" dur="1" fill="hold">
                                          <p:stCondLst>
                                            <p:cond delay="499"/>
                                          </p:stCondLst>
                                        </p:cTn>
                                        <p:tgtEl>
                                          <p:spTgt spid="14"/>
                                        </p:tgtEl>
                                        <p:attrNameLst>
                                          <p:attrName>style.visibility</p:attrName>
                                        </p:attrNameLst>
                                      </p:cBhvr>
                                      <p:to>
                                        <p:strVal val="hidden"/>
                                      </p:to>
                                    </p:set>
                                  </p:childTnLst>
                                </p:cTn>
                              </p:par>
                            </p:childTnLst>
                          </p:cTn>
                        </p:par>
                        <p:par>
                          <p:cTn id="17" fill="hold">
                            <p:stCondLst>
                              <p:cond delay="500"/>
                            </p:stCondLst>
                            <p:childTnLst>
                              <p:par>
                                <p:cTn id="18" presetID="10" presetClass="entr" presetSubtype="0" fill="hold" grpId="1" nodeType="after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500"/>
                                        <p:tgtEl>
                                          <p:spTgt spid="17"/>
                                        </p:tgtEl>
                                      </p:cBhvr>
                                    </p:animEffect>
                                  </p:childTnLst>
                                </p:cTn>
                              </p:par>
                            </p:childTnLst>
                          </p:cTn>
                        </p:par>
                        <p:par>
                          <p:cTn id="21" fill="hold">
                            <p:stCondLst>
                              <p:cond delay="1000"/>
                            </p:stCondLst>
                            <p:childTnLst>
                              <p:par>
                                <p:cTn id="22" presetID="42" presetClass="path" presetSubtype="0" accel="50000" decel="50000" fill="hold" grpId="0" nodeType="afterEffect">
                                  <p:stCondLst>
                                    <p:cond delay="0"/>
                                  </p:stCondLst>
                                  <p:childTnLst>
                                    <p:animMotion origin="layout" path="M -0.003 0.00208 L -0.52312 0.00394 " pathEditMode="relative" rAng="0" ptsTypes="AA">
                                      <p:cBhvr>
                                        <p:cTn id="23" dur="2000" fill="hold"/>
                                        <p:tgtEl>
                                          <p:spTgt spid="17"/>
                                        </p:tgtEl>
                                        <p:attrNameLst>
                                          <p:attrName>ppt_x</p:attrName>
                                          <p:attrName>ppt_y</p:attrName>
                                        </p:attrNameLst>
                                      </p:cBhvr>
                                      <p:rCtr x="-26013" y="93"/>
                                    </p:animMotion>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2" nodeType="clickEffect">
                                  <p:stCondLst>
                                    <p:cond delay="0"/>
                                  </p:stCondLst>
                                  <p:childTnLst>
                                    <p:animEffect transition="out" filter="fade">
                                      <p:cBhvr>
                                        <p:cTn id="27" dur="500"/>
                                        <p:tgtEl>
                                          <p:spTgt spid="17"/>
                                        </p:tgtEl>
                                      </p:cBhvr>
                                    </p:animEffect>
                                    <p:set>
                                      <p:cBhvr>
                                        <p:cTn id="28" dur="1" fill="hold">
                                          <p:stCondLst>
                                            <p:cond delay="499"/>
                                          </p:stCondLst>
                                        </p:cTn>
                                        <p:tgtEl>
                                          <p:spTgt spid="1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grpId="1" nodeType="clickEffect">
                                  <p:stCondLst>
                                    <p:cond delay="0"/>
                                  </p:stCondLst>
                                  <p:childTnLst>
                                    <p:animEffect transition="out" filter="fade">
                                      <p:cBhvr>
                                        <p:cTn id="32" dur="500"/>
                                        <p:tgtEl>
                                          <p:spTgt spid="19"/>
                                        </p:tgtEl>
                                      </p:cBhvr>
                                    </p:animEffect>
                                    <p:set>
                                      <p:cBhvr>
                                        <p:cTn id="33" dur="1" fill="hold">
                                          <p:stCondLst>
                                            <p:cond delay="499"/>
                                          </p:stCondLst>
                                        </p:cTn>
                                        <p:tgtEl>
                                          <p:spTgt spid="19"/>
                                        </p:tgtEl>
                                        <p:attrNameLst>
                                          <p:attrName>style.visibility</p:attrName>
                                        </p:attrNameLst>
                                      </p:cBhvr>
                                      <p:to>
                                        <p:strVal val="hidden"/>
                                      </p:to>
                                    </p:set>
                                  </p:childTnLst>
                                </p:cTn>
                              </p:par>
                            </p:childTnLst>
                          </p:cTn>
                        </p:par>
                        <p:par>
                          <p:cTn id="34" fill="hold">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left)">
                                      <p:cBhvr>
                                        <p:cTn id="37" dur="500"/>
                                        <p:tgtEl>
                                          <p:spTgt spid="20"/>
                                        </p:tgtEl>
                                      </p:cBhvr>
                                    </p:animEffect>
                                  </p:childTnLst>
                                </p:cTn>
                              </p:par>
                              <p:par>
                                <p:cTn id="38" presetID="1" presetClass="entr" presetSubtype="0" fill="hold" grpId="0" nodeType="withEffect">
                                  <p:stCondLst>
                                    <p:cond delay="0"/>
                                  </p:stCondLst>
                                  <p:childTnLst>
                                    <p:set>
                                      <p:cBhvr>
                                        <p:cTn id="39" dur="1" fill="hold">
                                          <p:stCondLst>
                                            <p:cond delay="0"/>
                                          </p:stCondLst>
                                        </p:cTn>
                                        <p:tgtEl>
                                          <p:spTgt spid="39"/>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2" nodeType="click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childTnLst>
                                </p:cTn>
                              </p:par>
                            </p:childTnLst>
                          </p:cTn>
                        </p:par>
                        <p:par>
                          <p:cTn id="45" fill="hold">
                            <p:stCondLst>
                              <p:cond delay="500"/>
                            </p:stCondLst>
                            <p:childTnLst>
                              <p:par>
                                <p:cTn id="46" presetID="42" presetClass="path" presetSubtype="0" accel="50000" decel="50000" fill="hold" grpId="0" nodeType="afterEffect">
                                  <p:stCondLst>
                                    <p:cond delay="0"/>
                                  </p:stCondLst>
                                  <p:childTnLst>
                                    <p:animMotion origin="layout" path="M 7.3857E-7 -2.96296E-6 L 0.23421 -0.00277 " pathEditMode="relative" rAng="0" ptsTypes="AA">
                                      <p:cBhvr>
                                        <p:cTn id="47" dur="2000" fill="hold"/>
                                        <p:tgtEl>
                                          <p:spTgt spid="18"/>
                                        </p:tgtEl>
                                        <p:attrNameLst>
                                          <p:attrName>ppt_x</p:attrName>
                                          <p:attrName>ppt_y</p:attrName>
                                        </p:attrNameLst>
                                      </p:cBhvr>
                                      <p:rCtr x="11710" y="-139"/>
                                    </p:animMotion>
                                  </p:childTnLst>
                                </p:cTn>
                              </p:par>
                            </p:childTnLst>
                          </p:cTn>
                        </p:par>
                        <p:par>
                          <p:cTn id="48" fill="hold">
                            <p:stCondLst>
                              <p:cond delay="2500"/>
                            </p:stCondLst>
                            <p:childTnLst>
                              <p:par>
                                <p:cTn id="49" presetID="16" presetClass="entr" presetSubtype="21"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barn(inVertical)">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barn(inVertical)">
                                      <p:cBhvr>
                                        <p:cTn id="56" dur="500"/>
                                        <p:tgtEl>
                                          <p:spTgt spid="22"/>
                                        </p:tgtEl>
                                      </p:cBhvr>
                                    </p:animEffect>
                                  </p:childTnLst>
                                </p:cTn>
                              </p:par>
                              <p:par>
                                <p:cTn id="57" presetID="1" presetClass="exit" presetSubtype="0" fill="hold" grpId="1" nodeType="withEffect">
                                  <p:stCondLst>
                                    <p:cond delay="0"/>
                                  </p:stCondLst>
                                  <p:childTnLst>
                                    <p:set>
                                      <p:cBhvr>
                                        <p:cTn id="58" dur="1" fill="hold">
                                          <p:stCondLst>
                                            <p:cond delay="0"/>
                                          </p:stCondLst>
                                        </p:cTn>
                                        <p:tgtEl>
                                          <p:spTgt spid="39"/>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grpId="1" nodeType="clickEffect">
                                  <p:stCondLst>
                                    <p:cond delay="0"/>
                                  </p:stCondLst>
                                  <p:childTnLst>
                                    <p:animEffect transition="out" filter="fade">
                                      <p:cBhvr>
                                        <p:cTn id="64" dur="500"/>
                                        <p:tgtEl>
                                          <p:spTgt spid="18"/>
                                        </p:tgtEl>
                                      </p:cBhvr>
                                    </p:animEffect>
                                    <p:set>
                                      <p:cBhvr>
                                        <p:cTn id="65" dur="1" fill="hold">
                                          <p:stCondLst>
                                            <p:cond delay="499"/>
                                          </p:stCondLst>
                                        </p:cTn>
                                        <p:tgtEl>
                                          <p:spTgt spid="18"/>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21"/>
                                        </p:tgtEl>
                                      </p:cBhvr>
                                    </p:animEffect>
                                    <p:set>
                                      <p:cBhvr>
                                        <p:cTn id="68" dur="1" fill="hold">
                                          <p:stCondLst>
                                            <p:cond delay="499"/>
                                          </p:stCondLst>
                                        </p:cTn>
                                        <p:tgtEl>
                                          <p:spTgt spid="21"/>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40"/>
                                        </p:tgtEl>
                                        <p:attrNameLst>
                                          <p:attrName>style.visibility</p:attrName>
                                        </p:attrNameLst>
                                      </p:cBhvr>
                                      <p:to>
                                        <p:strVal val="hidden"/>
                                      </p:to>
                                    </p:set>
                                  </p:childTnLst>
                                </p:cTn>
                              </p:par>
                              <p:par>
                                <p:cTn id="71" presetID="10" presetClass="exit" presetSubtype="0" fill="hold" grpId="1" nodeType="withEffect">
                                  <p:stCondLst>
                                    <p:cond delay="0"/>
                                  </p:stCondLst>
                                  <p:childTnLst>
                                    <p:animEffect transition="out" filter="fade">
                                      <p:cBhvr>
                                        <p:cTn id="72" dur="500"/>
                                        <p:tgtEl>
                                          <p:spTgt spid="22"/>
                                        </p:tgtEl>
                                      </p:cBhvr>
                                    </p:animEffect>
                                    <p:set>
                                      <p:cBhvr>
                                        <p:cTn id="73" dur="1" fill="hold">
                                          <p:stCondLst>
                                            <p:cond delay="499"/>
                                          </p:stCondLst>
                                        </p:cTn>
                                        <p:tgtEl>
                                          <p:spTgt spid="22"/>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2" nodeType="click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fade">
                                      <p:cBhvr>
                                        <p:cTn id="78" dur="500"/>
                                        <p:tgtEl>
                                          <p:spTgt spid="23"/>
                                        </p:tgtEl>
                                      </p:cBhvr>
                                    </p:animEffect>
                                  </p:childTnLst>
                                </p:cTn>
                              </p:par>
                              <p:par>
                                <p:cTn id="79" presetID="1" presetClass="entr" presetSubtype="0" fill="hold" grpId="0" nodeType="withEffect">
                                  <p:stCondLst>
                                    <p:cond delay="0"/>
                                  </p:stCondLst>
                                  <p:childTnLst>
                                    <p:set>
                                      <p:cBhvr>
                                        <p:cTn id="80" dur="1" fill="hold">
                                          <p:stCondLst>
                                            <p:cond delay="0"/>
                                          </p:stCondLst>
                                        </p:cTn>
                                        <p:tgtEl>
                                          <p:spTgt spid="43"/>
                                        </p:tgtEl>
                                        <p:attrNameLst>
                                          <p:attrName>style.visibility</p:attrName>
                                        </p:attrNameLst>
                                      </p:cBhvr>
                                      <p:to>
                                        <p:strVal val="visible"/>
                                      </p:to>
                                    </p:set>
                                  </p:childTnLst>
                                </p:cTn>
                              </p:par>
                            </p:childTnLst>
                          </p:cTn>
                        </p:par>
                        <p:par>
                          <p:cTn id="81" fill="hold">
                            <p:stCondLst>
                              <p:cond delay="500"/>
                            </p:stCondLst>
                            <p:childTnLst>
                              <p:par>
                                <p:cTn id="82" presetID="42" presetClass="path" presetSubtype="0" accel="50000" decel="50000" fill="hold" grpId="0" nodeType="afterEffect">
                                  <p:stCondLst>
                                    <p:cond delay="0"/>
                                  </p:stCondLst>
                                  <p:childTnLst>
                                    <p:animMotion origin="layout" path="M 7.3857E-7 -2.96296E-6 L 0.23421 -0.00277 " pathEditMode="relative" rAng="0" ptsTypes="AA">
                                      <p:cBhvr>
                                        <p:cTn id="83" dur="2000" fill="hold"/>
                                        <p:tgtEl>
                                          <p:spTgt spid="23"/>
                                        </p:tgtEl>
                                        <p:attrNameLst>
                                          <p:attrName>ppt_x</p:attrName>
                                          <p:attrName>ppt_y</p:attrName>
                                        </p:attrNameLst>
                                      </p:cBhvr>
                                      <p:rCtr x="11710" y="-139"/>
                                    </p:animMotion>
                                  </p:childTnLst>
                                </p:cTn>
                              </p:par>
                            </p:childTnLst>
                          </p:cTn>
                        </p:par>
                        <p:par>
                          <p:cTn id="84" fill="hold">
                            <p:stCondLst>
                              <p:cond delay="2500"/>
                            </p:stCondLst>
                            <p:childTnLst>
                              <p:par>
                                <p:cTn id="85" presetID="10" presetClass="entr" presetSubtype="0" fill="hold" grpId="2" nodeType="after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fade">
                                      <p:cBhvr>
                                        <p:cTn id="87" dur="500"/>
                                        <p:tgtEl>
                                          <p:spTgt spid="21"/>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2" nodeType="clickEffect">
                                  <p:stCondLst>
                                    <p:cond delay="0"/>
                                  </p:stCondLst>
                                  <p:childTnLst>
                                    <p:set>
                                      <p:cBhvr>
                                        <p:cTn id="91" dur="1" fill="hold">
                                          <p:stCondLst>
                                            <p:cond delay="0"/>
                                          </p:stCondLst>
                                        </p:cTn>
                                        <p:tgtEl>
                                          <p:spTgt spid="22"/>
                                        </p:tgtEl>
                                        <p:attrNameLst>
                                          <p:attrName>style.visibility</p:attrName>
                                        </p:attrNameLst>
                                      </p:cBhvr>
                                      <p:to>
                                        <p:strVal val="visible"/>
                                      </p:to>
                                    </p:set>
                                    <p:animEffect transition="in" filter="fade">
                                      <p:cBhvr>
                                        <p:cTn id="92" dur="500"/>
                                        <p:tgtEl>
                                          <p:spTgt spid="22"/>
                                        </p:tgtEl>
                                      </p:cBhvr>
                                    </p:animEffect>
                                  </p:childTnLst>
                                </p:cTn>
                              </p:par>
                              <p:par>
                                <p:cTn id="93" presetID="1" presetClass="exit" presetSubtype="0" fill="hold" grpId="1" nodeType="withEffect">
                                  <p:stCondLst>
                                    <p:cond delay="0"/>
                                  </p:stCondLst>
                                  <p:childTnLst>
                                    <p:set>
                                      <p:cBhvr>
                                        <p:cTn id="94" dur="1" fill="hold">
                                          <p:stCondLst>
                                            <p:cond delay="0"/>
                                          </p:stCondLst>
                                        </p:cTn>
                                        <p:tgtEl>
                                          <p:spTgt spid="43"/>
                                        </p:tgtEl>
                                        <p:attrNameLst>
                                          <p:attrName>style.visibility</p:attrName>
                                        </p:attrNameLst>
                                      </p:cBhvr>
                                      <p:to>
                                        <p:strVal val="hidden"/>
                                      </p:to>
                                    </p:set>
                                  </p:childTnLst>
                                </p:cTn>
                              </p:par>
                              <p:par>
                                <p:cTn id="95" presetID="1" presetClass="entr" presetSubtype="0" fill="hold" grpId="0" nodeType="withEffect">
                                  <p:stCondLst>
                                    <p:cond delay="0"/>
                                  </p:stCondLst>
                                  <p:childTnLst>
                                    <p:set>
                                      <p:cBhvr>
                                        <p:cTn id="96" dur="1" fill="hold">
                                          <p:stCondLst>
                                            <p:cond delay="0"/>
                                          </p:stCondLst>
                                        </p:cTn>
                                        <p:tgtEl>
                                          <p:spTgt spid="44"/>
                                        </p:tgtEl>
                                        <p:attrNameLst>
                                          <p:attrName>style.visibility</p:attrName>
                                        </p:attrNameLst>
                                      </p:cBhvr>
                                      <p:to>
                                        <p:strVal val="visible"/>
                                      </p:to>
                                    </p:set>
                                  </p:childTnLst>
                                </p:cTn>
                              </p:par>
                            </p:childTnLst>
                          </p:cTn>
                        </p:par>
                        <p:par>
                          <p:cTn id="97" fill="hold">
                            <p:stCondLst>
                              <p:cond delay="500"/>
                            </p:stCondLst>
                            <p:childTnLst>
                              <p:par>
                                <p:cTn id="98" presetID="10" presetClass="entr" presetSubtype="0" fill="hold" grpId="0" nodeType="afterEffect">
                                  <p:stCondLst>
                                    <p:cond delay="0"/>
                                  </p:stCondLst>
                                  <p:childTnLst>
                                    <p:set>
                                      <p:cBhvr>
                                        <p:cTn id="99" dur="1" fill="hold">
                                          <p:stCondLst>
                                            <p:cond delay="0"/>
                                          </p:stCondLst>
                                        </p:cTn>
                                        <p:tgtEl>
                                          <p:spTgt spid="47"/>
                                        </p:tgtEl>
                                        <p:attrNameLst>
                                          <p:attrName>style.visibility</p:attrName>
                                        </p:attrNameLst>
                                      </p:cBhvr>
                                      <p:to>
                                        <p:strVal val="visible"/>
                                      </p:to>
                                    </p:set>
                                    <p:animEffect transition="in" filter="fade">
                                      <p:cBhvr>
                                        <p:cTn id="100" dur="500"/>
                                        <p:tgtEl>
                                          <p:spTgt spid="47"/>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xit" presetSubtype="0" fill="hold" grpId="3" nodeType="clickEffect">
                                  <p:stCondLst>
                                    <p:cond delay="0"/>
                                  </p:stCondLst>
                                  <p:childTnLst>
                                    <p:animEffect transition="out" filter="fade">
                                      <p:cBhvr>
                                        <p:cTn id="104" dur="500"/>
                                        <p:tgtEl>
                                          <p:spTgt spid="22"/>
                                        </p:tgtEl>
                                      </p:cBhvr>
                                    </p:animEffect>
                                    <p:set>
                                      <p:cBhvr>
                                        <p:cTn id="105" dur="1" fill="hold">
                                          <p:stCondLst>
                                            <p:cond delay="499"/>
                                          </p:stCondLst>
                                        </p:cTn>
                                        <p:tgtEl>
                                          <p:spTgt spid="22"/>
                                        </p:tgtEl>
                                        <p:attrNameLst>
                                          <p:attrName>style.visibility</p:attrName>
                                        </p:attrNameLst>
                                      </p:cBhvr>
                                      <p:to>
                                        <p:strVal val="hidden"/>
                                      </p:to>
                                    </p:set>
                                  </p:childTnLst>
                                </p:cTn>
                              </p:par>
                              <p:par>
                                <p:cTn id="106" presetID="1" presetClass="exit" presetSubtype="0" fill="hold" grpId="1" nodeType="withEffect">
                                  <p:stCondLst>
                                    <p:cond delay="0"/>
                                  </p:stCondLst>
                                  <p:childTnLst>
                                    <p:set>
                                      <p:cBhvr>
                                        <p:cTn id="107" dur="1" fill="hold">
                                          <p:stCondLst>
                                            <p:cond delay="0"/>
                                          </p:stCondLst>
                                        </p:cTn>
                                        <p:tgtEl>
                                          <p:spTgt spid="44"/>
                                        </p:tgtEl>
                                        <p:attrNameLst>
                                          <p:attrName>style.visibility</p:attrName>
                                        </p:attrNameLst>
                                      </p:cBhvr>
                                      <p:to>
                                        <p:strVal val="hidden"/>
                                      </p:to>
                                    </p:set>
                                  </p:childTnLst>
                                </p:cTn>
                              </p:par>
                              <p:par>
                                <p:cTn id="108" presetID="10" presetClass="exit" presetSubtype="0" fill="hold" grpId="3" nodeType="withEffect">
                                  <p:stCondLst>
                                    <p:cond delay="0"/>
                                  </p:stCondLst>
                                  <p:childTnLst>
                                    <p:animEffect transition="out" filter="fade">
                                      <p:cBhvr>
                                        <p:cTn id="109" dur="500"/>
                                        <p:tgtEl>
                                          <p:spTgt spid="21"/>
                                        </p:tgtEl>
                                      </p:cBhvr>
                                    </p:animEffect>
                                    <p:set>
                                      <p:cBhvr>
                                        <p:cTn id="110" dur="1" fill="hold">
                                          <p:stCondLst>
                                            <p:cond delay="499"/>
                                          </p:stCondLst>
                                        </p:cTn>
                                        <p:tgtEl>
                                          <p:spTgt spid="21"/>
                                        </p:tgtEl>
                                        <p:attrNameLst>
                                          <p:attrName>style.visibility</p:attrName>
                                        </p:attrNameLst>
                                      </p:cBhvr>
                                      <p:to>
                                        <p:strVal val="hidden"/>
                                      </p:to>
                                    </p:set>
                                  </p:childTnLst>
                                </p:cTn>
                              </p:par>
                              <p:par>
                                <p:cTn id="111" presetID="10" presetClass="exit" presetSubtype="0" fill="hold" grpId="3" nodeType="withEffect">
                                  <p:stCondLst>
                                    <p:cond delay="0"/>
                                  </p:stCondLst>
                                  <p:childTnLst>
                                    <p:animEffect transition="out" filter="fade">
                                      <p:cBhvr>
                                        <p:cTn id="112" dur="500"/>
                                        <p:tgtEl>
                                          <p:spTgt spid="23"/>
                                        </p:tgtEl>
                                      </p:cBhvr>
                                    </p:animEffect>
                                    <p:set>
                                      <p:cBhvr>
                                        <p:cTn id="113" dur="1" fill="hold">
                                          <p:stCondLst>
                                            <p:cond delay="499"/>
                                          </p:stCondLst>
                                        </p:cTn>
                                        <p:tgtEl>
                                          <p:spTgt spid="23"/>
                                        </p:tgtEl>
                                        <p:attrNameLst>
                                          <p:attrName>style.visibility</p:attrName>
                                        </p:attrNameLst>
                                      </p:cBhvr>
                                      <p:to>
                                        <p:strVal val="hidden"/>
                                      </p:to>
                                    </p:set>
                                  </p:childTnLst>
                                </p:cTn>
                              </p:par>
                              <p:par>
                                <p:cTn id="114" presetID="10" presetClass="exit" presetSubtype="0" fill="hold" grpId="1" nodeType="withEffect">
                                  <p:stCondLst>
                                    <p:cond delay="0"/>
                                  </p:stCondLst>
                                  <p:childTnLst>
                                    <p:animEffect transition="out" filter="fade">
                                      <p:cBhvr>
                                        <p:cTn id="115" dur="500"/>
                                        <p:tgtEl>
                                          <p:spTgt spid="47"/>
                                        </p:tgtEl>
                                      </p:cBhvr>
                                    </p:animEffect>
                                    <p:set>
                                      <p:cBhvr>
                                        <p:cTn id="116" dur="1" fill="hold">
                                          <p:stCondLst>
                                            <p:cond delay="499"/>
                                          </p:stCondLst>
                                        </p:cTn>
                                        <p:tgtEl>
                                          <p:spTgt spid="47"/>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4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50"/>
                                        </p:tgtEl>
                                        <p:attrNameLst>
                                          <p:attrName>style.visibility</p:attrName>
                                        </p:attrNameLst>
                                      </p:cBhvr>
                                      <p:to>
                                        <p:strVal val="visible"/>
                                      </p:to>
                                    </p:set>
                                  </p:childTnLst>
                                </p:cTn>
                              </p:par>
                              <p:par>
                                <p:cTn id="123" presetID="10" presetClass="entr" presetSubtype="0" fill="hold" grpId="1" nodeType="withEffect">
                                  <p:stCondLst>
                                    <p:cond delay="0"/>
                                  </p:stCondLst>
                                  <p:childTnLst>
                                    <p:set>
                                      <p:cBhvr>
                                        <p:cTn id="124" dur="1" fill="hold">
                                          <p:stCondLst>
                                            <p:cond delay="0"/>
                                          </p:stCondLst>
                                        </p:cTn>
                                        <p:tgtEl>
                                          <p:spTgt spid="52"/>
                                        </p:tgtEl>
                                        <p:attrNameLst>
                                          <p:attrName>style.visibility</p:attrName>
                                        </p:attrNameLst>
                                      </p:cBhvr>
                                      <p:to>
                                        <p:strVal val="visible"/>
                                      </p:to>
                                    </p:set>
                                    <p:animEffect transition="in" filter="fade">
                                      <p:cBhvr>
                                        <p:cTn id="125" dur="500"/>
                                        <p:tgtEl>
                                          <p:spTgt spid="52"/>
                                        </p:tgtEl>
                                      </p:cBhvr>
                                    </p:animEffect>
                                  </p:childTnLst>
                                </p:cTn>
                              </p:par>
                            </p:childTnLst>
                          </p:cTn>
                        </p:par>
                        <p:par>
                          <p:cTn id="126" fill="hold">
                            <p:stCondLst>
                              <p:cond delay="500"/>
                            </p:stCondLst>
                            <p:childTnLst>
                              <p:par>
                                <p:cTn id="127" presetID="42" presetClass="path" presetSubtype="0" accel="50000" decel="50000" fill="hold" grpId="0" nodeType="afterEffect">
                                  <p:stCondLst>
                                    <p:cond delay="0"/>
                                  </p:stCondLst>
                                  <p:childTnLst>
                                    <p:animMotion origin="layout" path="M 7.3857E-7 -2.96296E-6 L 0.23421 -0.00277 " pathEditMode="relative" rAng="0" ptsTypes="AA">
                                      <p:cBhvr>
                                        <p:cTn id="128" dur="2000" fill="hold"/>
                                        <p:tgtEl>
                                          <p:spTgt spid="52"/>
                                        </p:tgtEl>
                                        <p:attrNameLst>
                                          <p:attrName>ppt_x</p:attrName>
                                          <p:attrName>ppt_y</p:attrName>
                                        </p:attrNameLst>
                                      </p:cBhvr>
                                      <p:rCtr x="11710" y="-139"/>
                                    </p:animMotion>
                                  </p:childTnLst>
                                </p:cTn>
                              </p:par>
                            </p:childTnLst>
                          </p:cTn>
                        </p:par>
                      </p:childTnLst>
                    </p:cTn>
                  </p:par>
                  <p:par>
                    <p:cTn id="129" fill="hold">
                      <p:stCondLst>
                        <p:cond delay="indefinite"/>
                      </p:stCondLst>
                      <p:childTnLst>
                        <p:par>
                          <p:cTn id="130" fill="hold">
                            <p:stCondLst>
                              <p:cond delay="0"/>
                            </p:stCondLst>
                            <p:childTnLst>
                              <p:par>
                                <p:cTn id="131" presetID="10" presetClass="exit" presetSubtype="0" fill="hold" grpId="1" nodeType="clickEffect">
                                  <p:stCondLst>
                                    <p:cond delay="0"/>
                                  </p:stCondLst>
                                  <p:childTnLst>
                                    <p:animEffect transition="out" filter="fade">
                                      <p:cBhvr>
                                        <p:cTn id="132" dur="500"/>
                                        <p:tgtEl>
                                          <p:spTgt spid="20"/>
                                        </p:tgtEl>
                                      </p:cBhvr>
                                    </p:animEffect>
                                    <p:set>
                                      <p:cBhvr>
                                        <p:cTn id="133" dur="1" fill="hold">
                                          <p:stCondLst>
                                            <p:cond delay="499"/>
                                          </p:stCondLst>
                                        </p:cTn>
                                        <p:tgtEl>
                                          <p:spTgt spid="20"/>
                                        </p:tgtEl>
                                        <p:attrNameLst>
                                          <p:attrName>style.visibility</p:attrName>
                                        </p:attrNameLst>
                                      </p:cBhvr>
                                      <p:to>
                                        <p:strVal val="hidden"/>
                                      </p:to>
                                    </p:set>
                                  </p:childTnLst>
                                </p:cTn>
                              </p:par>
                              <p:par>
                                <p:cTn id="134" presetID="1" presetClass="exit" presetSubtype="0" fill="hold" grpId="1" nodeType="withEffect">
                                  <p:stCondLst>
                                    <p:cond delay="0"/>
                                  </p:stCondLst>
                                  <p:childTnLst>
                                    <p:set>
                                      <p:cBhvr>
                                        <p:cTn id="135" dur="1" fill="hold">
                                          <p:stCondLst>
                                            <p:cond delay="0"/>
                                          </p:stCondLst>
                                        </p:cTn>
                                        <p:tgtEl>
                                          <p:spTgt spid="50"/>
                                        </p:tgtEl>
                                        <p:attrNameLst>
                                          <p:attrName>style.visibility</p:attrName>
                                        </p:attrNameLst>
                                      </p:cBhvr>
                                      <p:to>
                                        <p:strVal val="hidden"/>
                                      </p:to>
                                    </p:set>
                                  </p:childTnLst>
                                </p:cTn>
                              </p:par>
                              <p:par>
                                <p:cTn id="136" presetID="10" presetClass="exit" presetSubtype="0" fill="hold" grpId="2" nodeType="withEffect">
                                  <p:stCondLst>
                                    <p:cond delay="0"/>
                                  </p:stCondLst>
                                  <p:childTnLst>
                                    <p:animEffect transition="out" filter="fade">
                                      <p:cBhvr>
                                        <p:cTn id="137" dur="500"/>
                                        <p:tgtEl>
                                          <p:spTgt spid="52"/>
                                        </p:tgtEl>
                                      </p:cBhvr>
                                    </p:animEffect>
                                    <p:set>
                                      <p:cBhvr>
                                        <p:cTn id="138" dur="1" fill="hold">
                                          <p:stCondLst>
                                            <p:cond delay="499"/>
                                          </p:stCondLst>
                                        </p:cTn>
                                        <p:tgtEl>
                                          <p:spTgt spid="52"/>
                                        </p:tgtEl>
                                        <p:attrNameLst>
                                          <p:attrName>style.visibility</p:attrName>
                                        </p:attrNameLst>
                                      </p:cBhvr>
                                      <p:to>
                                        <p:strVal val="hidden"/>
                                      </p:to>
                                    </p:set>
                                  </p:childTnLst>
                                </p:cTn>
                              </p:par>
                              <p:par>
                                <p:cTn id="139" presetID="10" presetClass="exit" presetSubtype="0" fill="hold" grpId="1" nodeType="withEffect">
                                  <p:stCondLst>
                                    <p:cond delay="0"/>
                                  </p:stCondLst>
                                  <p:childTnLst>
                                    <p:animEffect transition="out" filter="fade">
                                      <p:cBhvr>
                                        <p:cTn id="140" dur="500"/>
                                        <p:tgtEl>
                                          <p:spTgt spid="49"/>
                                        </p:tgtEl>
                                      </p:cBhvr>
                                    </p:animEffect>
                                    <p:set>
                                      <p:cBhvr>
                                        <p:cTn id="141" dur="1" fill="hold">
                                          <p:stCondLst>
                                            <p:cond delay="499"/>
                                          </p:stCondLst>
                                        </p:cTn>
                                        <p:tgtEl>
                                          <p:spTgt spid="49"/>
                                        </p:tgtEl>
                                        <p:attrNameLst>
                                          <p:attrName>style.visibility</p:attrName>
                                        </p:attrNameLst>
                                      </p:cBhvr>
                                      <p:to>
                                        <p:strVal val="hidden"/>
                                      </p:to>
                                    </p:set>
                                  </p:childTnLst>
                                </p:cTn>
                              </p:par>
                            </p:childTnLst>
                          </p:cTn>
                        </p:par>
                        <p:par>
                          <p:cTn id="142" fill="hold">
                            <p:stCondLst>
                              <p:cond delay="500"/>
                            </p:stCondLst>
                            <p:childTnLst>
                              <p:par>
                                <p:cTn id="143" presetID="22" presetClass="entr" presetSubtype="8" fill="hold" grpId="0" nodeType="afterEffect">
                                  <p:stCondLst>
                                    <p:cond delay="0"/>
                                  </p:stCondLst>
                                  <p:childTnLst>
                                    <p:set>
                                      <p:cBhvr>
                                        <p:cTn id="144" dur="1" fill="hold">
                                          <p:stCondLst>
                                            <p:cond delay="0"/>
                                          </p:stCondLst>
                                        </p:cTn>
                                        <p:tgtEl>
                                          <p:spTgt spid="55"/>
                                        </p:tgtEl>
                                        <p:attrNameLst>
                                          <p:attrName>style.visibility</p:attrName>
                                        </p:attrNameLst>
                                      </p:cBhvr>
                                      <p:to>
                                        <p:strVal val="visible"/>
                                      </p:to>
                                    </p:set>
                                    <p:animEffect transition="in" filter="wipe(left)">
                                      <p:cBhvr>
                                        <p:cTn id="145" dur="500"/>
                                        <p:tgtEl>
                                          <p:spTgt spid="55"/>
                                        </p:tgtEl>
                                      </p:cBhvr>
                                    </p:animEffect>
                                  </p:childTnLst>
                                </p:cTn>
                              </p:par>
                              <p:par>
                                <p:cTn id="146" presetID="1" presetClass="entr" presetSubtype="0" fill="hold" grpId="0" nodeType="withEffect">
                                  <p:stCondLst>
                                    <p:cond delay="0"/>
                                  </p:stCondLst>
                                  <p:childTnLst>
                                    <p:set>
                                      <p:cBhvr>
                                        <p:cTn id="147" dur="1" fill="hold">
                                          <p:stCondLst>
                                            <p:cond delay="0"/>
                                          </p:stCondLst>
                                        </p:cTn>
                                        <p:tgtEl>
                                          <p:spTgt spid="57"/>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1" nodeType="clickEffect">
                                  <p:stCondLst>
                                    <p:cond delay="0"/>
                                  </p:stCondLst>
                                  <p:childTnLst>
                                    <p:set>
                                      <p:cBhvr>
                                        <p:cTn id="151" dur="1" fill="hold">
                                          <p:stCondLst>
                                            <p:cond delay="0"/>
                                          </p:stCondLst>
                                        </p:cTn>
                                        <p:tgtEl>
                                          <p:spTgt spid="56"/>
                                        </p:tgtEl>
                                        <p:attrNameLst>
                                          <p:attrName>style.visibility</p:attrName>
                                        </p:attrNameLst>
                                      </p:cBhvr>
                                      <p:to>
                                        <p:strVal val="visible"/>
                                      </p:to>
                                    </p:set>
                                    <p:animEffect transition="in" filter="fade">
                                      <p:cBhvr>
                                        <p:cTn id="152" dur="500"/>
                                        <p:tgtEl>
                                          <p:spTgt spid="56"/>
                                        </p:tgtEl>
                                      </p:cBhvr>
                                    </p:animEffect>
                                  </p:childTnLst>
                                </p:cTn>
                              </p:par>
                            </p:childTnLst>
                          </p:cTn>
                        </p:par>
                        <p:par>
                          <p:cTn id="153" fill="hold">
                            <p:stCondLst>
                              <p:cond delay="500"/>
                            </p:stCondLst>
                            <p:childTnLst>
                              <p:par>
                                <p:cTn id="154" presetID="42" presetClass="path" presetSubtype="0" accel="50000" decel="50000" fill="hold" grpId="0" nodeType="afterEffect">
                                  <p:stCondLst>
                                    <p:cond delay="0"/>
                                  </p:stCondLst>
                                  <p:childTnLst>
                                    <p:animMotion origin="layout" path="M -1.33516E-6 2.22222E-6 L 0.51622 -0.0007 " pathEditMode="relative" rAng="0" ptsTypes="AA">
                                      <p:cBhvr>
                                        <p:cTn id="155" dur="2000" fill="hold"/>
                                        <p:tgtEl>
                                          <p:spTgt spid="56"/>
                                        </p:tgtEl>
                                        <p:attrNameLst>
                                          <p:attrName>ppt_x</p:attrName>
                                          <p:attrName>ppt_y</p:attrName>
                                        </p:attrNameLst>
                                      </p:cBhvr>
                                      <p:rCtr x="25804" y="-46"/>
                                    </p:animMotion>
                                  </p:childTnLst>
                                </p:cTn>
                              </p:par>
                            </p:childTnLst>
                          </p:cTn>
                        </p:par>
                      </p:childTnLst>
                    </p:cTn>
                  </p:par>
                  <p:par>
                    <p:cTn id="156" fill="hold">
                      <p:stCondLst>
                        <p:cond delay="indefinite"/>
                      </p:stCondLst>
                      <p:childTnLst>
                        <p:par>
                          <p:cTn id="157" fill="hold">
                            <p:stCondLst>
                              <p:cond delay="0"/>
                            </p:stCondLst>
                            <p:childTnLst>
                              <p:par>
                                <p:cTn id="158" presetID="10" presetClass="entr" presetSubtype="0" fill="hold" grpId="1" nodeType="clickEffect">
                                  <p:stCondLst>
                                    <p:cond delay="0"/>
                                  </p:stCondLst>
                                  <p:childTnLst>
                                    <p:set>
                                      <p:cBhvr>
                                        <p:cTn id="159" dur="1" fill="hold">
                                          <p:stCondLst>
                                            <p:cond delay="0"/>
                                          </p:stCondLst>
                                        </p:cTn>
                                        <p:tgtEl>
                                          <p:spTgt spid="58"/>
                                        </p:tgtEl>
                                        <p:attrNameLst>
                                          <p:attrName>style.visibility</p:attrName>
                                        </p:attrNameLst>
                                      </p:cBhvr>
                                      <p:to>
                                        <p:strVal val="visible"/>
                                      </p:to>
                                    </p:set>
                                    <p:animEffect transition="in" filter="fade">
                                      <p:cBhvr>
                                        <p:cTn id="160" dur="500"/>
                                        <p:tgtEl>
                                          <p:spTgt spid="58"/>
                                        </p:tgtEl>
                                      </p:cBhvr>
                                    </p:animEffect>
                                  </p:childTnLst>
                                </p:cTn>
                              </p:par>
                              <p:par>
                                <p:cTn id="161" presetID="10" presetClass="exit" presetSubtype="0" fill="hold" grpId="2" nodeType="withEffect">
                                  <p:stCondLst>
                                    <p:cond delay="0"/>
                                  </p:stCondLst>
                                  <p:childTnLst>
                                    <p:animEffect transition="out" filter="fade">
                                      <p:cBhvr>
                                        <p:cTn id="162" dur="500"/>
                                        <p:tgtEl>
                                          <p:spTgt spid="56"/>
                                        </p:tgtEl>
                                      </p:cBhvr>
                                    </p:animEffect>
                                    <p:set>
                                      <p:cBhvr>
                                        <p:cTn id="163" dur="1" fill="hold">
                                          <p:stCondLst>
                                            <p:cond delay="499"/>
                                          </p:stCondLst>
                                        </p:cTn>
                                        <p:tgtEl>
                                          <p:spTgt spid="56"/>
                                        </p:tgtEl>
                                        <p:attrNameLst>
                                          <p:attrName>style.visibility</p:attrName>
                                        </p:attrNameLst>
                                      </p:cBhvr>
                                      <p:to>
                                        <p:strVal val="hidden"/>
                                      </p:to>
                                    </p:set>
                                  </p:childTnLst>
                                </p:cTn>
                              </p:par>
                            </p:childTnLst>
                          </p:cTn>
                        </p:par>
                        <p:par>
                          <p:cTn id="164" fill="hold">
                            <p:stCondLst>
                              <p:cond delay="500"/>
                            </p:stCondLst>
                            <p:childTnLst>
                              <p:par>
                                <p:cTn id="165" presetID="42" presetClass="path" presetSubtype="0" accel="50000" decel="50000" fill="hold" grpId="0" nodeType="afterEffect">
                                  <p:stCondLst>
                                    <p:cond delay="0"/>
                                  </p:stCondLst>
                                  <p:childTnLst>
                                    <p:animMotion origin="layout" path="M -0.003 0.00208 L -0.52312 0.00394 " pathEditMode="relative" rAng="0" ptsTypes="AA">
                                      <p:cBhvr>
                                        <p:cTn id="166" dur="2000" fill="hold"/>
                                        <p:tgtEl>
                                          <p:spTgt spid="58"/>
                                        </p:tgtEl>
                                        <p:attrNameLst>
                                          <p:attrName>ppt_x</p:attrName>
                                          <p:attrName>ppt_y</p:attrName>
                                        </p:attrNameLst>
                                      </p:cBhvr>
                                      <p:rCtr x="-26013" y="93"/>
                                    </p:animMotion>
                                  </p:childTnLst>
                                </p:cTn>
                              </p:par>
                            </p:childTnLst>
                          </p:cTn>
                        </p:par>
                        <p:par>
                          <p:cTn id="167" fill="hold">
                            <p:stCondLst>
                              <p:cond delay="2500"/>
                            </p:stCondLst>
                            <p:childTnLst>
                              <p:par>
                                <p:cTn id="168" presetID="10" presetClass="entr" presetSubtype="0" fill="hold" grpId="0" nodeType="afterEffect">
                                  <p:stCondLst>
                                    <p:cond delay="0"/>
                                  </p:stCondLst>
                                  <p:childTnLst>
                                    <p:set>
                                      <p:cBhvr>
                                        <p:cTn id="169" dur="1" fill="hold">
                                          <p:stCondLst>
                                            <p:cond delay="0"/>
                                          </p:stCondLst>
                                        </p:cTn>
                                        <p:tgtEl>
                                          <p:spTgt spid="60"/>
                                        </p:tgtEl>
                                        <p:attrNameLst>
                                          <p:attrName>style.visibility</p:attrName>
                                        </p:attrNameLst>
                                      </p:cBhvr>
                                      <p:to>
                                        <p:strVal val="visible"/>
                                      </p:to>
                                    </p:set>
                                    <p:animEffect transition="in" filter="fade">
                                      <p:cBhvr>
                                        <p:cTn id="170"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7" grpId="0" animBg="1"/>
      <p:bldP spid="17" grpId="1" animBg="1"/>
      <p:bldP spid="17" grpId="2" animBg="1"/>
      <p:bldP spid="18" grpId="0" animBg="1"/>
      <p:bldP spid="18" grpId="1" animBg="1"/>
      <p:bldP spid="18" grpId="2" animBg="1"/>
      <p:bldP spid="19" grpId="0"/>
      <p:bldP spid="19" grpId="1"/>
      <p:bldP spid="20" grpId="0"/>
      <p:bldP spid="20" grpId="1"/>
      <p:bldP spid="22" grpId="0"/>
      <p:bldP spid="22" grpId="1"/>
      <p:bldP spid="22" grpId="2"/>
      <p:bldP spid="22" grpId="3"/>
      <p:bldP spid="23" grpId="0" animBg="1"/>
      <p:bldP spid="23" grpId="2" animBg="1"/>
      <p:bldP spid="23" grpId="3" animBg="1"/>
      <p:bldP spid="39" grpId="0" animBg="1"/>
      <p:bldP spid="39" grpId="1" animBg="1"/>
      <p:bldP spid="40" grpId="0" animBg="1"/>
      <p:bldP spid="40" grpId="1" animBg="1"/>
      <p:bldP spid="43" grpId="0" animBg="1"/>
      <p:bldP spid="43" grpId="1" animBg="1"/>
      <p:bldP spid="44" grpId="0" animBg="1"/>
      <p:bldP spid="44" grpId="1" animBg="1"/>
      <p:bldP spid="21" grpId="0" animBg="1"/>
      <p:bldP spid="21" grpId="1" animBg="1"/>
      <p:bldP spid="21" grpId="2" animBg="1"/>
      <p:bldP spid="21" grpId="3" animBg="1"/>
      <p:bldP spid="47" grpId="0" animBg="1"/>
      <p:bldP spid="47" grpId="1" animBg="1"/>
      <p:bldP spid="49" grpId="0" animBg="1"/>
      <p:bldP spid="49" grpId="1" animBg="1"/>
      <p:bldP spid="50" grpId="0" animBg="1"/>
      <p:bldP spid="50" grpId="1" animBg="1"/>
      <p:bldP spid="52" grpId="0" animBg="1"/>
      <p:bldP spid="52" grpId="1" animBg="1"/>
      <p:bldP spid="52" grpId="2" animBg="1"/>
      <p:bldP spid="55" grpId="0"/>
      <p:bldP spid="56" grpId="0" animBg="1"/>
      <p:bldP spid="56" grpId="1" animBg="1"/>
      <p:bldP spid="56" grpId="2" animBg="1"/>
      <p:bldP spid="57" grpId="0" animBg="1"/>
      <p:bldP spid="58" grpId="0" animBg="1"/>
      <p:bldP spid="58" grpId="1" animBg="1"/>
      <p:bldP spid="6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Comparison</a:t>
            </a:r>
            <a:endParaRPr lang="zh-TW" altLang="en-US" dirty="0"/>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2961254804"/>
              </p:ext>
            </p:extLst>
          </p:nvPr>
        </p:nvGraphicFramePr>
        <p:xfrm>
          <a:off x="838200" y="2057637"/>
          <a:ext cx="10515601" cy="3962400"/>
        </p:xfrm>
        <a:graphic>
          <a:graphicData uri="http://schemas.openxmlformats.org/drawingml/2006/table">
            <a:tbl>
              <a:tblPr firstRow="1" bandRow="1">
                <a:tableStyleId>{5C22544A-7EE6-4342-B048-85BDC9FD1C3A}</a:tableStyleId>
              </a:tblPr>
              <a:tblGrid>
                <a:gridCol w="2669275"/>
                <a:gridCol w="3923163"/>
                <a:gridCol w="3923163"/>
              </a:tblGrid>
              <a:tr h="370840">
                <a:tc>
                  <a:txBody>
                    <a:bodyPr/>
                    <a:lstStyle/>
                    <a:p>
                      <a:pPr algn="ctr"/>
                      <a:endParaRPr lang="zh-TW" altLang="en-US" sz="2800" dirty="0"/>
                    </a:p>
                  </a:txBody>
                  <a:tcPr/>
                </a:tc>
                <a:tc>
                  <a:txBody>
                    <a:bodyPr/>
                    <a:lstStyle/>
                    <a:p>
                      <a:pPr algn="ctr"/>
                      <a:r>
                        <a:rPr lang="en-US" altLang="zh-TW" sz="2800" dirty="0" smtClean="0"/>
                        <a:t>IP-based Routing</a:t>
                      </a:r>
                      <a:r>
                        <a:rPr lang="en-US" altLang="zh-TW" sz="2800" baseline="0" dirty="0" smtClean="0"/>
                        <a:t> Protocol</a:t>
                      </a:r>
                      <a:endParaRPr lang="zh-TW" altLang="en-US" sz="2800" dirty="0"/>
                    </a:p>
                  </a:txBody>
                  <a:tcPr/>
                </a:tc>
                <a:tc>
                  <a:txBody>
                    <a:bodyPr/>
                    <a:lstStyle/>
                    <a:p>
                      <a:pPr algn="ctr"/>
                      <a:r>
                        <a:rPr lang="en-US" altLang="zh-TW" sz="2800" dirty="0" smtClean="0"/>
                        <a:t>Name-based</a:t>
                      </a:r>
                      <a:r>
                        <a:rPr lang="en-US" altLang="zh-TW" sz="2800" baseline="0" dirty="0" smtClean="0"/>
                        <a:t> Routing Protocol</a:t>
                      </a:r>
                      <a:endParaRPr lang="zh-TW" altLang="en-US" sz="2800" dirty="0"/>
                    </a:p>
                  </a:txBody>
                  <a:tcPr/>
                </a:tc>
              </a:tr>
              <a:tr h="370840">
                <a:tc>
                  <a:txBody>
                    <a:bodyPr/>
                    <a:lstStyle/>
                    <a:p>
                      <a:r>
                        <a:rPr lang="en-US" altLang="zh-TW" sz="2800" b="1" kern="1200" dirty="0" smtClean="0">
                          <a:solidFill>
                            <a:schemeClr val="lt1"/>
                          </a:solidFill>
                          <a:latin typeface="+mn-lt"/>
                          <a:ea typeface="+mn-ea"/>
                          <a:cs typeface="+mn-cs"/>
                        </a:rPr>
                        <a:t>Example</a:t>
                      </a:r>
                      <a:endParaRPr lang="zh-TW" altLang="en-US" sz="2800" b="1" kern="1200" dirty="0">
                        <a:solidFill>
                          <a:schemeClr val="lt1"/>
                        </a:solidFill>
                        <a:latin typeface="+mn-lt"/>
                        <a:ea typeface="+mn-ea"/>
                        <a:cs typeface="+mn-cs"/>
                      </a:endParaRPr>
                    </a:p>
                  </a:txBody>
                  <a:tcPr>
                    <a:solidFill>
                      <a:schemeClr val="accent1"/>
                    </a:solidFill>
                  </a:tcPr>
                </a:tc>
                <a:tc>
                  <a:txBody>
                    <a:bodyPr/>
                    <a:lstStyle/>
                    <a:p>
                      <a:pPr algn="ctr"/>
                      <a:r>
                        <a:rPr lang="en-US" altLang="zh-TW" sz="2800" dirty="0" smtClean="0"/>
                        <a:t>OSPFN</a:t>
                      </a:r>
                      <a:endParaRPr lang="zh-TW" altLang="en-US" sz="2800" dirty="0"/>
                    </a:p>
                  </a:txBody>
                  <a:tcPr/>
                </a:tc>
                <a:tc>
                  <a:txBody>
                    <a:bodyPr/>
                    <a:lstStyle/>
                    <a:p>
                      <a:pPr algn="ctr"/>
                      <a:r>
                        <a:rPr lang="en-US" altLang="zh-TW" sz="2800" dirty="0" smtClean="0"/>
                        <a:t>NLSR</a:t>
                      </a:r>
                      <a:endParaRPr lang="zh-TW" altLang="en-US" sz="2800" dirty="0"/>
                    </a:p>
                  </a:txBody>
                  <a:tcPr/>
                </a:tc>
              </a:tr>
              <a:tr h="370840">
                <a:tc>
                  <a:txBody>
                    <a:bodyPr/>
                    <a:lstStyle/>
                    <a:p>
                      <a:r>
                        <a:rPr lang="en-US" altLang="zh-TW" sz="2800" b="1" kern="1200" dirty="0" smtClean="0">
                          <a:solidFill>
                            <a:schemeClr val="lt1"/>
                          </a:solidFill>
                          <a:latin typeface="+mn-lt"/>
                          <a:ea typeface="+mn-ea"/>
                          <a:cs typeface="+mn-cs"/>
                        </a:rPr>
                        <a:t>Naming</a:t>
                      </a:r>
                      <a:endParaRPr lang="zh-TW" altLang="en-US" sz="2800" b="1" kern="1200" dirty="0">
                        <a:solidFill>
                          <a:schemeClr val="lt1"/>
                        </a:solidFill>
                        <a:latin typeface="+mn-lt"/>
                        <a:ea typeface="+mn-ea"/>
                        <a:cs typeface="+mn-cs"/>
                      </a:endParaRPr>
                    </a:p>
                  </a:txBody>
                  <a:tcPr>
                    <a:solidFill>
                      <a:schemeClr val="accent1"/>
                    </a:solidFill>
                  </a:tcPr>
                </a:tc>
                <a:tc>
                  <a:txBody>
                    <a:bodyPr/>
                    <a:lstStyle/>
                    <a:p>
                      <a:pPr algn="ctr"/>
                      <a:r>
                        <a:rPr lang="en-US" altLang="zh-TW" sz="2800" dirty="0" smtClean="0"/>
                        <a:t>IP address</a:t>
                      </a:r>
                      <a:endParaRPr lang="zh-TW" altLang="en-US" sz="2800" dirty="0"/>
                    </a:p>
                  </a:txBody>
                  <a:tcPr/>
                </a:tc>
                <a:tc>
                  <a:txBody>
                    <a:bodyPr/>
                    <a:lstStyle/>
                    <a:p>
                      <a:pPr algn="ctr"/>
                      <a:r>
                        <a:rPr lang="en-US" altLang="zh-TW" sz="2800" dirty="0" smtClean="0"/>
                        <a:t>Name</a:t>
                      </a:r>
                      <a:endParaRPr lang="zh-TW" altLang="en-US" sz="2800" dirty="0"/>
                    </a:p>
                  </a:txBody>
                  <a:tcPr/>
                </a:tc>
              </a:tr>
              <a:tr h="370840">
                <a:tc>
                  <a:txBody>
                    <a:bodyPr/>
                    <a:lstStyle/>
                    <a:p>
                      <a:r>
                        <a:rPr lang="en-US" altLang="zh-TW" sz="2800" b="1" kern="1200" dirty="0" smtClean="0">
                          <a:solidFill>
                            <a:schemeClr val="lt1"/>
                          </a:solidFill>
                          <a:latin typeface="+mn-lt"/>
                          <a:ea typeface="+mn-ea"/>
                          <a:cs typeface="+mn-cs"/>
                        </a:rPr>
                        <a:t>Information Dissemination</a:t>
                      </a:r>
                      <a:endParaRPr lang="zh-TW" altLang="en-US" sz="2800" b="1" kern="1200" dirty="0">
                        <a:solidFill>
                          <a:schemeClr val="lt1"/>
                        </a:solidFill>
                        <a:latin typeface="+mn-lt"/>
                        <a:ea typeface="+mn-ea"/>
                        <a:cs typeface="+mn-cs"/>
                      </a:endParaRPr>
                    </a:p>
                  </a:txBody>
                  <a:tcPr>
                    <a:solidFill>
                      <a:schemeClr val="accent1"/>
                    </a:solidFill>
                  </a:tcPr>
                </a:tc>
                <a:tc>
                  <a:txBody>
                    <a:bodyPr/>
                    <a:lstStyle/>
                    <a:p>
                      <a:pPr algn="ctr">
                        <a:lnSpc>
                          <a:spcPct val="150000"/>
                        </a:lnSpc>
                      </a:pPr>
                      <a:r>
                        <a:rPr lang="en-US" altLang="zh-TW" sz="2800" dirty="0" smtClean="0"/>
                        <a:t>Push</a:t>
                      </a:r>
                      <a:endParaRPr lang="zh-TW" altLang="en-US" sz="2800" dirty="0"/>
                    </a:p>
                  </a:txBody>
                  <a:tcPr/>
                </a:tc>
                <a:tc>
                  <a:txBody>
                    <a:bodyPr/>
                    <a:lstStyle/>
                    <a:p>
                      <a:pPr algn="ctr">
                        <a:lnSpc>
                          <a:spcPct val="150000"/>
                        </a:lnSpc>
                      </a:pPr>
                      <a:r>
                        <a:rPr lang="en-US" altLang="zh-TW" sz="2800" dirty="0" smtClean="0"/>
                        <a:t>Pull</a:t>
                      </a:r>
                      <a:endParaRPr lang="zh-TW" altLang="en-US" sz="2800" dirty="0"/>
                    </a:p>
                  </a:txBody>
                  <a:tcPr/>
                </a:tc>
              </a:tr>
              <a:tr h="370840">
                <a:tc>
                  <a:txBody>
                    <a:bodyPr/>
                    <a:lstStyle/>
                    <a:p>
                      <a:r>
                        <a:rPr lang="en-US" altLang="zh-TW" sz="2800" b="1" kern="1200" dirty="0" smtClean="0">
                          <a:solidFill>
                            <a:schemeClr val="lt1"/>
                          </a:solidFill>
                          <a:latin typeface="+mn-lt"/>
                          <a:ea typeface="+mn-ea"/>
                          <a:cs typeface="+mn-cs"/>
                        </a:rPr>
                        <a:t>Forwarding</a:t>
                      </a:r>
                      <a:endParaRPr lang="zh-TW" altLang="en-US" sz="2800" b="1" kern="1200" dirty="0">
                        <a:solidFill>
                          <a:schemeClr val="lt1"/>
                        </a:solidFill>
                        <a:latin typeface="+mn-lt"/>
                        <a:ea typeface="+mn-ea"/>
                        <a:cs typeface="+mn-cs"/>
                      </a:endParaRPr>
                    </a:p>
                  </a:txBody>
                  <a:tcPr>
                    <a:solidFill>
                      <a:schemeClr val="accent1"/>
                    </a:solidFill>
                  </a:tcPr>
                </a:tc>
                <a:tc>
                  <a:txBody>
                    <a:bodyPr/>
                    <a:lstStyle/>
                    <a:p>
                      <a:pPr algn="ctr"/>
                      <a:r>
                        <a:rPr lang="en-US" altLang="zh-TW" sz="2800" dirty="0" smtClean="0"/>
                        <a:t>Single best path</a:t>
                      </a:r>
                      <a:endParaRPr lang="zh-TW" altLang="en-US" sz="2800" dirty="0"/>
                    </a:p>
                  </a:txBody>
                  <a:tcPr/>
                </a:tc>
                <a:tc>
                  <a:txBody>
                    <a:bodyPr/>
                    <a:lstStyle/>
                    <a:p>
                      <a:pPr algn="ctr"/>
                      <a:r>
                        <a:rPr lang="en-US" altLang="zh-TW" sz="2800" dirty="0" smtClean="0"/>
                        <a:t>Multipath</a:t>
                      </a:r>
                      <a:endParaRPr lang="zh-TW" altLang="en-US" sz="2800" dirty="0"/>
                    </a:p>
                  </a:txBody>
                  <a:tcPr/>
                </a:tc>
              </a:tr>
              <a:tr h="370840">
                <a:tc>
                  <a:txBody>
                    <a:bodyPr/>
                    <a:lstStyle/>
                    <a:p>
                      <a:r>
                        <a:rPr lang="en-US" altLang="zh-TW" sz="2800" b="1" kern="1200" dirty="0" smtClean="0">
                          <a:solidFill>
                            <a:schemeClr val="lt1"/>
                          </a:solidFill>
                          <a:latin typeface="+mn-lt"/>
                          <a:ea typeface="+mn-ea"/>
                          <a:cs typeface="+mn-cs"/>
                        </a:rPr>
                        <a:t>Synchronization</a:t>
                      </a:r>
                      <a:endParaRPr lang="zh-TW" altLang="en-US" sz="2800" b="1" kern="1200" dirty="0">
                        <a:solidFill>
                          <a:schemeClr val="lt1"/>
                        </a:solidFill>
                        <a:latin typeface="+mn-lt"/>
                        <a:ea typeface="+mn-ea"/>
                        <a:cs typeface="+mn-cs"/>
                      </a:endParaRPr>
                    </a:p>
                  </a:txBody>
                  <a:tcPr>
                    <a:solidFill>
                      <a:schemeClr val="accent1"/>
                    </a:solidFill>
                  </a:tcPr>
                </a:tc>
                <a:tc>
                  <a:txBody>
                    <a:bodyPr/>
                    <a:lstStyle/>
                    <a:p>
                      <a:pPr algn="ctr"/>
                      <a:r>
                        <a:rPr lang="en-US" altLang="zh-TW" sz="2800" dirty="0" smtClean="0"/>
                        <a:t>Flooding</a:t>
                      </a:r>
                      <a:endParaRPr lang="zh-TW" altLang="en-US" sz="2800" dirty="0"/>
                    </a:p>
                  </a:txBody>
                  <a:tcPr/>
                </a:tc>
                <a:tc>
                  <a:txBody>
                    <a:bodyPr/>
                    <a:lstStyle/>
                    <a:p>
                      <a:pPr algn="ctr"/>
                      <a:r>
                        <a:rPr lang="en-US" altLang="zh-TW" sz="2800" dirty="0" smtClean="0"/>
                        <a:t>Hop-by</a:t>
                      </a:r>
                      <a:r>
                        <a:rPr lang="en-US" altLang="zh-TW" sz="2800" baseline="0" dirty="0" smtClean="0"/>
                        <a:t>-hop</a:t>
                      </a:r>
                      <a:endParaRPr lang="zh-TW" altLang="en-US" sz="2800" dirty="0"/>
                    </a:p>
                  </a:txBody>
                  <a:tcPr/>
                </a:tc>
              </a:tr>
            </a:tbl>
          </a:graphicData>
        </a:graphic>
      </p:graphicFrame>
      <p:sp>
        <p:nvSpPr>
          <p:cNvPr id="4" name="投影片編號版面配置區 3"/>
          <p:cNvSpPr>
            <a:spLocks noGrp="1"/>
          </p:cNvSpPr>
          <p:nvPr>
            <p:ph type="sldNum" sz="quarter" idx="12"/>
          </p:nvPr>
        </p:nvSpPr>
        <p:spPr/>
        <p:txBody>
          <a:bodyPr/>
          <a:lstStyle/>
          <a:p>
            <a:fld id="{61E6C58F-B6C5-4A84-85F7-C75D902B099C}" type="slidenum">
              <a:rPr lang="zh-TW" altLang="en-US" smtClean="0"/>
              <a:t>16</a:t>
            </a:fld>
            <a:endParaRPr lang="zh-TW" altLang="en-US"/>
          </a:p>
        </p:txBody>
      </p:sp>
    </p:spTree>
    <p:extLst>
      <p:ext uri="{BB962C8B-B14F-4D97-AF65-F5344CB8AC3E}">
        <p14:creationId xmlns:p14="http://schemas.microsoft.com/office/powerpoint/2010/main" val="42190707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a:xfrm>
            <a:off x="838200" y="1825624"/>
            <a:ext cx="10515600" cy="4670709"/>
          </a:xfrm>
        </p:spPr>
        <p:txBody>
          <a:bodyPr>
            <a:normAutofit/>
          </a:bodyPr>
          <a:lstStyle/>
          <a:p>
            <a:r>
              <a:rPr lang="en-US" altLang="zh-TW" dirty="0"/>
              <a:t>To meet NDN’s routing needs, NLSR departs from the conventional routing protocol’s single path forwarding and instead provides multiple forwarding options for each name prefix</a:t>
            </a:r>
            <a:r>
              <a:rPr lang="en-US" altLang="zh-TW" dirty="0" smtClean="0"/>
              <a:t>.</a:t>
            </a:r>
          </a:p>
          <a:p>
            <a:r>
              <a:rPr lang="en-US" altLang="zh-TW" dirty="0" smtClean="0"/>
              <a:t>However, in the design of NLSR, it is just a routing protocol that breaks the </a:t>
            </a:r>
            <a:r>
              <a:rPr lang="en-US" altLang="zh-TW" dirty="0" smtClean="0"/>
              <a:t>convention.</a:t>
            </a:r>
          </a:p>
          <a:p>
            <a:r>
              <a:rPr lang="en-US" altLang="zh-TW" dirty="0" smtClean="0"/>
              <a:t>For example, multipath calculation needs to go through all available </a:t>
            </a:r>
            <a:r>
              <a:rPr lang="en-US" altLang="zh-TW" dirty="0"/>
              <a:t>faces produce the cost for each possible path. </a:t>
            </a:r>
            <a:r>
              <a:rPr lang="en-US" altLang="zh-TW" dirty="0" smtClean="0"/>
              <a:t>The time complexity is</a:t>
            </a:r>
            <a:r>
              <a:rPr lang="en-US" altLang="zh-TW" dirty="0"/>
              <a:t> </a:t>
            </a:r>
            <a:r>
              <a:rPr lang="en-US" altLang="zh-TW" dirty="0" smtClean="0"/>
              <a:t>O(nV²). (“n” is the number of faces on a router.)</a:t>
            </a:r>
          </a:p>
          <a:p>
            <a:r>
              <a:rPr lang="en-US" altLang="zh-TW" dirty="0" smtClean="0"/>
              <a:t>There </a:t>
            </a:r>
            <a:r>
              <a:rPr lang="en-US" altLang="zh-TW" dirty="0" smtClean="0"/>
              <a:t>is still a significant room for improvement of NLSR.</a:t>
            </a:r>
            <a:endParaRPr lang="zh-TW" altLang="en-US" dirty="0"/>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17</a:t>
            </a:fld>
            <a:endParaRPr lang="zh-TW" altLang="en-US"/>
          </a:p>
        </p:txBody>
      </p:sp>
    </p:spTree>
    <p:extLst>
      <p:ext uri="{BB962C8B-B14F-4D97-AF65-F5344CB8AC3E}">
        <p14:creationId xmlns:p14="http://schemas.microsoft.com/office/powerpoint/2010/main" val="2358134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Motivation</a:t>
            </a:r>
            <a:endParaRPr lang="zh-TW" altLang="en-US" dirty="0"/>
          </a:p>
        </p:txBody>
      </p:sp>
      <p:sp>
        <p:nvSpPr>
          <p:cNvPr id="3" name="內容版面配置區 2"/>
          <p:cNvSpPr>
            <a:spLocks noGrp="1"/>
          </p:cNvSpPr>
          <p:nvPr>
            <p:ph idx="1"/>
          </p:nvPr>
        </p:nvSpPr>
        <p:spPr>
          <a:xfrm>
            <a:off x="838200" y="1722120"/>
            <a:ext cx="10515600" cy="4800600"/>
          </a:xfrm>
        </p:spPr>
        <p:txBody>
          <a:bodyPr>
            <a:normAutofit fontScale="92500" lnSpcReduction="10000"/>
          </a:bodyPr>
          <a:lstStyle/>
          <a:p>
            <a:r>
              <a:rPr lang="en-US" altLang="zh-TW" dirty="0" smtClean="0"/>
              <a:t>The previous version of NDN routing protocol is Open Shortest Path First for Named-data (OSPFN), which is an extension of Open Shortest Path First (OSPF).</a:t>
            </a:r>
          </a:p>
          <a:p>
            <a:r>
              <a:rPr lang="en-US" altLang="zh-TW" dirty="0" smtClean="0"/>
              <a:t>OSPFN features:</a:t>
            </a:r>
          </a:p>
          <a:p>
            <a:pPr marL="914400" lvl="1" indent="-457200">
              <a:buFont typeface="+mj-lt"/>
              <a:buAutoNum type="arabicPeriod"/>
            </a:pPr>
            <a:r>
              <a:rPr lang="en-US" altLang="zh-TW" b="1" dirty="0"/>
              <a:t>IP addresses </a:t>
            </a:r>
            <a:r>
              <a:rPr lang="en-US" altLang="zh-TW" dirty="0"/>
              <a:t>as router </a:t>
            </a:r>
            <a:r>
              <a:rPr lang="en-US" altLang="zh-TW" dirty="0" smtClean="0"/>
              <a:t>IDs</a:t>
            </a:r>
          </a:p>
          <a:p>
            <a:pPr marL="914400" lvl="1" indent="-457200">
              <a:buFont typeface="+mj-lt"/>
              <a:buAutoNum type="arabicPeriod"/>
            </a:pPr>
            <a:r>
              <a:rPr lang="en-US" altLang="zh-TW" b="1" dirty="0" smtClean="0"/>
              <a:t>Generic </a:t>
            </a:r>
            <a:r>
              <a:rPr lang="en-US" altLang="zh-TW" b="1" dirty="0"/>
              <a:t>Routing Encapsulation (GRE) </a:t>
            </a:r>
            <a:r>
              <a:rPr lang="en-US" altLang="zh-TW" b="1" dirty="0" smtClean="0"/>
              <a:t>tunnels </a:t>
            </a:r>
            <a:r>
              <a:rPr lang="en-US" altLang="zh-TW" dirty="0"/>
              <a:t>to cross legacy </a:t>
            </a:r>
            <a:r>
              <a:rPr lang="en-US" altLang="zh-TW" dirty="0" smtClean="0"/>
              <a:t>network</a:t>
            </a:r>
          </a:p>
          <a:p>
            <a:pPr marL="914400" lvl="1" indent="-457200">
              <a:buFont typeface="+mj-lt"/>
              <a:buAutoNum type="arabicPeriod"/>
            </a:pPr>
            <a:r>
              <a:rPr lang="en-US" altLang="zh-TW" b="1" dirty="0" smtClean="0"/>
              <a:t>One single best next-hop</a:t>
            </a:r>
            <a:r>
              <a:rPr lang="en-US" altLang="zh-TW" dirty="0" smtClean="0"/>
              <a:t> provided for each name prefix</a:t>
            </a:r>
          </a:p>
          <a:p>
            <a:r>
              <a:rPr lang="en-US" altLang="zh-TW" dirty="0" smtClean="0"/>
              <a:t>Problems of OSPFN:</a:t>
            </a:r>
          </a:p>
          <a:p>
            <a:pPr marL="914400" lvl="1" indent="-457200">
              <a:buFont typeface="+mj-lt"/>
              <a:buAutoNum type="arabicPeriod"/>
            </a:pPr>
            <a:r>
              <a:rPr lang="en-US" altLang="zh-TW" dirty="0" smtClean="0"/>
              <a:t>Difficulty of managing IP addresses and tunnels</a:t>
            </a:r>
          </a:p>
          <a:p>
            <a:pPr marL="914400" lvl="1" indent="-457200">
              <a:buFont typeface="+mj-lt"/>
              <a:buAutoNum type="arabicPeriod"/>
            </a:pPr>
            <a:r>
              <a:rPr lang="en-US" altLang="zh-TW" dirty="0" smtClean="0"/>
              <a:t>Inadequate multipath support (This limits </a:t>
            </a:r>
            <a:r>
              <a:rPr lang="en-US" altLang="zh-TW" dirty="0"/>
              <a:t>NDN’s </a:t>
            </a:r>
            <a:r>
              <a:rPr lang="en-US" altLang="zh-TW" dirty="0" smtClean="0"/>
              <a:t>effectiveness.)</a:t>
            </a:r>
          </a:p>
          <a:p>
            <a:endParaRPr lang="en-US" altLang="zh-TW" dirty="0" smtClean="0"/>
          </a:p>
          <a:p>
            <a:r>
              <a:rPr lang="en-US" altLang="zh-TW" dirty="0" smtClean="0"/>
              <a:t>Name </a:t>
            </a:r>
            <a:r>
              <a:rPr lang="en-US" altLang="zh-TW" dirty="0" smtClean="0"/>
              <a:t>Data </a:t>
            </a:r>
            <a:r>
              <a:rPr lang="en-US" altLang="zh-TW" dirty="0" smtClean="0"/>
              <a:t>Network (NDN) becomes one of the main topics in our laboratory. Let’s know more about NDN.</a:t>
            </a:r>
            <a:endParaRPr lang="zh-TW" altLang="en-US" dirty="0"/>
          </a:p>
        </p:txBody>
      </p:sp>
      <p:sp>
        <p:nvSpPr>
          <p:cNvPr id="5" name="投影片編號版面配置區 4"/>
          <p:cNvSpPr>
            <a:spLocks noGrp="1"/>
          </p:cNvSpPr>
          <p:nvPr>
            <p:ph type="sldNum" sz="quarter" idx="12"/>
          </p:nvPr>
        </p:nvSpPr>
        <p:spPr/>
        <p:txBody>
          <a:bodyPr/>
          <a:lstStyle/>
          <a:p>
            <a:fld id="{61E6C58F-B6C5-4A84-85F7-C75D902B099C}" type="slidenum">
              <a:rPr lang="zh-TW" altLang="en-US" smtClean="0"/>
              <a:t>2</a:t>
            </a:fld>
            <a:endParaRPr lang="zh-TW" altLang="en-US"/>
          </a:p>
        </p:txBody>
      </p:sp>
    </p:spTree>
    <p:extLst>
      <p:ext uri="{BB962C8B-B14F-4D97-AF65-F5344CB8AC3E}">
        <p14:creationId xmlns:p14="http://schemas.microsoft.com/office/powerpoint/2010/main" val="1021863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NLSR </a:t>
            </a:r>
            <a:r>
              <a:rPr lang="en-US" altLang="zh-TW" sz="2800" dirty="0"/>
              <a:t>(Named-data Link State Routing protocol)</a:t>
            </a:r>
            <a:endParaRPr lang="zh-TW" altLang="en-US" sz="2800" dirty="0"/>
          </a:p>
        </p:txBody>
      </p:sp>
      <p:sp>
        <p:nvSpPr>
          <p:cNvPr id="3" name="內容版面配置區 2"/>
          <p:cNvSpPr>
            <a:spLocks noGrp="1"/>
          </p:cNvSpPr>
          <p:nvPr>
            <p:ph idx="1"/>
          </p:nvPr>
        </p:nvSpPr>
        <p:spPr/>
        <p:txBody>
          <a:bodyPr>
            <a:normAutofit lnSpcReduction="10000"/>
          </a:bodyPr>
          <a:lstStyle/>
          <a:p>
            <a:r>
              <a:rPr lang="en-US" altLang="zh-TW" dirty="0"/>
              <a:t>NLSR </a:t>
            </a:r>
            <a:r>
              <a:rPr lang="en-US" altLang="zh-TW" dirty="0" smtClean="0"/>
              <a:t>runs </a:t>
            </a:r>
            <a:r>
              <a:rPr lang="en-US" altLang="zh-TW" dirty="0"/>
              <a:t>on top of NDN</a:t>
            </a:r>
            <a:r>
              <a:rPr lang="en-US" altLang="zh-TW" dirty="0" smtClean="0"/>
              <a:t>.</a:t>
            </a:r>
          </a:p>
          <a:p>
            <a:r>
              <a:rPr lang="en-US" altLang="zh-TW" dirty="0" smtClean="0"/>
              <a:t>NLSR </a:t>
            </a:r>
            <a:r>
              <a:rPr lang="en-US" altLang="zh-TW" dirty="0"/>
              <a:t>disseminates Link State Advertisements (LSAs) to both build a network topology and distribute name prefix </a:t>
            </a:r>
            <a:r>
              <a:rPr lang="en-US" altLang="zh-TW" dirty="0" smtClean="0"/>
              <a:t>reachability.</a:t>
            </a:r>
          </a:p>
          <a:p>
            <a:r>
              <a:rPr lang="en-US" altLang="zh-TW" dirty="0" smtClean="0"/>
              <a:t>Features: </a:t>
            </a:r>
          </a:p>
          <a:p>
            <a:pPr marL="914400" lvl="1" indent="-457200">
              <a:buFont typeface="+mj-lt"/>
              <a:buAutoNum type="arabicPeriod"/>
            </a:pPr>
            <a:r>
              <a:rPr lang="en-US" altLang="zh-TW" b="1" dirty="0" smtClean="0"/>
              <a:t>Naming</a:t>
            </a:r>
            <a:r>
              <a:rPr lang="en-US" altLang="zh-TW" dirty="0" smtClean="0"/>
              <a:t>: NLSR uses names, instead of IP addresses to identify routers and links.</a:t>
            </a:r>
          </a:p>
          <a:p>
            <a:pPr marL="914400" lvl="1" indent="-457200">
              <a:buFont typeface="+mj-lt"/>
              <a:buAutoNum type="arabicPeriod"/>
            </a:pPr>
            <a:r>
              <a:rPr lang="en-US" altLang="zh-TW" b="1" dirty="0" smtClean="0"/>
              <a:t>Information Dissemination</a:t>
            </a:r>
            <a:r>
              <a:rPr lang="en-US" altLang="zh-TW" dirty="0" smtClean="0"/>
              <a:t>: Routing messages exchange by NDN’s Interest/Data packets.</a:t>
            </a:r>
          </a:p>
          <a:p>
            <a:pPr marL="914400" lvl="1" indent="-457200">
              <a:buFont typeface="+mj-lt"/>
              <a:buAutoNum type="arabicPeriod"/>
            </a:pPr>
            <a:r>
              <a:rPr lang="en-US" altLang="zh-TW" b="1" dirty="0" smtClean="0"/>
              <a:t>Multipath</a:t>
            </a:r>
            <a:r>
              <a:rPr lang="en-US" altLang="zh-TW" dirty="0" smtClean="0"/>
              <a:t>: The route computation produces multiple </a:t>
            </a:r>
            <a:r>
              <a:rPr lang="en-US" altLang="zh-TW" dirty="0"/>
              <a:t>shortest </a:t>
            </a:r>
            <a:r>
              <a:rPr lang="en-US" altLang="zh-TW" dirty="0" smtClean="0"/>
              <a:t>paths and ranks the next-hops </a:t>
            </a:r>
            <a:r>
              <a:rPr lang="en-US" altLang="zh-TW" dirty="0"/>
              <a:t>to </a:t>
            </a:r>
            <a:r>
              <a:rPr lang="en-US" altLang="zh-TW" dirty="0" smtClean="0"/>
              <a:t>facilitate multipath forwarding.</a:t>
            </a:r>
          </a:p>
          <a:p>
            <a:pPr marL="914400" lvl="1" indent="-457200">
              <a:buFont typeface="+mj-lt"/>
              <a:buAutoNum type="arabicPeriod"/>
            </a:pPr>
            <a:r>
              <a:rPr lang="en-US" altLang="zh-TW" b="1" dirty="0" smtClean="0"/>
              <a:t>Trust</a:t>
            </a:r>
            <a:r>
              <a:rPr lang="en-US" altLang="zh-TW" dirty="0"/>
              <a:t>: NLSR directly benefits from NDN’s built-in data </a:t>
            </a:r>
            <a:r>
              <a:rPr lang="en-US" altLang="zh-TW" dirty="0" smtClean="0"/>
              <a:t>authenticity.</a:t>
            </a:r>
          </a:p>
          <a:p>
            <a:pPr marL="914400" lvl="1" indent="-457200">
              <a:buFont typeface="+mj-lt"/>
              <a:buAutoNum type="arabicPeriod"/>
            </a:pPr>
            <a:endParaRPr lang="en-US" altLang="zh-TW" dirty="0" smtClean="0"/>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3</a:t>
            </a:fld>
            <a:endParaRPr lang="zh-TW" altLang="en-US"/>
          </a:p>
        </p:txBody>
      </p:sp>
    </p:spTree>
    <p:extLst>
      <p:ext uri="{BB962C8B-B14F-4D97-AF65-F5344CB8AC3E}">
        <p14:creationId xmlns:p14="http://schemas.microsoft.com/office/powerpoint/2010/main" val="2630735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Link State Routing Protocol</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smtClean="0"/>
              <a:t>CONCEPT: </a:t>
            </a:r>
          </a:p>
          <a:p>
            <a:pPr marL="914400" lvl="1" indent="-457200">
              <a:buFont typeface="+mj-lt"/>
              <a:buAutoNum type="arabicPeriod"/>
            </a:pPr>
            <a:r>
              <a:rPr lang="en-US" altLang="zh-TW" dirty="0"/>
              <a:t>The routing information of each node is </a:t>
            </a:r>
            <a:r>
              <a:rPr lang="en-US" altLang="zh-TW" b="1" dirty="0"/>
              <a:t>known by all the </a:t>
            </a:r>
            <a:r>
              <a:rPr lang="en-US" altLang="zh-TW" b="1" dirty="0" smtClean="0"/>
              <a:t>nodes </a:t>
            </a:r>
            <a:r>
              <a:rPr lang="en-US" altLang="zh-TW" dirty="0" smtClean="0"/>
              <a:t>while a network of topology changes.</a:t>
            </a:r>
            <a:endParaRPr lang="en-US" altLang="zh-TW" dirty="0"/>
          </a:p>
          <a:p>
            <a:pPr marL="914400" lvl="1" indent="-457200">
              <a:buFont typeface="+mj-lt"/>
              <a:buAutoNum type="arabicPeriod"/>
            </a:pPr>
            <a:r>
              <a:rPr lang="en-US" altLang="zh-TW" dirty="0" smtClean="0"/>
              <a:t>Each </a:t>
            </a:r>
            <a:r>
              <a:rPr lang="en-US" altLang="zh-TW" dirty="0"/>
              <a:t>node </a:t>
            </a:r>
            <a:r>
              <a:rPr lang="en-US" altLang="zh-TW" b="1" dirty="0"/>
              <a:t>constructs a map </a:t>
            </a:r>
            <a:r>
              <a:rPr lang="en-US" altLang="zh-TW" dirty="0"/>
              <a:t>of the connectivity to the </a:t>
            </a:r>
            <a:r>
              <a:rPr lang="en-US" altLang="zh-TW" dirty="0" smtClean="0"/>
              <a:t>network.</a:t>
            </a:r>
          </a:p>
          <a:p>
            <a:pPr marL="914400" lvl="1" indent="-457200">
              <a:buFont typeface="+mj-lt"/>
              <a:buAutoNum type="arabicPeriod"/>
            </a:pPr>
            <a:r>
              <a:rPr lang="en-US" altLang="zh-TW" dirty="0" smtClean="0"/>
              <a:t>Each node </a:t>
            </a:r>
            <a:r>
              <a:rPr lang="en-US" altLang="zh-TW" b="1" dirty="0" smtClean="0"/>
              <a:t>independently</a:t>
            </a:r>
            <a:r>
              <a:rPr lang="en-US" altLang="zh-TW" dirty="0" smtClean="0"/>
              <a:t> </a:t>
            </a:r>
            <a:r>
              <a:rPr lang="en-US" altLang="zh-TW" b="1" dirty="0"/>
              <a:t>calculates the next best logical path </a:t>
            </a:r>
            <a:r>
              <a:rPr lang="en-US" altLang="zh-TW" dirty="0"/>
              <a:t>from it to every possible destination in the network</a:t>
            </a:r>
            <a:r>
              <a:rPr lang="en-US" altLang="zh-TW" dirty="0" smtClean="0"/>
              <a:t>.</a:t>
            </a:r>
          </a:p>
          <a:p>
            <a:endParaRPr lang="en-US" altLang="zh-TW" dirty="0"/>
          </a:p>
          <a:p>
            <a:r>
              <a:rPr lang="en-US" altLang="zh-TW" dirty="0" smtClean="0"/>
              <a:t>CONTRAST: Distance Vector Routing Protocol</a:t>
            </a:r>
          </a:p>
          <a:p>
            <a:pPr marL="914400" lvl="1" indent="-457200">
              <a:buFont typeface="+mj-lt"/>
              <a:buAutoNum type="arabicPeriod"/>
            </a:pPr>
            <a:r>
              <a:rPr lang="en-US" altLang="zh-TW" dirty="0"/>
              <a:t>The routing information of each </a:t>
            </a:r>
            <a:r>
              <a:rPr lang="en-US" altLang="zh-TW" dirty="0" smtClean="0"/>
              <a:t>node is </a:t>
            </a:r>
            <a:r>
              <a:rPr lang="en-US" altLang="zh-TW" b="1" dirty="0" smtClean="0"/>
              <a:t>ONLY known by </a:t>
            </a:r>
            <a:r>
              <a:rPr lang="en-US" altLang="zh-TW" b="1" dirty="0" smtClean="0"/>
              <a:t>its </a:t>
            </a:r>
            <a:r>
              <a:rPr lang="en-US" altLang="zh-TW" b="1" dirty="0"/>
              <a:t>neighbors </a:t>
            </a:r>
            <a:r>
              <a:rPr lang="en-US" altLang="zh-TW" dirty="0" smtClean="0"/>
              <a:t>while the topology </a:t>
            </a:r>
            <a:r>
              <a:rPr lang="en-US" altLang="zh-TW" dirty="0"/>
              <a:t>changes periodically</a:t>
            </a:r>
            <a:r>
              <a:rPr lang="en-US" altLang="zh-TW" dirty="0" smtClean="0"/>
              <a:t>.</a:t>
            </a:r>
          </a:p>
          <a:p>
            <a:pPr marL="914400" lvl="1" indent="-457200">
              <a:buFont typeface="+mj-lt"/>
              <a:buAutoNum type="arabicPeriod"/>
            </a:pPr>
            <a:r>
              <a:rPr lang="en-US" altLang="zh-TW" dirty="0" smtClean="0"/>
              <a:t>Each node </a:t>
            </a:r>
            <a:r>
              <a:rPr lang="en-US" altLang="zh-TW" b="1" dirty="0" smtClean="0"/>
              <a:t>calculates the new shortest path </a:t>
            </a:r>
            <a:r>
              <a:rPr lang="en-US" altLang="zh-TW" dirty="0" smtClean="0"/>
              <a:t>to every possible destination </a:t>
            </a:r>
            <a:r>
              <a:rPr lang="en-US" altLang="zh-TW" b="1" dirty="0" smtClean="0"/>
              <a:t>with the tables of its neighbors</a:t>
            </a:r>
            <a:r>
              <a:rPr lang="en-US" altLang="zh-TW" dirty="0" smtClean="0"/>
              <a:t>.</a:t>
            </a:r>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4</a:t>
            </a:fld>
            <a:endParaRPr lang="zh-TW" altLang="en-US"/>
          </a:p>
        </p:txBody>
      </p:sp>
    </p:spTree>
    <p:extLst>
      <p:ext uri="{BB962C8B-B14F-4D97-AF65-F5344CB8AC3E}">
        <p14:creationId xmlns:p14="http://schemas.microsoft.com/office/powerpoint/2010/main" val="201869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Components of NDN’s Forwarding Plane</a:t>
            </a:r>
            <a:endParaRPr lang="zh-TW" altLang="en-US" dirty="0"/>
          </a:p>
        </p:txBody>
      </p:sp>
      <p:sp>
        <p:nvSpPr>
          <p:cNvPr id="3" name="內容版面配置區 2"/>
          <p:cNvSpPr>
            <a:spLocks noGrp="1"/>
          </p:cNvSpPr>
          <p:nvPr>
            <p:ph idx="1"/>
          </p:nvPr>
        </p:nvSpPr>
        <p:spPr/>
        <p:txBody>
          <a:bodyPr/>
          <a:lstStyle/>
          <a:p>
            <a:pPr marL="514350" indent="-514350">
              <a:buFont typeface="+mj-lt"/>
              <a:buAutoNum type="arabicPeriod"/>
            </a:pPr>
            <a:r>
              <a:rPr lang="en-US" altLang="zh-TW" b="1" dirty="0"/>
              <a:t>Content Store (CS)</a:t>
            </a:r>
            <a:r>
              <a:rPr lang="en-US" altLang="zh-TW" dirty="0"/>
              <a:t>: It is used for caching data.</a:t>
            </a:r>
          </a:p>
          <a:p>
            <a:pPr marL="514350" indent="-514350">
              <a:buFont typeface="+mj-lt"/>
              <a:buAutoNum type="arabicPeriod"/>
            </a:pPr>
            <a:r>
              <a:rPr lang="en-US" altLang="zh-TW" b="1" dirty="0"/>
              <a:t>Pending Interest Table (PIT)</a:t>
            </a:r>
            <a:r>
              <a:rPr lang="en-US" altLang="zh-TW" dirty="0"/>
              <a:t>:  It stores the unsatisfied Interest packets and the faces (interfaces) on which they were received.</a:t>
            </a:r>
          </a:p>
          <a:p>
            <a:pPr marL="514350" indent="-514350">
              <a:buFont typeface="+mj-lt"/>
              <a:buAutoNum type="arabicPeriod"/>
            </a:pPr>
            <a:r>
              <a:rPr lang="en-US" altLang="zh-TW" b="1" dirty="0" smtClean="0"/>
              <a:t>Forwarding Information Base (</a:t>
            </a:r>
            <a:r>
              <a:rPr lang="en-US" altLang="zh-TW" b="1" dirty="0"/>
              <a:t>FIB)</a:t>
            </a:r>
            <a:r>
              <a:rPr lang="en-US" altLang="zh-TW" dirty="0"/>
              <a:t>: </a:t>
            </a:r>
            <a:r>
              <a:rPr lang="en-US" altLang="zh-TW" dirty="0" smtClean="0"/>
              <a:t>It </a:t>
            </a:r>
            <a:r>
              <a:rPr lang="en-US" altLang="zh-TW" dirty="0"/>
              <a:t>stores the forwarding entries that direct Interest packets toward potential source(s) of matching Data</a:t>
            </a:r>
            <a:r>
              <a:rPr lang="en-US" altLang="zh-TW" dirty="0" smtClean="0"/>
              <a:t>.</a:t>
            </a:r>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5</a:t>
            </a:fld>
            <a:endParaRPr lang="zh-TW" altLang="en-US"/>
          </a:p>
        </p:txBody>
      </p:sp>
    </p:spTree>
    <p:extLst>
      <p:ext uri="{BB962C8B-B14F-4D97-AF65-F5344CB8AC3E}">
        <p14:creationId xmlns:p14="http://schemas.microsoft.com/office/powerpoint/2010/main" val="133781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2836221" y="2128534"/>
            <a:ext cx="6947065" cy="4628619"/>
          </a:xfrm>
          <a:prstGeom prst="rect">
            <a:avLst/>
          </a:prstGeom>
          <a:ln w="38100">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zh-TW" altLang="en-US"/>
          </a:p>
        </p:txBody>
      </p:sp>
      <p:sp>
        <p:nvSpPr>
          <p:cNvPr id="2" name="標題 1"/>
          <p:cNvSpPr>
            <a:spLocks noGrp="1"/>
          </p:cNvSpPr>
          <p:nvPr>
            <p:ph type="title"/>
          </p:nvPr>
        </p:nvSpPr>
        <p:spPr/>
        <p:txBody>
          <a:bodyPr/>
          <a:lstStyle/>
          <a:p>
            <a:r>
              <a:rPr lang="en-US" altLang="zh-TW" dirty="0"/>
              <a:t>Forwarding Process at an NDN </a:t>
            </a:r>
            <a:r>
              <a:rPr lang="en-US" altLang="zh-TW" dirty="0" smtClean="0"/>
              <a:t>Node</a:t>
            </a:r>
            <a:endParaRPr lang="zh-TW" altLang="en-US" dirty="0"/>
          </a:p>
        </p:txBody>
      </p:sp>
      <p:sp>
        <p:nvSpPr>
          <p:cNvPr id="4" name="投影片編號版面配置區 3"/>
          <p:cNvSpPr>
            <a:spLocks noGrp="1"/>
          </p:cNvSpPr>
          <p:nvPr>
            <p:ph type="sldNum" sz="quarter" idx="12"/>
          </p:nvPr>
        </p:nvSpPr>
        <p:spPr/>
        <p:txBody>
          <a:bodyPr/>
          <a:lstStyle/>
          <a:p>
            <a:fld id="{61E6C58F-B6C5-4A84-85F7-C75D902B099C}" type="slidenum">
              <a:rPr lang="zh-TW" altLang="en-US" smtClean="0"/>
              <a:t>6</a:t>
            </a:fld>
            <a:endParaRPr lang="zh-TW" altLang="en-US"/>
          </a:p>
        </p:txBody>
      </p:sp>
      <p:grpSp>
        <p:nvGrpSpPr>
          <p:cNvPr id="5" name="群組 4"/>
          <p:cNvGrpSpPr/>
          <p:nvPr/>
        </p:nvGrpSpPr>
        <p:grpSpPr>
          <a:xfrm>
            <a:off x="207565" y="2534559"/>
            <a:ext cx="1912938" cy="2437449"/>
            <a:chOff x="9741404" y="1677486"/>
            <a:chExt cx="1912938" cy="2437449"/>
          </a:xfrm>
        </p:grpSpPr>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6337" y="1677486"/>
              <a:ext cx="1143073" cy="1761974"/>
            </a:xfrm>
            <a:prstGeom prst="rect">
              <a:avLst/>
            </a:prstGeom>
          </p:spPr>
        </p:pic>
        <p:sp>
          <p:nvSpPr>
            <p:cNvPr id="7" name="文字方塊 2"/>
            <p:cNvSpPr txBox="1">
              <a:spLocks noChangeArrowheads="1"/>
            </p:cNvSpPr>
            <p:nvPr/>
          </p:nvSpPr>
          <p:spPr bwMode="auto">
            <a:xfrm>
              <a:off x="9741404" y="3546204"/>
              <a:ext cx="1912938" cy="568731"/>
            </a:xfrm>
            <a:prstGeom prst="rect">
              <a:avLst/>
            </a:prstGeom>
            <a:noFill/>
            <a:ln w="9525">
              <a:noFill/>
              <a:miter lim="800000"/>
              <a:headEnd/>
              <a:tailEnd/>
            </a:ln>
          </p:spPr>
          <p:txBody>
            <a:bodyPr rot="0" vert="horz" wrap="square" lIns="91440" tIns="45720" rIns="91440" bIns="45720" anchor="t" anchorCtr="0">
              <a:noAutofit/>
            </a:bodyPr>
            <a:ls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0"/>
                </a:spcAft>
              </a:pPr>
              <a:r>
                <a:rPr lang="en-US" altLang="zh-TW" sz="2400" kern="100" dirty="0" smtClean="0">
                  <a:effectLst/>
                  <a:latin typeface="Calibri" panose="020F0502020204030204" pitchFamily="34" charset="0"/>
                  <a:ea typeface="新細明體" panose="02020500000000000000" pitchFamily="18" charset="-120"/>
                  <a:cs typeface="Times New Roman" panose="02020603050405020304" pitchFamily="18" charset="0"/>
                </a:rPr>
                <a:t>Last Hop</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p:txBody>
        </p:sp>
      </p:grpSp>
      <p:grpSp>
        <p:nvGrpSpPr>
          <p:cNvPr id="11" name="群組 10"/>
          <p:cNvGrpSpPr/>
          <p:nvPr/>
        </p:nvGrpSpPr>
        <p:grpSpPr>
          <a:xfrm>
            <a:off x="10221459" y="2534559"/>
            <a:ext cx="1912938" cy="2437449"/>
            <a:chOff x="9741404" y="1677486"/>
            <a:chExt cx="1912938" cy="2437449"/>
          </a:xfrm>
        </p:grpSpPr>
        <p:pic>
          <p:nvPicPr>
            <p:cNvPr id="12" name="圖片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6337" y="1677486"/>
              <a:ext cx="1143073" cy="1761974"/>
            </a:xfrm>
            <a:prstGeom prst="rect">
              <a:avLst/>
            </a:prstGeom>
          </p:spPr>
        </p:pic>
        <p:sp>
          <p:nvSpPr>
            <p:cNvPr id="13" name="文字方塊 2"/>
            <p:cNvSpPr txBox="1">
              <a:spLocks noChangeArrowheads="1"/>
            </p:cNvSpPr>
            <p:nvPr/>
          </p:nvSpPr>
          <p:spPr bwMode="auto">
            <a:xfrm>
              <a:off x="9741404" y="3546204"/>
              <a:ext cx="1912938" cy="568731"/>
            </a:xfrm>
            <a:prstGeom prst="rect">
              <a:avLst/>
            </a:prstGeom>
            <a:noFill/>
            <a:ln w="9525">
              <a:noFill/>
              <a:miter lim="800000"/>
              <a:headEnd/>
              <a:tailEnd/>
            </a:ln>
          </p:spPr>
          <p:txBody>
            <a:bodyPr rot="0" vert="horz" wrap="square" lIns="91440" tIns="45720" rIns="91440" bIns="45720" anchor="t" anchorCtr="0">
              <a:noAutofit/>
            </a:bodyPr>
            <a:ls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0"/>
                </a:spcAft>
              </a:pPr>
              <a:r>
                <a:rPr lang="en-US" altLang="zh-TW" sz="2400" kern="100" dirty="0" smtClean="0">
                  <a:effectLst/>
                  <a:latin typeface="Calibri" panose="020F0502020204030204" pitchFamily="34" charset="0"/>
                  <a:ea typeface="新細明體" panose="02020500000000000000" pitchFamily="18" charset="-120"/>
                  <a:cs typeface="Times New Roman" panose="02020603050405020304" pitchFamily="18" charset="0"/>
                </a:rPr>
                <a:t>Next Hop</a:t>
              </a:r>
              <a:endParaRPr lang="zh-TW" sz="2400" kern="100" dirty="0">
                <a:effectLst/>
                <a:latin typeface="Calibri" panose="020F0502020204030204" pitchFamily="34" charset="0"/>
                <a:ea typeface="新細明體" panose="02020500000000000000" pitchFamily="18" charset="-120"/>
                <a:cs typeface="Times New Roman" panose="02020603050405020304" pitchFamily="18" charset="0"/>
              </a:endParaRPr>
            </a:p>
          </p:txBody>
        </p:sp>
      </p:grpSp>
      <p:sp>
        <p:nvSpPr>
          <p:cNvPr id="15" name="文字方塊 14"/>
          <p:cNvSpPr txBox="1"/>
          <p:nvPr/>
        </p:nvSpPr>
        <p:spPr>
          <a:xfrm>
            <a:off x="3776560" y="1635312"/>
            <a:ext cx="5138779" cy="523220"/>
          </a:xfrm>
          <a:prstGeom prst="rect">
            <a:avLst/>
          </a:prstGeom>
          <a:noFill/>
        </p:spPr>
        <p:txBody>
          <a:bodyPr wrap="none" rtlCol="0">
            <a:spAutoFit/>
          </a:bodyPr>
          <a:lstStyle/>
          <a:p>
            <a:r>
              <a:rPr lang="en-US" altLang="zh-TW" sz="2800" dirty="0" smtClean="0"/>
              <a:t>Forwarding Plane of an NDN node</a:t>
            </a:r>
            <a:endParaRPr lang="zh-TW" altLang="en-US" sz="2800" dirty="0"/>
          </a:p>
        </p:txBody>
      </p:sp>
      <p:sp>
        <p:nvSpPr>
          <p:cNvPr id="16" name="圓角矩形 15"/>
          <p:cNvSpPr/>
          <p:nvPr/>
        </p:nvSpPr>
        <p:spPr>
          <a:xfrm>
            <a:off x="3408219" y="2446329"/>
            <a:ext cx="1282535" cy="831272"/>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800" dirty="0" smtClean="0"/>
              <a:t>CS</a:t>
            </a:r>
            <a:endParaRPr lang="zh-TW" altLang="en-US" sz="2800" dirty="0"/>
          </a:p>
        </p:txBody>
      </p:sp>
      <p:sp>
        <p:nvSpPr>
          <p:cNvPr id="17" name="圓角矩形 16"/>
          <p:cNvSpPr/>
          <p:nvPr/>
        </p:nvSpPr>
        <p:spPr>
          <a:xfrm>
            <a:off x="5587338" y="2446329"/>
            <a:ext cx="1282535" cy="831272"/>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800" dirty="0" smtClean="0"/>
              <a:t>PIT</a:t>
            </a:r>
            <a:endParaRPr lang="zh-TW" altLang="en-US" sz="2800" dirty="0"/>
          </a:p>
        </p:txBody>
      </p:sp>
      <p:sp>
        <p:nvSpPr>
          <p:cNvPr id="18" name="圓角矩形 17"/>
          <p:cNvSpPr/>
          <p:nvPr/>
        </p:nvSpPr>
        <p:spPr>
          <a:xfrm>
            <a:off x="7810003" y="2446329"/>
            <a:ext cx="1282535" cy="831272"/>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800" dirty="0" smtClean="0"/>
              <a:t>FIB</a:t>
            </a:r>
            <a:endParaRPr lang="zh-TW" altLang="en-US" sz="2800" dirty="0"/>
          </a:p>
        </p:txBody>
      </p:sp>
      <p:cxnSp>
        <p:nvCxnSpPr>
          <p:cNvPr id="20" name="直線單箭頭接點 19"/>
          <p:cNvCxnSpPr/>
          <p:nvPr/>
        </p:nvCxnSpPr>
        <p:spPr>
          <a:xfrm>
            <a:off x="1864426" y="2861965"/>
            <a:ext cx="1543793"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3" name="直線單箭頭接點 22"/>
          <p:cNvCxnSpPr>
            <a:endCxn id="17" idx="1"/>
          </p:cNvCxnSpPr>
          <p:nvPr/>
        </p:nvCxnSpPr>
        <p:spPr>
          <a:xfrm>
            <a:off x="4690754" y="2861965"/>
            <a:ext cx="896584"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5" name="直線單箭頭接點 24"/>
          <p:cNvCxnSpPr>
            <a:endCxn id="18" idx="1"/>
          </p:cNvCxnSpPr>
          <p:nvPr/>
        </p:nvCxnSpPr>
        <p:spPr>
          <a:xfrm>
            <a:off x="6869873" y="2861965"/>
            <a:ext cx="940130"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cxnSp>
        <p:nvCxnSpPr>
          <p:cNvPr id="27" name="直線單箭頭接點 26"/>
          <p:cNvCxnSpPr/>
          <p:nvPr/>
        </p:nvCxnSpPr>
        <p:spPr>
          <a:xfrm>
            <a:off x="9092538" y="2861965"/>
            <a:ext cx="1405249" cy="0"/>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sp>
        <p:nvSpPr>
          <p:cNvPr id="29" name="文字方塊 28"/>
          <p:cNvSpPr txBox="1"/>
          <p:nvPr/>
        </p:nvSpPr>
        <p:spPr>
          <a:xfrm>
            <a:off x="2048244" y="2400300"/>
            <a:ext cx="1176156" cy="461665"/>
          </a:xfrm>
          <a:prstGeom prst="rect">
            <a:avLst/>
          </a:prstGeom>
          <a:noFill/>
        </p:spPr>
        <p:txBody>
          <a:bodyPr wrap="none" rtlCol="0">
            <a:spAutoFit/>
          </a:bodyPr>
          <a:lstStyle/>
          <a:p>
            <a:r>
              <a:rPr lang="en-US" altLang="zh-TW" sz="2400" dirty="0" smtClean="0"/>
              <a:t>Interest</a:t>
            </a:r>
            <a:endParaRPr lang="zh-TW" altLang="en-US" sz="2400" dirty="0"/>
          </a:p>
        </p:txBody>
      </p:sp>
      <p:cxnSp>
        <p:nvCxnSpPr>
          <p:cNvPr id="31" name="肘形接點 30"/>
          <p:cNvCxnSpPr/>
          <p:nvPr/>
        </p:nvCxnSpPr>
        <p:spPr>
          <a:xfrm rot="10800000" flipV="1">
            <a:off x="1864426" y="3277600"/>
            <a:ext cx="2185060" cy="724396"/>
          </a:xfrm>
          <a:prstGeom prst="bentConnector3">
            <a:avLst>
              <a:gd name="adj1" fmla="val 0"/>
            </a:avLst>
          </a:prstGeom>
          <a:ln w="38100">
            <a:tailEnd type="arrow"/>
          </a:ln>
        </p:spPr>
        <p:style>
          <a:lnRef idx="3">
            <a:schemeClr val="dk1"/>
          </a:lnRef>
          <a:fillRef idx="0">
            <a:schemeClr val="dk1"/>
          </a:fillRef>
          <a:effectRef idx="2">
            <a:schemeClr val="dk1"/>
          </a:effectRef>
          <a:fontRef idx="minor">
            <a:schemeClr val="tx1"/>
          </a:fontRef>
        </p:style>
      </p:cxnSp>
      <p:sp>
        <p:nvSpPr>
          <p:cNvPr id="40" name="文字方塊 39"/>
          <p:cNvSpPr txBox="1"/>
          <p:nvPr/>
        </p:nvSpPr>
        <p:spPr>
          <a:xfrm>
            <a:off x="2844390" y="3981179"/>
            <a:ext cx="784702" cy="461665"/>
          </a:xfrm>
          <a:prstGeom prst="rect">
            <a:avLst/>
          </a:prstGeom>
          <a:noFill/>
        </p:spPr>
        <p:txBody>
          <a:bodyPr wrap="none" rtlCol="0">
            <a:spAutoFit/>
          </a:bodyPr>
          <a:lstStyle/>
          <a:p>
            <a:r>
              <a:rPr lang="en-US" altLang="zh-TW" sz="2400" dirty="0" smtClean="0"/>
              <a:t>Data</a:t>
            </a:r>
            <a:endParaRPr lang="zh-TW" altLang="en-US" sz="2400" dirty="0"/>
          </a:p>
        </p:txBody>
      </p:sp>
      <p:pic>
        <p:nvPicPr>
          <p:cNvPr id="41" name="圖片 40"/>
          <p:cNvPicPr>
            <a:picLocks noChangeAspect="1"/>
          </p:cNvPicPr>
          <p:nvPr/>
        </p:nvPicPr>
        <p:blipFill rotWithShape="1">
          <a:blip r:embed="rId3"/>
          <a:srcRect l="18341" t="-5101" r="18479" b="14280"/>
          <a:stretch/>
        </p:blipFill>
        <p:spPr>
          <a:xfrm>
            <a:off x="4140469" y="3415546"/>
            <a:ext cx="361951" cy="361950"/>
          </a:xfrm>
          <a:prstGeom prst="rect">
            <a:avLst/>
          </a:prstGeom>
        </p:spPr>
      </p:pic>
      <p:pic>
        <p:nvPicPr>
          <p:cNvPr id="45" name="圖片 44"/>
          <p:cNvPicPr>
            <a:picLocks noChangeAspect="1"/>
          </p:cNvPicPr>
          <p:nvPr/>
        </p:nvPicPr>
        <p:blipFill>
          <a:blip r:embed="rId4"/>
          <a:stretch>
            <a:fillRect/>
          </a:stretch>
        </p:blipFill>
        <p:spPr>
          <a:xfrm>
            <a:off x="4954038" y="2454919"/>
            <a:ext cx="304800" cy="352425"/>
          </a:xfrm>
          <a:prstGeom prst="rect">
            <a:avLst/>
          </a:prstGeom>
        </p:spPr>
      </p:pic>
      <p:pic>
        <p:nvPicPr>
          <p:cNvPr id="46" name="圖片 45"/>
          <p:cNvPicPr>
            <a:picLocks noChangeAspect="1"/>
          </p:cNvPicPr>
          <p:nvPr/>
        </p:nvPicPr>
        <p:blipFill>
          <a:blip r:embed="rId4"/>
          <a:stretch>
            <a:fillRect/>
          </a:stretch>
        </p:blipFill>
        <p:spPr>
          <a:xfrm>
            <a:off x="7156936" y="2446329"/>
            <a:ext cx="304800" cy="352425"/>
          </a:xfrm>
          <a:prstGeom prst="rect">
            <a:avLst/>
          </a:prstGeom>
        </p:spPr>
      </p:pic>
      <p:cxnSp>
        <p:nvCxnSpPr>
          <p:cNvPr id="47" name="直線單箭頭接點 46"/>
          <p:cNvCxnSpPr/>
          <p:nvPr/>
        </p:nvCxnSpPr>
        <p:spPr>
          <a:xfrm>
            <a:off x="6234536" y="3288916"/>
            <a:ext cx="0" cy="713081"/>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sp>
        <p:nvSpPr>
          <p:cNvPr id="49" name="文字方塊 48"/>
          <p:cNvSpPr txBox="1"/>
          <p:nvPr/>
        </p:nvSpPr>
        <p:spPr>
          <a:xfrm>
            <a:off x="9395650" y="2405067"/>
            <a:ext cx="1246367" cy="461665"/>
          </a:xfrm>
          <a:prstGeom prst="rect">
            <a:avLst/>
          </a:prstGeom>
          <a:noFill/>
        </p:spPr>
        <p:txBody>
          <a:bodyPr wrap="none" rtlCol="0">
            <a:spAutoFit/>
          </a:bodyPr>
          <a:lstStyle/>
          <a:p>
            <a:r>
              <a:rPr lang="en-US" altLang="zh-TW" sz="2400" dirty="0" smtClean="0"/>
              <a:t>Forward</a:t>
            </a:r>
            <a:endParaRPr lang="zh-TW" altLang="en-US" sz="2400" dirty="0"/>
          </a:p>
        </p:txBody>
      </p:sp>
      <p:pic>
        <p:nvPicPr>
          <p:cNvPr id="50" name="圖片 49"/>
          <p:cNvPicPr>
            <a:picLocks noChangeAspect="1"/>
          </p:cNvPicPr>
          <p:nvPr/>
        </p:nvPicPr>
        <p:blipFill rotWithShape="1">
          <a:blip r:embed="rId3"/>
          <a:srcRect l="18341" t="-5101" r="18479" b="14280"/>
          <a:stretch/>
        </p:blipFill>
        <p:spPr>
          <a:xfrm>
            <a:off x="6450217" y="3414698"/>
            <a:ext cx="361951" cy="361950"/>
          </a:xfrm>
          <a:prstGeom prst="rect">
            <a:avLst/>
          </a:prstGeom>
        </p:spPr>
      </p:pic>
      <p:cxnSp>
        <p:nvCxnSpPr>
          <p:cNvPr id="52" name="直線單箭頭接點 51"/>
          <p:cNvCxnSpPr/>
          <p:nvPr/>
        </p:nvCxnSpPr>
        <p:spPr>
          <a:xfrm>
            <a:off x="7453883" y="2857165"/>
            <a:ext cx="7853" cy="1132956"/>
          </a:xfrm>
          <a:prstGeom prst="straightConnector1">
            <a:avLst/>
          </a:prstGeom>
          <a:ln w="38100">
            <a:prstDash val="sysDot"/>
            <a:headEnd type="oval" w="med" len="med"/>
            <a:tailEnd type="triangle" w="med" len="med"/>
          </a:ln>
        </p:spPr>
        <p:style>
          <a:lnRef idx="3">
            <a:schemeClr val="dk1"/>
          </a:lnRef>
          <a:fillRef idx="0">
            <a:schemeClr val="dk1"/>
          </a:fillRef>
          <a:effectRef idx="2">
            <a:schemeClr val="dk1"/>
          </a:effectRef>
          <a:fontRef idx="minor">
            <a:schemeClr val="tx1"/>
          </a:fontRef>
        </p:style>
      </p:cxnSp>
      <p:sp>
        <p:nvSpPr>
          <p:cNvPr id="57" name="文字方塊 56"/>
          <p:cNvSpPr txBox="1"/>
          <p:nvPr/>
        </p:nvSpPr>
        <p:spPr>
          <a:xfrm>
            <a:off x="4690754" y="4876672"/>
            <a:ext cx="3310393" cy="430887"/>
          </a:xfrm>
          <a:prstGeom prst="rect">
            <a:avLst/>
          </a:prstGeom>
          <a:noFill/>
        </p:spPr>
        <p:txBody>
          <a:bodyPr wrap="none" rtlCol="0">
            <a:spAutoFit/>
          </a:bodyPr>
          <a:lstStyle/>
          <a:p>
            <a:r>
              <a:rPr lang="en-US" altLang="zh-TW" sz="2200" dirty="0" smtClean="0"/>
              <a:t>Pending Interest Table (PIT)</a:t>
            </a:r>
            <a:endParaRPr lang="zh-TW" altLang="en-US" sz="2200" dirty="0"/>
          </a:p>
        </p:txBody>
      </p:sp>
      <p:sp>
        <p:nvSpPr>
          <p:cNvPr id="59" name="文字方塊 58"/>
          <p:cNvSpPr txBox="1"/>
          <p:nvPr/>
        </p:nvSpPr>
        <p:spPr>
          <a:xfrm>
            <a:off x="4790816" y="4001997"/>
            <a:ext cx="1967846" cy="830997"/>
          </a:xfrm>
          <a:prstGeom prst="rect">
            <a:avLst/>
          </a:prstGeom>
          <a:noFill/>
        </p:spPr>
        <p:txBody>
          <a:bodyPr wrap="none" rtlCol="0">
            <a:spAutoFit/>
          </a:bodyPr>
          <a:lstStyle/>
          <a:p>
            <a:pPr algn="ctr"/>
            <a:r>
              <a:rPr lang="en-US" altLang="zh-TW" sz="2400" dirty="0" smtClean="0">
                <a:solidFill>
                  <a:srgbClr val="0000FF"/>
                </a:solidFill>
              </a:rPr>
              <a:t>Add incoming </a:t>
            </a:r>
          </a:p>
          <a:p>
            <a:pPr algn="ctr"/>
            <a:r>
              <a:rPr lang="en-US" altLang="zh-TW" sz="2400" dirty="0" smtClean="0">
                <a:solidFill>
                  <a:srgbClr val="0000FF"/>
                </a:solidFill>
              </a:rPr>
              <a:t>interface</a:t>
            </a:r>
            <a:endParaRPr lang="zh-TW" altLang="en-US" sz="2400" dirty="0">
              <a:solidFill>
                <a:srgbClr val="0000FF"/>
              </a:solidFill>
            </a:endParaRPr>
          </a:p>
        </p:txBody>
      </p:sp>
      <p:sp>
        <p:nvSpPr>
          <p:cNvPr id="60" name="矩形 59"/>
          <p:cNvSpPr/>
          <p:nvPr/>
        </p:nvSpPr>
        <p:spPr>
          <a:xfrm>
            <a:off x="4502420" y="5295068"/>
            <a:ext cx="2367453" cy="457200"/>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r>
              <a:rPr lang="en-US" altLang="zh-TW" sz="2000" dirty="0" smtClean="0"/>
              <a:t>Name</a:t>
            </a:r>
            <a:endParaRPr lang="zh-TW" altLang="en-US" sz="2000" dirty="0"/>
          </a:p>
        </p:txBody>
      </p:sp>
      <p:sp>
        <p:nvSpPr>
          <p:cNvPr id="62" name="矩形 61"/>
          <p:cNvSpPr/>
          <p:nvPr/>
        </p:nvSpPr>
        <p:spPr>
          <a:xfrm>
            <a:off x="6869872" y="5295068"/>
            <a:ext cx="971070" cy="457200"/>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r>
              <a:rPr lang="en-US" altLang="zh-TW" sz="2000" dirty="0" smtClean="0"/>
              <a:t>Face</a:t>
            </a:r>
            <a:endParaRPr lang="zh-TW" altLang="en-US" sz="2000" dirty="0"/>
          </a:p>
        </p:txBody>
      </p:sp>
      <p:sp>
        <p:nvSpPr>
          <p:cNvPr id="63" name="矩形 62"/>
          <p:cNvSpPr/>
          <p:nvPr/>
        </p:nvSpPr>
        <p:spPr>
          <a:xfrm>
            <a:off x="4502422" y="5736466"/>
            <a:ext cx="2367450" cy="457200"/>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r>
              <a:rPr lang="en-US" altLang="zh-TW" sz="2000" dirty="0" smtClean="0"/>
              <a:t>/</a:t>
            </a:r>
            <a:r>
              <a:rPr lang="en-US" altLang="zh-TW" sz="2000" dirty="0" err="1" smtClean="0"/>
              <a:t>tw</a:t>
            </a:r>
            <a:r>
              <a:rPr lang="en-US" altLang="zh-TW" sz="2000" dirty="0" smtClean="0"/>
              <a:t>/</a:t>
            </a:r>
            <a:r>
              <a:rPr lang="en-US" altLang="zh-TW" sz="2000" dirty="0" err="1" smtClean="0"/>
              <a:t>ncnu</a:t>
            </a:r>
            <a:r>
              <a:rPr lang="en-US" altLang="zh-TW" sz="2000" dirty="0" smtClean="0"/>
              <a:t>/</a:t>
            </a:r>
            <a:r>
              <a:rPr lang="en-US" altLang="zh-TW" sz="2000" dirty="0" err="1" smtClean="0"/>
              <a:t>csie</a:t>
            </a:r>
            <a:endParaRPr lang="zh-TW" altLang="en-US" sz="2000" dirty="0"/>
          </a:p>
        </p:txBody>
      </p:sp>
      <p:sp>
        <p:nvSpPr>
          <p:cNvPr id="64" name="矩形 63"/>
          <p:cNvSpPr/>
          <p:nvPr/>
        </p:nvSpPr>
        <p:spPr>
          <a:xfrm>
            <a:off x="6869872" y="5736466"/>
            <a:ext cx="971663" cy="457200"/>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r>
              <a:rPr lang="en-US" altLang="zh-TW" sz="2000" dirty="0" smtClean="0"/>
              <a:t>1,</a:t>
            </a:r>
            <a:endParaRPr lang="zh-TW" altLang="en-US" sz="2000" dirty="0"/>
          </a:p>
        </p:txBody>
      </p:sp>
      <p:sp>
        <p:nvSpPr>
          <p:cNvPr id="69" name="矩形 68"/>
          <p:cNvSpPr/>
          <p:nvPr/>
        </p:nvSpPr>
        <p:spPr>
          <a:xfrm>
            <a:off x="4502419" y="6193666"/>
            <a:ext cx="2367453" cy="457200"/>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endParaRPr lang="zh-TW" altLang="en-US" sz="2000" dirty="0"/>
          </a:p>
        </p:txBody>
      </p:sp>
      <p:sp>
        <p:nvSpPr>
          <p:cNvPr id="65" name="矩形 64"/>
          <p:cNvSpPr/>
          <p:nvPr/>
        </p:nvSpPr>
        <p:spPr>
          <a:xfrm>
            <a:off x="4502422" y="6189556"/>
            <a:ext cx="2367451" cy="457200"/>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r>
              <a:rPr lang="en-US" altLang="zh-TW" sz="2000" b="1" dirty="0">
                <a:solidFill>
                  <a:srgbClr val="008000"/>
                </a:solidFill>
              </a:rPr>
              <a:t>/</a:t>
            </a:r>
            <a:r>
              <a:rPr lang="en-US" altLang="zh-TW" sz="2000" b="1" dirty="0" err="1" smtClean="0">
                <a:solidFill>
                  <a:srgbClr val="008000"/>
                </a:solidFill>
              </a:rPr>
              <a:t>tw</a:t>
            </a:r>
            <a:r>
              <a:rPr lang="en-US" altLang="zh-TW" sz="2000" b="1" dirty="0" smtClean="0">
                <a:solidFill>
                  <a:srgbClr val="008000"/>
                </a:solidFill>
              </a:rPr>
              <a:t>/</a:t>
            </a:r>
            <a:r>
              <a:rPr lang="en-US" altLang="zh-TW" sz="2000" b="1" dirty="0" err="1" smtClean="0">
                <a:solidFill>
                  <a:srgbClr val="008000"/>
                </a:solidFill>
              </a:rPr>
              <a:t>ncnu</a:t>
            </a:r>
            <a:r>
              <a:rPr lang="en-US" altLang="zh-TW" sz="2000" b="1" dirty="0" smtClean="0">
                <a:solidFill>
                  <a:srgbClr val="008000"/>
                </a:solidFill>
              </a:rPr>
              <a:t>/</a:t>
            </a:r>
            <a:r>
              <a:rPr lang="en-US" altLang="zh-TW" sz="2000" b="1" dirty="0" err="1" smtClean="0">
                <a:solidFill>
                  <a:srgbClr val="008000"/>
                </a:solidFill>
              </a:rPr>
              <a:t>csie</a:t>
            </a:r>
            <a:r>
              <a:rPr lang="en-US" altLang="zh-TW" sz="2000" b="1" dirty="0" smtClean="0">
                <a:solidFill>
                  <a:srgbClr val="008000"/>
                </a:solidFill>
              </a:rPr>
              <a:t>/pearl</a:t>
            </a:r>
            <a:endParaRPr lang="zh-TW" altLang="en-US" sz="2000" b="1" dirty="0">
              <a:solidFill>
                <a:srgbClr val="008000"/>
              </a:solidFill>
            </a:endParaRPr>
          </a:p>
        </p:txBody>
      </p:sp>
      <p:sp>
        <p:nvSpPr>
          <p:cNvPr id="71" name="矩形 70"/>
          <p:cNvSpPr/>
          <p:nvPr/>
        </p:nvSpPr>
        <p:spPr>
          <a:xfrm>
            <a:off x="6868912" y="6189556"/>
            <a:ext cx="971070" cy="457200"/>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endParaRPr lang="zh-TW" altLang="en-US" sz="2000" dirty="0"/>
          </a:p>
        </p:txBody>
      </p:sp>
      <p:sp>
        <p:nvSpPr>
          <p:cNvPr id="66" name="矩形 65"/>
          <p:cNvSpPr/>
          <p:nvPr/>
        </p:nvSpPr>
        <p:spPr>
          <a:xfrm>
            <a:off x="6869873" y="6193666"/>
            <a:ext cx="972257" cy="457200"/>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r>
              <a:rPr lang="en-US" altLang="zh-TW" sz="2000" b="1" dirty="0" smtClean="0">
                <a:solidFill>
                  <a:srgbClr val="008000"/>
                </a:solidFill>
              </a:rPr>
              <a:t>2</a:t>
            </a:r>
            <a:endParaRPr lang="zh-TW" altLang="en-US" sz="2000" b="1" dirty="0">
              <a:solidFill>
                <a:srgbClr val="008000"/>
              </a:solidFill>
            </a:endParaRPr>
          </a:p>
        </p:txBody>
      </p:sp>
      <p:sp>
        <p:nvSpPr>
          <p:cNvPr id="67" name="文字方塊 66"/>
          <p:cNvSpPr txBox="1"/>
          <p:nvPr/>
        </p:nvSpPr>
        <p:spPr>
          <a:xfrm>
            <a:off x="7131185" y="5776886"/>
            <a:ext cx="314510" cy="400110"/>
          </a:xfrm>
          <a:prstGeom prst="rect">
            <a:avLst/>
          </a:prstGeom>
          <a:noFill/>
        </p:spPr>
        <p:txBody>
          <a:bodyPr wrap="none" rtlCol="0">
            <a:spAutoFit/>
          </a:bodyPr>
          <a:lstStyle/>
          <a:p>
            <a:r>
              <a:rPr lang="en-US" altLang="zh-TW" sz="2000" b="1" dirty="0" smtClean="0">
                <a:solidFill>
                  <a:srgbClr val="0000FF"/>
                </a:solidFill>
              </a:rPr>
              <a:t>3</a:t>
            </a:r>
            <a:endParaRPr lang="zh-TW" altLang="en-US" sz="2000" b="1" dirty="0">
              <a:solidFill>
                <a:srgbClr val="0000FF"/>
              </a:solidFill>
            </a:endParaRPr>
          </a:p>
        </p:txBody>
      </p:sp>
      <p:sp>
        <p:nvSpPr>
          <p:cNvPr id="68" name="文字方塊 67"/>
          <p:cNvSpPr txBox="1"/>
          <p:nvPr/>
        </p:nvSpPr>
        <p:spPr>
          <a:xfrm>
            <a:off x="6685615" y="4009786"/>
            <a:ext cx="1520160" cy="830997"/>
          </a:xfrm>
          <a:prstGeom prst="rect">
            <a:avLst/>
          </a:prstGeom>
          <a:noFill/>
        </p:spPr>
        <p:txBody>
          <a:bodyPr wrap="none" rtlCol="0">
            <a:spAutoFit/>
          </a:bodyPr>
          <a:lstStyle/>
          <a:p>
            <a:pPr algn="ctr"/>
            <a:r>
              <a:rPr lang="en-US" altLang="zh-TW" sz="2400" dirty="0" smtClean="0">
                <a:solidFill>
                  <a:srgbClr val="008000"/>
                </a:solidFill>
              </a:rPr>
              <a:t>Create </a:t>
            </a:r>
          </a:p>
          <a:p>
            <a:pPr algn="ctr"/>
            <a:r>
              <a:rPr lang="en-US" altLang="zh-TW" sz="2400" dirty="0" smtClean="0">
                <a:solidFill>
                  <a:srgbClr val="008000"/>
                </a:solidFill>
              </a:rPr>
              <a:t>a </a:t>
            </a:r>
            <a:r>
              <a:rPr lang="en-US" altLang="zh-TW" sz="2400" dirty="0">
                <a:solidFill>
                  <a:srgbClr val="008000"/>
                </a:solidFill>
              </a:rPr>
              <a:t>PIT entry</a:t>
            </a:r>
            <a:endParaRPr lang="zh-TW" altLang="en-US" sz="2400" dirty="0">
              <a:solidFill>
                <a:srgbClr val="008000"/>
              </a:solidFill>
            </a:endParaRPr>
          </a:p>
        </p:txBody>
      </p:sp>
      <p:cxnSp>
        <p:nvCxnSpPr>
          <p:cNvPr id="72" name="直線單箭頭接點 71"/>
          <p:cNvCxnSpPr/>
          <p:nvPr/>
        </p:nvCxnSpPr>
        <p:spPr>
          <a:xfrm>
            <a:off x="8451270" y="3288915"/>
            <a:ext cx="0" cy="692264"/>
          </a:xfrm>
          <a:prstGeom prst="straightConnector1">
            <a:avLst/>
          </a:prstGeom>
          <a:ln w="38100">
            <a:tailEnd type="arrow"/>
          </a:ln>
        </p:spPr>
        <p:style>
          <a:lnRef idx="3">
            <a:schemeClr val="dk1"/>
          </a:lnRef>
          <a:fillRef idx="0">
            <a:schemeClr val="dk1"/>
          </a:fillRef>
          <a:effectRef idx="2">
            <a:schemeClr val="dk1"/>
          </a:effectRef>
          <a:fontRef idx="minor">
            <a:schemeClr val="tx1"/>
          </a:fontRef>
        </p:style>
      </p:cxnSp>
      <p:pic>
        <p:nvPicPr>
          <p:cNvPr id="75" name="圖片 74"/>
          <p:cNvPicPr>
            <a:picLocks noChangeAspect="1"/>
          </p:cNvPicPr>
          <p:nvPr/>
        </p:nvPicPr>
        <p:blipFill>
          <a:blip r:embed="rId4"/>
          <a:stretch>
            <a:fillRect/>
          </a:stretch>
        </p:blipFill>
        <p:spPr>
          <a:xfrm>
            <a:off x="8544370" y="3435518"/>
            <a:ext cx="304800" cy="352425"/>
          </a:xfrm>
          <a:prstGeom prst="rect">
            <a:avLst/>
          </a:prstGeom>
        </p:spPr>
      </p:pic>
      <p:sp>
        <p:nvSpPr>
          <p:cNvPr id="76" name="文字方塊 75"/>
          <p:cNvSpPr txBox="1"/>
          <p:nvPr/>
        </p:nvSpPr>
        <p:spPr>
          <a:xfrm>
            <a:off x="8221878" y="4001996"/>
            <a:ext cx="1104406" cy="461665"/>
          </a:xfrm>
          <a:prstGeom prst="rect">
            <a:avLst/>
          </a:prstGeom>
          <a:noFill/>
        </p:spPr>
        <p:txBody>
          <a:bodyPr wrap="none" rtlCol="0">
            <a:spAutoFit/>
          </a:bodyPr>
          <a:lstStyle/>
          <a:p>
            <a:pPr algn="ctr"/>
            <a:r>
              <a:rPr lang="en-US" altLang="zh-TW" sz="2400" dirty="0" smtClean="0">
                <a:solidFill>
                  <a:srgbClr val="FF0000"/>
                </a:solidFill>
              </a:rPr>
              <a:t>Discard</a:t>
            </a:r>
            <a:endParaRPr lang="zh-TW" altLang="en-US" sz="2400" dirty="0">
              <a:solidFill>
                <a:srgbClr val="FF0000"/>
              </a:solidFill>
            </a:endParaRPr>
          </a:p>
        </p:txBody>
      </p:sp>
      <p:sp>
        <p:nvSpPr>
          <p:cNvPr id="77" name="文字方塊 76"/>
          <p:cNvSpPr txBox="1"/>
          <p:nvPr/>
        </p:nvSpPr>
        <p:spPr>
          <a:xfrm>
            <a:off x="0" y="6493409"/>
            <a:ext cx="2091983" cy="369332"/>
          </a:xfrm>
          <a:prstGeom prst="rect">
            <a:avLst/>
          </a:prstGeom>
          <a:noFill/>
        </p:spPr>
        <p:txBody>
          <a:bodyPr wrap="none" rtlCol="0">
            <a:spAutoFit/>
          </a:bodyPr>
          <a:lstStyle/>
          <a:p>
            <a:r>
              <a:rPr lang="en-US" altLang="zh-TW" dirty="0" smtClean="0"/>
              <a:t>Courtesy of Chelsea</a:t>
            </a:r>
            <a:endParaRPr lang="zh-TW" altLang="en-US" dirty="0"/>
          </a:p>
        </p:txBody>
      </p:sp>
      <p:pic>
        <p:nvPicPr>
          <p:cNvPr id="78" name="圖片 77"/>
          <p:cNvPicPr>
            <a:picLocks noChangeAspect="1"/>
          </p:cNvPicPr>
          <p:nvPr/>
        </p:nvPicPr>
        <p:blipFill rotWithShape="1">
          <a:blip r:embed="rId3"/>
          <a:srcRect l="18341" t="-5101" r="18479" b="14280"/>
          <a:stretch/>
        </p:blipFill>
        <p:spPr>
          <a:xfrm>
            <a:off x="9145308" y="2422192"/>
            <a:ext cx="361951" cy="361950"/>
          </a:xfrm>
          <a:prstGeom prst="rect">
            <a:avLst/>
          </a:prstGeom>
        </p:spPr>
      </p:pic>
    </p:spTree>
    <p:extLst>
      <p:ext uri="{BB962C8B-B14F-4D97-AF65-F5344CB8AC3E}">
        <p14:creationId xmlns:p14="http://schemas.microsoft.com/office/powerpoint/2010/main" val="586725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par>
                                <p:cTn id="8" presetID="22" presetClass="entr" presetSubtype="8"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right)">
                                      <p:cBhvr>
                                        <p:cTn id="15" dur="500"/>
                                        <p:tgtEl>
                                          <p:spTgt spid="31"/>
                                        </p:tgtEl>
                                      </p:cBhvr>
                                    </p:animEffect>
                                  </p:childTnLst>
                                </p:cTn>
                              </p:par>
                              <p:par>
                                <p:cTn id="16" presetID="22" presetClass="entr" presetSubtype="2" fill="hold" nodeType="withEffect">
                                  <p:stCondLst>
                                    <p:cond delay="0"/>
                                  </p:stCondLst>
                                  <p:childTnLst>
                                    <p:set>
                                      <p:cBhvr>
                                        <p:cTn id="17" dur="1" fill="hold">
                                          <p:stCondLst>
                                            <p:cond delay="0"/>
                                          </p:stCondLst>
                                        </p:cTn>
                                        <p:tgtEl>
                                          <p:spTgt spid="41"/>
                                        </p:tgtEl>
                                        <p:attrNameLst>
                                          <p:attrName>style.visibility</p:attrName>
                                        </p:attrNameLst>
                                      </p:cBhvr>
                                      <p:to>
                                        <p:strVal val="visible"/>
                                      </p:to>
                                    </p:set>
                                    <p:animEffect transition="in" filter="wipe(right)">
                                      <p:cBhvr>
                                        <p:cTn id="18" dur="500"/>
                                        <p:tgtEl>
                                          <p:spTgt spid="4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fade">
                                      <p:cBhvr>
                                        <p:cTn id="21" dur="500"/>
                                        <p:tgtEl>
                                          <p:spTgt spid="4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wipe(left)">
                                      <p:cBhvr>
                                        <p:cTn id="26" dur="500"/>
                                        <p:tgtEl>
                                          <p:spTgt spid="45"/>
                                        </p:tgtEl>
                                      </p:cBhvr>
                                    </p:animEffect>
                                  </p:childTnLst>
                                </p:cTn>
                              </p:par>
                              <p:par>
                                <p:cTn id="27" presetID="22" presetClass="entr" presetSubtype="8"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left)">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47"/>
                                        </p:tgtEl>
                                        <p:attrNameLst>
                                          <p:attrName>style.visibility</p:attrName>
                                        </p:attrNameLst>
                                      </p:cBhvr>
                                      <p:to>
                                        <p:strVal val="visible"/>
                                      </p:to>
                                    </p:set>
                                    <p:animEffect transition="in" filter="wipe(up)">
                                      <p:cBhvr>
                                        <p:cTn id="34" dur="500"/>
                                        <p:tgtEl>
                                          <p:spTgt spid="47"/>
                                        </p:tgtEl>
                                      </p:cBhvr>
                                    </p:animEffect>
                                  </p:childTnLst>
                                </p:cTn>
                              </p:par>
                              <p:par>
                                <p:cTn id="35" presetID="22" presetClass="entr" presetSubtype="1" fill="hold" nodeType="with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wipe(up)">
                                      <p:cBhvr>
                                        <p:cTn id="37" dur="500"/>
                                        <p:tgtEl>
                                          <p:spTgt spid="50"/>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59"/>
                                        </p:tgtEl>
                                        <p:attrNameLst>
                                          <p:attrName>style.visibility</p:attrName>
                                        </p:attrNameLst>
                                      </p:cBhvr>
                                      <p:to>
                                        <p:strVal val="visible"/>
                                      </p:to>
                                    </p:set>
                                    <p:animEffect transition="in" filter="wipe(up)">
                                      <p:cBhvr>
                                        <p:cTn id="40" dur="500"/>
                                        <p:tgtEl>
                                          <p:spTgt spid="59"/>
                                        </p:tgtEl>
                                      </p:cBhvr>
                                    </p:animEffect>
                                  </p:childTnLst>
                                </p:cTn>
                              </p:par>
                            </p:childTnLst>
                          </p:cTn>
                        </p:par>
                        <p:par>
                          <p:cTn id="41" fill="hold">
                            <p:stCondLst>
                              <p:cond delay="500"/>
                            </p:stCondLst>
                            <p:childTnLst>
                              <p:par>
                                <p:cTn id="42" presetID="53" presetClass="entr" presetSubtype="16" fill="hold" grpId="0" nodeType="afterEffect">
                                  <p:stCondLst>
                                    <p:cond delay="0"/>
                                  </p:stCondLst>
                                  <p:childTnLst>
                                    <p:set>
                                      <p:cBhvr>
                                        <p:cTn id="43" dur="1" fill="hold">
                                          <p:stCondLst>
                                            <p:cond delay="0"/>
                                          </p:stCondLst>
                                        </p:cTn>
                                        <p:tgtEl>
                                          <p:spTgt spid="67"/>
                                        </p:tgtEl>
                                        <p:attrNameLst>
                                          <p:attrName>style.visibility</p:attrName>
                                        </p:attrNameLst>
                                      </p:cBhvr>
                                      <p:to>
                                        <p:strVal val="visible"/>
                                      </p:to>
                                    </p:set>
                                    <p:anim calcmode="lin" valueType="num">
                                      <p:cBhvr>
                                        <p:cTn id="44" dur="500" fill="hold"/>
                                        <p:tgtEl>
                                          <p:spTgt spid="67"/>
                                        </p:tgtEl>
                                        <p:attrNameLst>
                                          <p:attrName>ppt_w</p:attrName>
                                        </p:attrNameLst>
                                      </p:cBhvr>
                                      <p:tavLst>
                                        <p:tav tm="0">
                                          <p:val>
                                            <p:fltVal val="0"/>
                                          </p:val>
                                        </p:tav>
                                        <p:tav tm="100000">
                                          <p:val>
                                            <p:strVal val="#ppt_w"/>
                                          </p:val>
                                        </p:tav>
                                      </p:tavLst>
                                    </p:anim>
                                    <p:anim calcmode="lin" valueType="num">
                                      <p:cBhvr>
                                        <p:cTn id="45" dur="500" fill="hold"/>
                                        <p:tgtEl>
                                          <p:spTgt spid="67"/>
                                        </p:tgtEl>
                                        <p:attrNameLst>
                                          <p:attrName>ppt_h</p:attrName>
                                        </p:attrNameLst>
                                      </p:cBhvr>
                                      <p:tavLst>
                                        <p:tav tm="0">
                                          <p:val>
                                            <p:fltVal val="0"/>
                                          </p:val>
                                        </p:tav>
                                        <p:tav tm="100000">
                                          <p:val>
                                            <p:strVal val="#ppt_h"/>
                                          </p:val>
                                        </p:tav>
                                      </p:tavLst>
                                    </p:anim>
                                    <p:animEffect transition="in" filter="fade">
                                      <p:cBhvr>
                                        <p:cTn id="46" dur="500"/>
                                        <p:tgtEl>
                                          <p:spTgt spid="6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left)">
                                      <p:cBhvr>
                                        <p:cTn id="51" dur="500"/>
                                        <p:tgtEl>
                                          <p:spTgt spid="25"/>
                                        </p:tgtEl>
                                      </p:cBhvr>
                                    </p:animEffect>
                                  </p:childTnLst>
                                </p:cTn>
                              </p:par>
                              <p:par>
                                <p:cTn id="52" presetID="22" presetClass="entr" presetSubtype="8" fill="hold" nodeType="with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wipe(left)">
                                      <p:cBhvr>
                                        <p:cTn id="54" dur="500"/>
                                        <p:tgtEl>
                                          <p:spTgt spid="4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52"/>
                                        </p:tgtEl>
                                        <p:attrNameLst>
                                          <p:attrName>style.visibility</p:attrName>
                                        </p:attrNameLst>
                                      </p:cBhvr>
                                      <p:to>
                                        <p:strVal val="visible"/>
                                      </p:to>
                                    </p:set>
                                    <p:animEffect transition="in" filter="wipe(down)">
                                      <p:cBhvr>
                                        <p:cTn id="59" dur="500"/>
                                        <p:tgtEl>
                                          <p:spTgt spid="52"/>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68"/>
                                        </p:tgtEl>
                                        <p:attrNameLst>
                                          <p:attrName>style.visibility</p:attrName>
                                        </p:attrNameLst>
                                      </p:cBhvr>
                                      <p:to>
                                        <p:strVal val="visible"/>
                                      </p:to>
                                    </p:set>
                                    <p:animEffect transition="in" filter="wipe(up)">
                                      <p:cBhvr>
                                        <p:cTn id="62" dur="500"/>
                                        <p:tgtEl>
                                          <p:spTgt spid="68"/>
                                        </p:tgtEl>
                                      </p:cBhvr>
                                    </p:animEffect>
                                  </p:childTnLst>
                                </p:cTn>
                              </p:par>
                            </p:childTnLst>
                          </p:cTn>
                        </p:par>
                        <p:par>
                          <p:cTn id="63" fill="hold">
                            <p:stCondLst>
                              <p:cond delay="500"/>
                            </p:stCondLst>
                            <p:childTnLst>
                              <p:par>
                                <p:cTn id="64" presetID="22" presetClass="entr" presetSubtype="8" fill="hold" grpId="0" nodeType="afterEffect">
                                  <p:stCondLst>
                                    <p:cond delay="0"/>
                                  </p:stCondLst>
                                  <p:childTnLst>
                                    <p:set>
                                      <p:cBhvr>
                                        <p:cTn id="65" dur="1" fill="hold">
                                          <p:stCondLst>
                                            <p:cond delay="0"/>
                                          </p:stCondLst>
                                        </p:cTn>
                                        <p:tgtEl>
                                          <p:spTgt spid="65"/>
                                        </p:tgtEl>
                                        <p:attrNameLst>
                                          <p:attrName>style.visibility</p:attrName>
                                        </p:attrNameLst>
                                      </p:cBhvr>
                                      <p:to>
                                        <p:strVal val="visible"/>
                                      </p:to>
                                    </p:set>
                                    <p:animEffect transition="in" filter="wipe(left)">
                                      <p:cBhvr>
                                        <p:cTn id="66" dur="500"/>
                                        <p:tgtEl>
                                          <p:spTgt spid="65"/>
                                        </p:tgtEl>
                                      </p:cBhvr>
                                    </p:animEffect>
                                  </p:childTnLst>
                                </p:cTn>
                              </p:par>
                            </p:childTnLst>
                          </p:cTn>
                        </p:par>
                        <p:par>
                          <p:cTn id="67" fill="hold">
                            <p:stCondLst>
                              <p:cond delay="1000"/>
                            </p:stCondLst>
                            <p:childTnLst>
                              <p:par>
                                <p:cTn id="68" presetID="22" presetClass="entr" presetSubtype="8" fill="hold" grpId="0" nodeType="afterEffect">
                                  <p:stCondLst>
                                    <p:cond delay="0"/>
                                  </p:stCondLst>
                                  <p:childTnLst>
                                    <p:set>
                                      <p:cBhvr>
                                        <p:cTn id="69" dur="1" fill="hold">
                                          <p:stCondLst>
                                            <p:cond delay="0"/>
                                          </p:stCondLst>
                                        </p:cTn>
                                        <p:tgtEl>
                                          <p:spTgt spid="66"/>
                                        </p:tgtEl>
                                        <p:attrNameLst>
                                          <p:attrName>style.visibility</p:attrName>
                                        </p:attrNameLst>
                                      </p:cBhvr>
                                      <p:to>
                                        <p:strVal val="visible"/>
                                      </p:to>
                                    </p:set>
                                    <p:animEffect transition="in" filter="wipe(left)">
                                      <p:cBhvr>
                                        <p:cTn id="70" dur="500"/>
                                        <p:tgtEl>
                                          <p:spTgt spid="6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wipe(left)">
                                      <p:cBhvr>
                                        <p:cTn id="75" dur="500"/>
                                        <p:tgtEl>
                                          <p:spTgt spid="49"/>
                                        </p:tgtEl>
                                      </p:cBhvr>
                                    </p:animEffect>
                                  </p:childTnLst>
                                </p:cTn>
                              </p:par>
                              <p:par>
                                <p:cTn id="76" presetID="22" presetClass="entr" presetSubtype="8" fill="hold" nodeType="withEffect">
                                  <p:stCondLst>
                                    <p:cond delay="0"/>
                                  </p:stCondLst>
                                  <p:childTnLst>
                                    <p:set>
                                      <p:cBhvr>
                                        <p:cTn id="77" dur="1" fill="hold">
                                          <p:stCondLst>
                                            <p:cond delay="0"/>
                                          </p:stCondLst>
                                        </p:cTn>
                                        <p:tgtEl>
                                          <p:spTgt spid="27"/>
                                        </p:tgtEl>
                                        <p:attrNameLst>
                                          <p:attrName>style.visibility</p:attrName>
                                        </p:attrNameLst>
                                      </p:cBhvr>
                                      <p:to>
                                        <p:strVal val="visible"/>
                                      </p:to>
                                    </p:set>
                                    <p:animEffect transition="in" filter="wipe(left)">
                                      <p:cBhvr>
                                        <p:cTn id="78" dur="500"/>
                                        <p:tgtEl>
                                          <p:spTgt spid="27"/>
                                        </p:tgtEl>
                                      </p:cBhvr>
                                    </p:animEffect>
                                  </p:childTnLst>
                                </p:cTn>
                              </p:par>
                              <p:par>
                                <p:cTn id="79" presetID="22" presetClass="entr" presetSubtype="8" fill="hold" nodeType="withEffect">
                                  <p:stCondLst>
                                    <p:cond delay="0"/>
                                  </p:stCondLst>
                                  <p:childTnLst>
                                    <p:set>
                                      <p:cBhvr>
                                        <p:cTn id="80" dur="1" fill="hold">
                                          <p:stCondLst>
                                            <p:cond delay="0"/>
                                          </p:stCondLst>
                                        </p:cTn>
                                        <p:tgtEl>
                                          <p:spTgt spid="78"/>
                                        </p:tgtEl>
                                        <p:attrNameLst>
                                          <p:attrName>style.visibility</p:attrName>
                                        </p:attrNameLst>
                                      </p:cBhvr>
                                      <p:to>
                                        <p:strVal val="visible"/>
                                      </p:to>
                                    </p:set>
                                    <p:animEffect transition="in" filter="wipe(left)">
                                      <p:cBhvr>
                                        <p:cTn id="81" dur="500"/>
                                        <p:tgtEl>
                                          <p:spTgt spid="78"/>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1" fill="hold" nodeType="clickEffect">
                                  <p:stCondLst>
                                    <p:cond delay="0"/>
                                  </p:stCondLst>
                                  <p:childTnLst>
                                    <p:set>
                                      <p:cBhvr>
                                        <p:cTn id="85" dur="1" fill="hold">
                                          <p:stCondLst>
                                            <p:cond delay="0"/>
                                          </p:stCondLst>
                                        </p:cTn>
                                        <p:tgtEl>
                                          <p:spTgt spid="72"/>
                                        </p:tgtEl>
                                        <p:attrNameLst>
                                          <p:attrName>style.visibility</p:attrName>
                                        </p:attrNameLst>
                                      </p:cBhvr>
                                      <p:to>
                                        <p:strVal val="visible"/>
                                      </p:to>
                                    </p:set>
                                    <p:animEffect transition="in" filter="wipe(up)">
                                      <p:cBhvr>
                                        <p:cTn id="86" dur="500"/>
                                        <p:tgtEl>
                                          <p:spTgt spid="72"/>
                                        </p:tgtEl>
                                      </p:cBhvr>
                                    </p:animEffect>
                                  </p:childTnLst>
                                </p:cTn>
                              </p:par>
                              <p:par>
                                <p:cTn id="87" presetID="22" presetClass="entr" presetSubtype="8" fill="hold" nodeType="with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par>
                                <p:cTn id="90" presetID="22" presetClass="entr" presetSubtype="1" fill="hold" grpId="0" nodeType="withEffect">
                                  <p:stCondLst>
                                    <p:cond delay="0"/>
                                  </p:stCondLst>
                                  <p:childTnLst>
                                    <p:set>
                                      <p:cBhvr>
                                        <p:cTn id="91" dur="1" fill="hold">
                                          <p:stCondLst>
                                            <p:cond delay="0"/>
                                          </p:stCondLst>
                                        </p:cTn>
                                        <p:tgtEl>
                                          <p:spTgt spid="76"/>
                                        </p:tgtEl>
                                        <p:attrNameLst>
                                          <p:attrName>style.visibility</p:attrName>
                                        </p:attrNameLst>
                                      </p:cBhvr>
                                      <p:to>
                                        <p:strVal val="visible"/>
                                      </p:to>
                                    </p:set>
                                    <p:animEffect transition="in" filter="wipe(up)">
                                      <p:cBhvr>
                                        <p:cTn id="92"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40" grpId="0"/>
      <p:bldP spid="49" grpId="0"/>
      <p:bldP spid="59" grpId="0"/>
      <p:bldP spid="65" grpId="0" animBg="1"/>
      <p:bldP spid="66" grpId="0" animBg="1"/>
      <p:bldP spid="67" grpId="0"/>
      <p:bldP spid="68" grpId="0"/>
      <p:bldP spid="7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NLSR Naming</a:t>
            </a:r>
            <a:endParaRPr lang="zh-TW" altLang="en-US" dirty="0"/>
          </a:p>
        </p:txBody>
      </p:sp>
      <mc:AlternateContent xmlns:mc="http://schemas.openxmlformats.org/markup-compatibility/2006">
        <mc:Choice xmlns:a14="http://schemas.microsoft.com/office/drawing/2010/main" Requires="a14">
          <p:sp>
            <p:nvSpPr>
              <p:cNvPr id="3" name="內容版面配置區 2"/>
              <p:cNvSpPr>
                <a:spLocks noGrp="1"/>
              </p:cNvSpPr>
              <p:nvPr>
                <p:ph idx="1"/>
              </p:nvPr>
            </p:nvSpPr>
            <p:spPr>
              <a:xfrm>
                <a:off x="838200" y="1825624"/>
                <a:ext cx="10515600" cy="4717065"/>
              </a:xfrm>
            </p:spPr>
            <p:txBody>
              <a:bodyPr>
                <a:normAutofit/>
              </a:bodyPr>
              <a:lstStyle/>
              <a:p>
                <a:r>
                  <a:rPr lang="en-US" altLang="zh-TW" dirty="0" smtClean="0"/>
                  <a:t>Naming of an NLSR router:</a:t>
                </a:r>
                <a:endParaRPr lang="en-US" altLang="zh-TW" b="0" i="0" dirty="0" smtClean="0">
                  <a:latin typeface="Cambria Math"/>
                </a:endParaRPr>
              </a:p>
              <a:p>
                <a:pPr marL="0" indent="0">
                  <a:buNone/>
                </a:pPr>
                <a14:m>
                  <m:oMathPara xmlns:m="http://schemas.openxmlformats.org/officeDocument/2006/math">
                    <m:oMathParaPr>
                      <m:jc m:val="centerGroup"/>
                    </m:oMathParaPr>
                    <m:oMath xmlns:m="http://schemas.openxmlformats.org/officeDocument/2006/math">
                      <m:r>
                        <m:rPr>
                          <m:nor/>
                        </m:rPr>
                        <a:rPr lang="en-US" altLang="zh-TW" b="0" i="0" smtClean="0">
                          <a:solidFill>
                            <a:srgbClr val="FF0000"/>
                          </a:solidFill>
                          <a:latin typeface="Cambria Math"/>
                        </a:rPr>
                        <m:t>/&lt;</m:t>
                      </m:r>
                      <m:r>
                        <m:rPr>
                          <m:nor/>
                        </m:rPr>
                        <a:rPr lang="en-US" altLang="zh-TW" b="0" i="0" smtClean="0">
                          <a:solidFill>
                            <a:srgbClr val="FF0000"/>
                          </a:solidFill>
                          <a:latin typeface="Cambria Math"/>
                        </a:rPr>
                        <m:t>network</m:t>
                      </m:r>
                      <m:r>
                        <m:rPr>
                          <m:nor/>
                        </m:rPr>
                        <a:rPr lang="en-US" altLang="zh-TW" b="0" i="0" smtClean="0">
                          <a:solidFill>
                            <a:srgbClr val="FF0000"/>
                          </a:solidFill>
                          <a:latin typeface="Cambria Math"/>
                        </a:rPr>
                        <m:t>&gt;/&lt;</m:t>
                      </m:r>
                      <m:r>
                        <m:rPr>
                          <m:nor/>
                        </m:rPr>
                        <a:rPr lang="en-US" altLang="zh-TW" b="0" i="0" smtClean="0">
                          <a:solidFill>
                            <a:srgbClr val="008000"/>
                          </a:solidFill>
                          <a:latin typeface="Cambria Math"/>
                        </a:rPr>
                        <m:t>site</m:t>
                      </m:r>
                      <m:r>
                        <m:rPr>
                          <m:nor/>
                        </m:rPr>
                        <a:rPr lang="en-US" altLang="zh-TW" b="0" i="0" smtClean="0">
                          <a:solidFill>
                            <a:srgbClr val="008000"/>
                          </a:solidFill>
                          <a:latin typeface="Cambria Math"/>
                        </a:rPr>
                        <m:t>&gt;/&lt;</m:t>
                      </m:r>
                      <m:r>
                        <m:rPr>
                          <m:nor/>
                        </m:rPr>
                        <a:rPr lang="en-US" altLang="zh-TW" b="0" i="0" smtClean="0">
                          <a:solidFill>
                            <a:srgbClr val="0000FF"/>
                          </a:solidFill>
                          <a:latin typeface="Cambria Math"/>
                        </a:rPr>
                        <m:t>router</m:t>
                      </m:r>
                      <m:r>
                        <m:rPr>
                          <m:nor/>
                        </m:rPr>
                        <a:rPr lang="en-US" altLang="zh-TW" b="0" i="0" smtClean="0">
                          <a:solidFill>
                            <a:srgbClr val="0000FF"/>
                          </a:solidFill>
                          <a:latin typeface="Cambria Math"/>
                        </a:rPr>
                        <m:t>&gt;</m:t>
                      </m:r>
                    </m:oMath>
                  </m:oMathPara>
                </a14:m>
                <a:endParaRPr lang="en-US" altLang="zh-TW" dirty="0" smtClean="0"/>
              </a:p>
              <a:p>
                <a:r>
                  <a:rPr lang="en-US" altLang="zh-TW" dirty="0" smtClean="0"/>
                  <a:t>Example:</a:t>
                </a:r>
                <a:endParaRPr lang="en-US" altLang="zh-TW" b="0" i="0" dirty="0" smtClean="0">
                  <a:latin typeface="Cambria Math"/>
                </a:endParaRPr>
              </a:p>
              <a:p>
                <a:pPr marL="0" indent="0">
                  <a:buNone/>
                </a:pPr>
                <a14:m>
                  <m:oMathPara xmlns:m="http://schemas.openxmlformats.org/officeDocument/2006/math">
                    <m:oMathParaPr>
                      <m:jc m:val="centerGroup"/>
                    </m:oMathParaPr>
                    <m:oMath xmlns:m="http://schemas.openxmlformats.org/officeDocument/2006/math">
                      <m:r>
                        <m:rPr>
                          <m:nor/>
                        </m:rPr>
                        <a:rPr lang="en-US" altLang="zh-TW" b="0" i="0" smtClean="0">
                          <a:solidFill>
                            <a:srgbClr val="FF0000"/>
                          </a:solidFill>
                          <a:latin typeface="Cambria Math"/>
                        </a:rPr>
                        <m:t>/</m:t>
                      </m:r>
                      <m:r>
                        <m:rPr>
                          <m:nor/>
                        </m:rPr>
                        <a:rPr lang="en-US" altLang="zh-TW" b="0" i="0" smtClean="0">
                          <a:solidFill>
                            <a:srgbClr val="FF0000"/>
                          </a:solidFill>
                          <a:latin typeface="Cambria Math"/>
                        </a:rPr>
                        <m:t>tw</m:t>
                      </m:r>
                      <m:r>
                        <m:rPr>
                          <m:nor/>
                        </m:rPr>
                        <a:rPr lang="en-US" altLang="zh-TW" b="0" i="0" smtClean="0">
                          <a:solidFill>
                            <a:srgbClr val="FF0000"/>
                          </a:solidFill>
                          <a:latin typeface="Cambria Math"/>
                        </a:rPr>
                        <m:t>/</m:t>
                      </m:r>
                      <m:r>
                        <m:rPr>
                          <m:nor/>
                        </m:rPr>
                        <a:rPr lang="en-US" altLang="zh-TW" b="0" i="0" smtClean="0">
                          <a:solidFill>
                            <a:srgbClr val="FF0000"/>
                          </a:solidFill>
                          <a:latin typeface="Cambria Math"/>
                        </a:rPr>
                        <m:t>NCNU</m:t>
                      </m:r>
                      <m:r>
                        <m:rPr>
                          <m:nor/>
                        </m:rPr>
                        <a:rPr lang="en-US" altLang="zh-TW" b="0" i="0" smtClean="0">
                          <a:solidFill>
                            <a:srgbClr val="008000"/>
                          </a:solidFill>
                          <a:latin typeface="Cambria Math"/>
                        </a:rPr>
                        <m:t>/</m:t>
                      </m:r>
                      <m:r>
                        <m:rPr>
                          <m:nor/>
                        </m:rPr>
                        <a:rPr lang="en-US" altLang="zh-TW" b="0" i="0" smtClean="0">
                          <a:solidFill>
                            <a:srgbClr val="008000"/>
                          </a:solidFill>
                          <a:latin typeface="Cambria Math"/>
                        </a:rPr>
                        <m:t>university</m:t>
                      </m:r>
                      <m:r>
                        <m:rPr>
                          <m:nor/>
                        </m:rPr>
                        <a:rPr lang="en-US" altLang="zh-TW" b="0" i="0" smtClean="0">
                          <a:solidFill>
                            <a:srgbClr val="008000"/>
                          </a:solidFill>
                          <a:latin typeface="Cambria Math"/>
                        </a:rPr>
                        <m:t>/</m:t>
                      </m:r>
                      <m:r>
                        <m:rPr>
                          <m:nor/>
                        </m:rPr>
                        <a:rPr lang="en-US" altLang="zh-TW" b="0" i="0" smtClean="0">
                          <a:solidFill>
                            <a:srgbClr val="008000"/>
                          </a:solidFill>
                          <a:latin typeface="Cambria Math"/>
                        </a:rPr>
                        <m:t>CSIE</m:t>
                      </m:r>
                      <m:r>
                        <m:rPr>
                          <m:nor/>
                        </m:rPr>
                        <a:rPr lang="en-US" altLang="zh-TW" b="0" i="0" smtClean="0">
                          <a:solidFill>
                            <a:srgbClr val="0000FF"/>
                          </a:solidFill>
                          <a:latin typeface="Cambria Math"/>
                        </a:rPr>
                        <m:t>/</m:t>
                      </m:r>
                      <m:r>
                        <m:rPr>
                          <m:nor/>
                        </m:rPr>
                        <a:rPr lang="en-US" altLang="zh-TW" b="0" i="0" smtClean="0">
                          <a:solidFill>
                            <a:srgbClr val="0000FF"/>
                          </a:solidFill>
                          <a:latin typeface="Cambria Math"/>
                        </a:rPr>
                        <m:t>router</m:t>
                      </m:r>
                      <m:r>
                        <m:rPr>
                          <m:nor/>
                        </m:rPr>
                        <a:rPr lang="en-US" altLang="zh-TW" b="0" i="0" smtClean="0">
                          <a:solidFill>
                            <a:srgbClr val="0000FF"/>
                          </a:solidFill>
                          <a:latin typeface="Cambria Math"/>
                        </a:rPr>
                        <m:t>409</m:t>
                      </m:r>
                    </m:oMath>
                  </m:oMathPara>
                </a14:m>
                <a:endParaRPr lang="en-US" altLang="zh-TW" b="0" dirty="0" smtClean="0"/>
              </a:p>
              <a:p>
                <a:pPr marL="0" indent="0">
                  <a:buNone/>
                </a:pPr>
                <a:endParaRPr lang="en-US" altLang="zh-TW" b="0" dirty="0" smtClean="0"/>
              </a:p>
              <a:p>
                <a:r>
                  <a:rPr lang="en-US" altLang="zh-TW" dirty="0"/>
                  <a:t>The NLSR process on a </a:t>
                </a:r>
                <a:r>
                  <a:rPr lang="en-US" altLang="zh-TW" dirty="0" smtClean="0"/>
                  <a:t>router: </a:t>
                </a:r>
              </a:p>
              <a:p>
                <a:pPr marL="0" indent="0">
                  <a:buNone/>
                </a:pPr>
                <a14:m>
                  <m:oMathPara xmlns:m="http://schemas.openxmlformats.org/officeDocument/2006/math">
                    <m:oMathParaPr>
                      <m:jc m:val="centerGroup"/>
                    </m:oMathParaPr>
                    <m:oMath xmlns:m="http://schemas.openxmlformats.org/officeDocument/2006/math">
                      <m:r>
                        <m:rPr>
                          <m:nor/>
                        </m:rPr>
                        <a:rPr lang="en-US" altLang="zh-TW" b="0" i="0" smtClean="0">
                          <a:latin typeface="Cambria Math"/>
                        </a:rPr>
                        <m:t>/</m:t>
                      </m:r>
                      <m:r>
                        <m:rPr>
                          <m:nor/>
                        </m:rPr>
                        <a:rPr lang="en-US" altLang="zh-TW" b="0" i="0" smtClean="0">
                          <a:latin typeface="Cambria Math"/>
                        </a:rPr>
                        <m:t>tw</m:t>
                      </m:r>
                      <m:r>
                        <m:rPr>
                          <m:nor/>
                        </m:rPr>
                        <a:rPr lang="en-US" altLang="zh-TW" b="0" i="0" smtClean="0">
                          <a:latin typeface="Cambria Math"/>
                        </a:rPr>
                        <m:t>/</m:t>
                      </m:r>
                      <m:r>
                        <m:rPr>
                          <m:nor/>
                        </m:rPr>
                        <a:rPr lang="en-US" altLang="zh-TW" b="0" i="0" smtClean="0">
                          <a:latin typeface="Cambria Math"/>
                        </a:rPr>
                        <m:t>NCNU</m:t>
                      </m:r>
                      <m:r>
                        <m:rPr>
                          <m:nor/>
                        </m:rPr>
                        <a:rPr lang="en-US" altLang="zh-TW" b="0" i="0" smtClean="0">
                          <a:latin typeface="Cambria Math"/>
                        </a:rPr>
                        <m:t>/</m:t>
                      </m:r>
                      <m:r>
                        <m:rPr>
                          <m:nor/>
                        </m:rPr>
                        <a:rPr lang="en-US" altLang="zh-TW" b="0" i="0" smtClean="0">
                          <a:latin typeface="Cambria Math"/>
                        </a:rPr>
                        <m:t>university</m:t>
                      </m:r>
                      <m:r>
                        <m:rPr>
                          <m:nor/>
                        </m:rPr>
                        <a:rPr lang="en-US" altLang="zh-TW" b="0" i="0" smtClean="0">
                          <a:latin typeface="Cambria Math"/>
                        </a:rPr>
                        <m:t>/</m:t>
                      </m:r>
                      <m:r>
                        <m:rPr>
                          <m:nor/>
                        </m:rPr>
                        <a:rPr lang="en-US" altLang="zh-TW" b="0" i="0" smtClean="0">
                          <a:latin typeface="Cambria Math"/>
                        </a:rPr>
                        <m:t>CSIE</m:t>
                      </m:r>
                      <m:r>
                        <m:rPr>
                          <m:nor/>
                        </m:rPr>
                        <a:rPr lang="en-US" altLang="zh-TW" b="0" i="0" smtClean="0">
                          <a:latin typeface="Cambria Math"/>
                        </a:rPr>
                        <m:t>/</m:t>
                      </m:r>
                      <m:r>
                        <m:rPr>
                          <m:nor/>
                        </m:rPr>
                        <a:rPr lang="en-US" altLang="zh-TW" b="0" i="0" smtClean="0">
                          <a:latin typeface="Cambria Math"/>
                        </a:rPr>
                        <m:t>router</m:t>
                      </m:r>
                      <m:r>
                        <m:rPr>
                          <m:nor/>
                        </m:rPr>
                        <a:rPr lang="en-US" altLang="zh-TW" b="0" i="0" smtClean="0">
                          <a:latin typeface="Cambria Math"/>
                        </a:rPr>
                        <m:t>409/</m:t>
                      </m:r>
                      <m:r>
                        <m:rPr>
                          <m:nor/>
                        </m:rPr>
                        <a:rPr lang="en-US" altLang="zh-TW" b="0" i="0" smtClean="0">
                          <a:solidFill>
                            <a:srgbClr val="FF0000"/>
                          </a:solidFill>
                          <a:latin typeface="Cambria Math"/>
                        </a:rPr>
                        <m:t>NLSR</m:t>
                      </m:r>
                    </m:oMath>
                  </m:oMathPara>
                </a14:m>
                <a:endParaRPr lang="en-US" altLang="zh-TW" dirty="0" smtClean="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xfrm>
                <a:off x="838200" y="1825624"/>
                <a:ext cx="10515600" cy="4717065"/>
              </a:xfrm>
              <a:blipFill rotWithShape="1">
                <a:blip r:embed="rId3"/>
                <a:stretch>
                  <a:fillRect l="-1043" t="-2067"/>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61E6C58F-B6C5-4A84-85F7-C75D902B099C}" type="slidenum">
              <a:rPr lang="zh-TW" altLang="en-US" smtClean="0"/>
              <a:t>7</a:t>
            </a:fld>
            <a:endParaRPr lang="zh-TW" altLang="en-US"/>
          </a:p>
        </p:txBody>
      </p:sp>
    </p:spTree>
    <p:extLst>
      <p:ext uri="{BB962C8B-B14F-4D97-AF65-F5344CB8AC3E}">
        <p14:creationId xmlns:p14="http://schemas.microsoft.com/office/powerpoint/2010/main" val="468158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NLSR Naming (cont.)</a:t>
            </a:r>
            <a:endParaRPr lang="zh-TW" altLang="en-US" dirty="0"/>
          </a:p>
        </p:txBody>
      </p:sp>
      <mc:AlternateContent xmlns:mc="http://schemas.openxmlformats.org/markup-compatibility/2006">
        <mc:Choice xmlns:a14="http://schemas.microsoft.com/office/drawing/2010/main" Requires="a14">
          <p:sp>
            <p:nvSpPr>
              <p:cNvPr id="3" name="內容版面配置區 2"/>
              <p:cNvSpPr>
                <a:spLocks noGrp="1"/>
              </p:cNvSpPr>
              <p:nvPr>
                <p:ph idx="1"/>
              </p:nvPr>
            </p:nvSpPr>
            <p:spPr>
              <a:xfrm>
                <a:off x="838200" y="1403131"/>
                <a:ext cx="10515600" cy="5454869"/>
              </a:xfrm>
            </p:spPr>
            <p:txBody>
              <a:bodyPr>
                <a:normAutofit fontScale="92500"/>
              </a:bodyPr>
              <a:lstStyle/>
              <a:p>
                <a:r>
                  <a:rPr lang="en-US" altLang="zh-TW" dirty="0" smtClean="0"/>
                  <a:t>Wrong naming of Link State Advertisement (LSA): </a:t>
                </a:r>
                <a:endParaRPr lang="en-US" altLang="zh-TW" b="0" i="0" dirty="0" smtClean="0">
                  <a:latin typeface="Cambria Math"/>
                </a:endParaRPr>
              </a:p>
              <a:p>
                <a:pPr marL="0" indent="0">
                  <a:buNone/>
                </a:pPr>
                <a14:m>
                  <m:oMathPara xmlns:m="http://schemas.openxmlformats.org/officeDocument/2006/math">
                    <m:oMathParaPr>
                      <m:jc m:val="centerGroup"/>
                    </m:oMathParaPr>
                    <m:oMath xmlns:m="http://schemas.openxmlformats.org/officeDocument/2006/math">
                      <m:r>
                        <m:rPr>
                          <m:nor/>
                        </m:rPr>
                        <a:rPr lang="en-US" altLang="zh-TW" b="0" i="0" strike="sngStrike" smtClean="0">
                          <a:latin typeface="Cambria Math"/>
                        </a:rPr>
                        <m:t>/</m:t>
                      </m:r>
                      <m:r>
                        <m:rPr>
                          <m:nor/>
                        </m:rPr>
                        <a:rPr lang="en-US" altLang="zh-TW" b="0" i="0" strike="sngStrike" smtClean="0">
                          <a:latin typeface="Cambria Math"/>
                        </a:rPr>
                        <m:t>tw</m:t>
                      </m:r>
                      <m:r>
                        <m:rPr>
                          <m:nor/>
                        </m:rPr>
                        <a:rPr lang="en-US" altLang="zh-TW" b="0" i="0" strike="sngStrike" smtClean="0">
                          <a:latin typeface="Cambria Math"/>
                        </a:rPr>
                        <m:t>/</m:t>
                      </m:r>
                      <m:r>
                        <m:rPr>
                          <m:nor/>
                        </m:rPr>
                        <a:rPr lang="en-US" altLang="zh-TW" b="0" i="0" strike="sngStrike" smtClean="0">
                          <a:latin typeface="Cambria Math"/>
                        </a:rPr>
                        <m:t>NCNU</m:t>
                      </m:r>
                      <m:r>
                        <m:rPr>
                          <m:nor/>
                        </m:rPr>
                        <a:rPr lang="en-US" altLang="zh-TW" b="0" i="0" strike="sngStrike" smtClean="0">
                          <a:latin typeface="Cambria Math"/>
                        </a:rPr>
                        <m:t>/</m:t>
                      </m:r>
                      <m:r>
                        <m:rPr>
                          <m:nor/>
                        </m:rPr>
                        <a:rPr lang="en-US" altLang="zh-TW" b="0" i="0" strike="sngStrike" smtClean="0">
                          <a:latin typeface="Cambria Math"/>
                        </a:rPr>
                        <m:t>university</m:t>
                      </m:r>
                      <m:r>
                        <m:rPr>
                          <m:nor/>
                        </m:rPr>
                        <a:rPr lang="en-US" altLang="zh-TW" b="0" i="0" strike="sngStrike" smtClean="0">
                          <a:latin typeface="Cambria Math"/>
                        </a:rPr>
                        <m:t>/</m:t>
                      </m:r>
                      <m:r>
                        <m:rPr>
                          <m:nor/>
                        </m:rPr>
                        <a:rPr lang="en-US" altLang="zh-TW" b="0" i="0" strike="sngStrike" smtClean="0">
                          <a:latin typeface="Cambria Math"/>
                        </a:rPr>
                        <m:t>CSIE</m:t>
                      </m:r>
                      <m:r>
                        <m:rPr>
                          <m:nor/>
                        </m:rPr>
                        <a:rPr lang="en-US" altLang="zh-TW" b="0" i="0" strike="sngStrike" smtClean="0">
                          <a:latin typeface="Cambria Math"/>
                        </a:rPr>
                        <m:t>/</m:t>
                      </m:r>
                      <m:r>
                        <m:rPr>
                          <m:nor/>
                        </m:rPr>
                        <a:rPr lang="en-US" altLang="zh-TW" b="0" i="0" strike="sngStrike" smtClean="0">
                          <a:latin typeface="Cambria Math"/>
                        </a:rPr>
                        <m:t>router</m:t>
                      </m:r>
                      <m:r>
                        <m:rPr>
                          <m:nor/>
                        </m:rPr>
                        <a:rPr lang="en-US" altLang="zh-TW" b="0" i="0" strike="sngStrike" smtClean="0">
                          <a:latin typeface="Cambria Math"/>
                        </a:rPr>
                        <m:t>409/</m:t>
                      </m:r>
                      <m:r>
                        <m:rPr>
                          <m:nor/>
                        </m:rPr>
                        <a:rPr lang="en-US" altLang="zh-TW" b="0" i="0" strike="sngStrike" smtClean="0">
                          <a:latin typeface="Cambria Math"/>
                        </a:rPr>
                        <m:t>NLSR</m:t>
                      </m:r>
                      <m:r>
                        <m:rPr>
                          <m:nor/>
                        </m:rPr>
                        <a:rPr lang="en-US" altLang="zh-TW" b="0" i="0" strike="sngStrike" smtClean="0">
                          <a:solidFill>
                            <a:srgbClr val="FF0000"/>
                          </a:solidFill>
                          <a:latin typeface="Cambria Math"/>
                        </a:rPr>
                        <m:t>/</m:t>
                      </m:r>
                      <m:r>
                        <m:rPr>
                          <m:nor/>
                        </m:rPr>
                        <a:rPr lang="en-US" altLang="zh-TW" b="0" i="0" strike="sngStrike" smtClean="0">
                          <a:solidFill>
                            <a:srgbClr val="FF0000"/>
                          </a:solidFill>
                          <a:latin typeface="Cambria Math"/>
                        </a:rPr>
                        <m:t>LSA</m:t>
                      </m:r>
                    </m:oMath>
                  </m:oMathPara>
                </a14:m>
                <a:endParaRPr lang="en-US" altLang="zh-TW" strike="sngStrike" dirty="0" smtClean="0"/>
              </a:p>
              <a:p>
                <a:pPr marL="0" indent="0">
                  <a:buNone/>
                </a:pPr>
                <a:endParaRPr lang="en-US" altLang="zh-TW" dirty="0" smtClean="0"/>
              </a:p>
              <a:p>
                <a:r>
                  <a:rPr lang="en-US" altLang="zh-TW" dirty="0" smtClean="0"/>
                  <a:t>Correct naming of LSA:</a:t>
                </a:r>
              </a:p>
              <a:p>
                <a:pPr marL="0" indent="0">
                  <a:buNone/>
                </a:pPr>
                <a14:m>
                  <m:oMathPara xmlns:m="http://schemas.openxmlformats.org/officeDocument/2006/math">
                    <m:oMathParaPr>
                      <m:jc m:val="centerGroup"/>
                    </m:oMathParaPr>
                    <m:oMath xmlns:m="http://schemas.openxmlformats.org/officeDocument/2006/math">
                      <m:r>
                        <m:rPr>
                          <m:nor/>
                        </m:rPr>
                        <a:rPr lang="en-US" altLang="zh-TW" b="0" i="0" smtClean="0">
                          <a:latin typeface="Cambria Math"/>
                        </a:rPr>
                        <m:t>/&lt;</m:t>
                      </m:r>
                      <m:r>
                        <m:rPr>
                          <m:nor/>
                        </m:rPr>
                        <a:rPr lang="en-US" altLang="zh-TW" b="0" i="0" smtClean="0">
                          <a:latin typeface="Cambria Math"/>
                        </a:rPr>
                        <m:t>network</m:t>
                      </m:r>
                      <m:r>
                        <m:rPr>
                          <m:nor/>
                        </m:rPr>
                        <a:rPr lang="en-US" altLang="zh-TW" b="0" i="0" smtClean="0">
                          <a:latin typeface="Cambria Math"/>
                        </a:rPr>
                        <m:t>&gt;/</m:t>
                      </m:r>
                      <m:r>
                        <m:rPr>
                          <m:nor/>
                        </m:rPr>
                        <a:rPr lang="en-US" altLang="zh-TW" b="0" i="0" smtClean="0">
                          <a:solidFill>
                            <a:schemeClr val="tx1"/>
                          </a:solidFill>
                          <a:latin typeface="Cambria Math"/>
                        </a:rPr>
                        <m:t>NLSR</m:t>
                      </m:r>
                      <m:r>
                        <m:rPr>
                          <m:nor/>
                        </m:rPr>
                        <a:rPr lang="en-US" altLang="zh-TW" b="0" i="0" smtClean="0">
                          <a:solidFill>
                            <a:srgbClr val="FF0000"/>
                          </a:solidFill>
                          <a:latin typeface="Cambria Math"/>
                        </a:rPr>
                        <m:t>/</m:t>
                      </m:r>
                      <m:r>
                        <m:rPr>
                          <m:nor/>
                        </m:rPr>
                        <a:rPr lang="en-US" altLang="zh-TW" b="0" i="0" smtClean="0">
                          <a:solidFill>
                            <a:srgbClr val="FF0000"/>
                          </a:solidFill>
                          <a:latin typeface="Cambria Math"/>
                        </a:rPr>
                        <m:t>LSA</m:t>
                      </m:r>
                      <m:r>
                        <m:rPr>
                          <m:nor/>
                        </m:rPr>
                        <a:rPr lang="en-US" altLang="zh-TW" b="0" i="0" smtClean="0">
                          <a:solidFill>
                            <a:srgbClr val="0000FF"/>
                          </a:solidFill>
                          <a:latin typeface="Cambria Math"/>
                        </a:rPr>
                        <m:t>/&lt;</m:t>
                      </m:r>
                      <m:r>
                        <m:rPr>
                          <m:nor/>
                        </m:rPr>
                        <a:rPr lang="en-US" altLang="zh-TW" b="0" i="0" smtClean="0">
                          <a:solidFill>
                            <a:srgbClr val="0000FF"/>
                          </a:solidFill>
                          <a:latin typeface="Cambria Math"/>
                        </a:rPr>
                        <m:t>site</m:t>
                      </m:r>
                      <m:r>
                        <m:rPr>
                          <m:nor/>
                        </m:rPr>
                        <a:rPr lang="en-US" altLang="zh-TW" b="0" i="0" smtClean="0">
                          <a:solidFill>
                            <a:srgbClr val="0000FF"/>
                          </a:solidFill>
                          <a:latin typeface="Cambria Math"/>
                        </a:rPr>
                        <m:t>&gt;/&lt;</m:t>
                      </m:r>
                      <m:r>
                        <m:rPr>
                          <m:nor/>
                        </m:rPr>
                        <a:rPr lang="en-US" altLang="zh-TW" b="0" i="0" smtClean="0">
                          <a:latin typeface="Cambria Math"/>
                        </a:rPr>
                        <m:t>router</m:t>
                      </m:r>
                      <m:r>
                        <m:rPr>
                          <m:nor/>
                        </m:rPr>
                        <a:rPr lang="en-US" altLang="zh-TW" b="0" i="0" smtClean="0">
                          <a:latin typeface="Cambria Math"/>
                        </a:rPr>
                        <m:t>&gt;</m:t>
                      </m:r>
                    </m:oMath>
                  </m:oMathPara>
                </a14:m>
                <a:endParaRPr lang="en-US" altLang="zh-TW" dirty="0" smtClean="0"/>
              </a:p>
              <a:p>
                <a:pPr marL="0" indent="0">
                  <a:buNone/>
                </a:pPr>
                <a:endParaRPr lang="en-US" altLang="zh-TW" dirty="0" smtClean="0"/>
              </a:p>
              <a:p>
                <a:pPr marL="0" indent="0">
                  <a:buNone/>
                </a:pPr>
                <a:endParaRPr lang="en-US" altLang="zh-TW" dirty="0"/>
              </a:p>
              <a:p>
                <a:r>
                  <a:rPr lang="en-US" altLang="zh-TW" dirty="0" smtClean="0"/>
                  <a:t>Example: </a:t>
                </a:r>
              </a:p>
              <a:p>
                <a:pPr marL="0" indent="0">
                  <a:buNone/>
                </a:pPr>
                <a14:m>
                  <m:oMathPara xmlns:m="http://schemas.openxmlformats.org/officeDocument/2006/math">
                    <m:oMathParaPr>
                      <m:jc m:val="centerGroup"/>
                    </m:oMathParaPr>
                    <m:oMath xmlns:m="http://schemas.openxmlformats.org/officeDocument/2006/math">
                      <m:r>
                        <m:rPr>
                          <m:nor/>
                        </m:rPr>
                        <a:rPr lang="en-US" altLang="zh-TW" b="0" i="0" smtClean="0">
                          <a:solidFill>
                            <a:srgbClr val="008000"/>
                          </a:solidFill>
                          <a:latin typeface="Cambria Math"/>
                        </a:rPr>
                        <m:t>/</m:t>
                      </m:r>
                      <m:r>
                        <m:rPr>
                          <m:nor/>
                        </m:rPr>
                        <a:rPr lang="en-US" altLang="zh-TW" b="0" i="0" smtClean="0">
                          <a:solidFill>
                            <a:srgbClr val="008000"/>
                          </a:solidFill>
                          <a:latin typeface="Cambria Math"/>
                        </a:rPr>
                        <m:t>tw</m:t>
                      </m:r>
                      <m:r>
                        <m:rPr>
                          <m:nor/>
                        </m:rPr>
                        <a:rPr lang="en-US" altLang="zh-TW" b="0" i="0" smtClean="0">
                          <a:solidFill>
                            <a:srgbClr val="008000"/>
                          </a:solidFill>
                          <a:latin typeface="Cambria Math"/>
                        </a:rPr>
                        <m:t>/</m:t>
                      </m:r>
                      <m:r>
                        <m:rPr>
                          <m:nor/>
                        </m:rPr>
                        <a:rPr lang="en-US" altLang="zh-TW" b="0" i="0" smtClean="0">
                          <a:solidFill>
                            <a:srgbClr val="008000"/>
                          </a:solidFill>
                          <a:latin typeface="Cambria Math"/>
                        </a:rPr>
                        <m:t>NCNU</m:t>
                      </m:r>
                      <m:r>
                        <m:rPr>
                          <m:nor/>
                        </m:rPr>
                        <a:rPr lang="en-US" altLang="zh-TW" b="0" i="0" smtClean="0">
                          <a:solidFill>
                            <a:srgbClr val="008000"/>
                          </a:solidFill>
                          <a:latin typeface="Cambria Math"/>
                        </a:rPr>
                        <m:t>/</m:t>
                      </m:r>
                      <m:r>
                        <m:rPr>
                          <m:nor/>
                        </m:rPr>
                        <a:rPr lang="en-US" altLang="zh-TW" b="0" i="0" smtClean="0">
                          <a:solidFill>
                            <a:srgbClr val="008000"/>
                          </a:solidFill>
                          <a:latin typeface="Cambria Math"/>
                        </a:rPr>
                        <m:t>NLSR</m:t>
                      </m:r>
                      <m:r>
                        <m:rPr>
                          <m:nor/>
                        </m:rPr>
                        <a:rPr lang="en-US" altLang="zh-TW" b="0" i="0" smtClean="0">
                          <a:solidFill>
                            <a:srgbClr val="008000"/>
                          </a:solidFill>
                          <a:latin typeface="Cambria Math"/>
                        </a:rPr>
                        <m:t>/</m:t>
                      </m:r>
                      <m:r>
                        <m:rPr>
                          <m:nor/>
                        </m:rPr>
                        <a:rPr lang="en-US" altLang="zh-TW" b="0" i="0" smtClean="0">
                          <a:solidFill>
                            <a:srgbClr val="008000"/>
                          </a:solidFill>
                          <a:latin typeface="Cambria Math"/>
                        </a:rPr>
                        <m:t>LSA</m:t>
                      </m:r>
                      <m:r>
                        <m:rPr>
                          <m:nor/>
                        </m:rPr>
                        <a:rPr lang="en-US" altLang="zh-TW" b="0" i="0" smtClean="0">
                          <a:solidFill>
                            <a:srgbClr val="0000FF"/>
                          </a:solidFill>
                          <a:latin typeface="Cambria Math"/>
                        </a:rPr>
                        <m:t>/</m:t>
                      </m:r>
                      <m:r>
                        <m:rPr>
                          <m:nor/>
                        </m:rPr>
                        <a:rPr lang="en-US" altLang="zh-TW" b="0" i="0" smtClean="0">
                          <a:solidFill>
                            <a:srgbClr val="0000FF"/>
                          </a:solidFill>
                          <a:latin typeface="Cambria Math"/>
                        </a:rPr>
                        <m:t>university</m:t>
                      </m:r>
                      <m:r>
                        <m:rPr>
                          <m:nor/>
                        </m:rPr>
                        <a:rPr lang="en-US" altLang="zh-TW" b="0" i="0" smtClean="0">
                          <a:solidFill>
                            <a:srgbClr val="0000FF"/>
                          </a:solidFill>
                          <a:latin typeface="Cambria Math"/>
                        </a:rPr>
                        <m:t>/</m:t>
                      </m:r>
                      <m:r>
                        <m:rPr>
                          <m:nor/>
                        </m:rPr>
                        <a:rPr lang="en-US" altLang="zh-TW" b="0" i="0" smtClean="0">
                          <a:solidFill>
                            <a:srgbClr val="0000FF"/>
                          </a:solidFill>
                          <a:latin typeface="Cambria Math"/>
                        </a:rPr>
                        <m:t>CSIE</m:t>
                      </m:r>
                      <m:r>
                        <m:rPr>
                          <m:nor/>
                        </m:rPr>
                        <a:rPr lang="en-US" altLang="zh-TW" b="0" i="0" smtClean="0">
                          <a:latin typeface="Cambria Math"/>
                        </a:rPr>
                        <m:t>/</m:t>
                      </m:r>
                      <m:r>
                        <m:rPr>
                          <m:nor/>
                        </m:rPr>
                        <a:rPr lang="en-US" altLang="zh-TW" b="0" i="0" smtClean="0">
                          <a:latin typeface="Cambria Math"/>
                        </a:rPr>
                        <m:t>router</m:t>
                      </m:r>
                      <m:r>
                        <m:rPr>
                          <m:nor/>
                        </m:rPr>
                        <a:rPr lang="en-US" altLang="zh-TW" b="0" i="0" smtClean="0">
                          <a:latin typeface="Cambria Math"/>
                        </a:rPr>
                        <m:t>409</m:t>
                      </m:r>
                    </m:oMath>
                  </m:oMathPara>
                </a14:m>
                <a:endParaRPr lang="en-US" altLang="zh-TW" dirty="0" smtClean="0"/>
              </a:p>
              <a:p>
                <a:pPr marL="0" indent="0">
                  <a:buNone/>
                </a:pPr>
                <a:endParaRPr lang="en-US" altLang="zh-TW" dirty="0" smtClean="0"/>
              </a:p>
              <a:p>
                <a:r>
                  <a:rPr lang="en-US" altLang="zh-TW" dirty="0" smtClean="0"/>
                  <a:t>REASON: Content </a:t>
                </a:r>
                <a:r>
                  <a:rPr lang="en-US" altLang="zh-TW" dirty="0"/>
                  <a:t>Centric </a:t>
                </a:r>
                <a:r>
                  <a:rPr lang="en-US" altLang="zh-TW" dirty="0" smtClean="0"/>
                  <a:t>Networking </a:t>
                </a:r>
                <a:r>
                  <a:rPr lang="en-US" altLang="zh-TW" dirty="0" smtClean="0"/>
                  <a:t>Synchronization Protocol (</a:t>
                </a:r>
                <a:r>
                  <a:rPr lang="en-US" altLang="zh-TW" dirty="0" err="1" smtClean="0"/>
                  <a:t>CCNx</a:t>
                </a:r>
                <a:r>
                  <a:rPr lang="en-US" altLang="zh-TW" dirty="0" smtClean="0"/>
                  <a:t> Sync) and </a:t>
                </a:r>
                <a:r>
                  <a:rPr lang="en-US" altLang="zh-TW" dirty="0" err="1" smtClean="0"/>
                  <a:t>CCNx</a:t>
                </a:r>
                <a:r>
                  <a:rPr lang="en-US" altLang="zh-TW" dirty="0" smtClean="0"/>
                  <a:t> Repository Protocol (</a:t>
                </a:r>
                <a:r>
                  <a:rPr lang="en-US" altLang="zh-TW" dirty="0" err="1" smtClean="0"/>
                  <a:t>CNNx</a:t>
                </a:r>
                <a:r>
                  <a:rPr lang="en-US" altLang="zh-TW" dirty="0" smtClean="0"/>
                  <a:t> Repo) is </a:t>
                </a:r>
                <a:r>
                  <a:rPr lang="en-US" altLang="zh-TW" dirty="0"/>
                  <a:t>used to disseminate LSA </a:t>
                </a:r>
                <a:r>
                  <a:rPr lang="en-US" altLang="zh-TW" dirty="0" smtClean="0"/>
                  <a:t>data.</a:t>
                </a:r>
                <a:endParaRPr lang="en-US" altLang="zh-TW" dirty="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xfrm>
                <a:off x="838200" y="1403131"/>
                <a:ext cx="10515600" cy="5454869"/>
              </a:xfrm>
              <a:blipFill rotWithShape="1">
                <a:blip r:embed="rId3"/>
                <a:stretch>
                  <a:fillRect l="-928" t="-1564" r="-1681"/>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61E6C58F-B6C5-4A84-85F7-C75D902B099C}" type="slidenum">
              <a:rPr lang="zh-TW" altLang="en-US" smtClean="0"/>
              <a:t>8</a:t>
            </a:fld>
            <a:endParaRPr lang="zh-TW" altLang="en-US"/>
          </a:p>
        </p:txBody>
      </p:sp>
      <p:pic>
        <p:nvPicPr>
          <p:cNvPr id="7" name="圖片 6"/>
          <p:cNvPicPr>
            <a:picLocks noChangeAspect="1"/>
          </p:cNvPicPr>
          <p:nvPr/>
        </p:nvPicPr>
        <p:blipFill rotWithShape="1">
          <a:blip r:embed="rId4"/>
          <a:srcRect r="2378"/>
          <a:stretch/>
        </p:blipFill>
        <p:spPr>
          <a:xfrm>
            <a:off x="2900852" y="3518091"/>
            <a:ext cx="3673363" cy="429279"/>
          </a:xfrm>
          <a:prstGeom prst="rect">
            <a:avLst/>
          </a:prstGeom>
        </p:spPr>
      </p:pic>
      <mc:AlternateContent xmlns:mc="http://schemas.openxmlformats.org/markup-compatibility/2006" xmlns:a14="http://schemas.microsoft.com/office/drawing/2010/main">
        <mc:Choice Requires="a14">
          <p:sp>
            <p:nvSpPr>
              <p:cNvPr id="6" name="矩形 5"/>
              <p:cNvSpPr/>
              <p:nvPr/>
            </p:nvSpPr>
            <p:spPr>
              <a:xfrm>
                <a:off x="3396231" y="3834002"/>
                <a:ext cx="2749471"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nor/>
                        </m:rPr>
                        <a:rPr lang="en-US" altLang="zh-TW" sz="2800" smtClean="0">
                          <a:solidFill>
                            <a:srgbClr val="008000"/>
                          </a:solidFill>
                          <a:latin typeface="Cambria Math"/>
                        </a:rPr>
                        <m:t>/&lt;</m:t>
                      </m:r>
                      <m:r>
                        <m:rPr>
                          <m:nor/>
                        </m:rPr>
                        <a:rPr lang="en-US" altLang="zh-TW" sz="2800" smtClean="0">
                          <a:solidFill>
                            <a:srgbClr val="008000"/>
                          </a:solidFill>
                          <a:latin typeface="Cambria Math"/>
                        </a:rPr>
                        <m:t>LSA</m:t>
                      </m:r>
                      <m:r>
                        <m:rPr>
                          <m:nor/>
                        </m:rPr>
                        <a:rPr lang="en-US" altLang="zh-TW" sz="2800" smtClean="0">
                          <a:solidFill>
                            <a:srgbClr val="008000"/>
                          </a:solidFill>
                          <a:latin typeface="Cambria Math"/>
                        </a:rPr>
                        <m:t>−</m:t>
                      </m:r>
                      <m:r>
                        <m:rPr>
                          <m:nor/>
                        </m:rPr>
                        <a:rPr lang="en-US" altLang="zh-TW" sz="2800" smtClean="0">
                          <a:solidFill>
                            <a:srgbClr val="008000"/>
                          </a:solidFill>
                          <a:latin typeface="Cambria Math"/>
                        </a:rPr>
                        <m:t>prefix</m:t>
                      </m:r>
                      <m:r>
                        <m:rPr>
                          <m:nor/>
                        </m:rPr>
                        <a:rPr lang="en-US" altLang="zh-TW" sz="2800" b="0" i="0" smtClean="0">
                          <a:solidFill>
                            <a:srgbClr val="008000"/>
                          </a:solidFill>
                          <a:latin typeface="Cambria Math"/>
                        </a:rPr>
                        <m:t>&gt;</m:t>
                      </m:r>
                    </m:oMath>
                  </m:oMathPara>
                </a14:m>
                <a:endParaRPr lang="zh-TW" altLang="en-US" sz="2800" dirty="0">
                  <a:solidFill>
                    <a:srgbClr val="008000"/>
                  </a:solidFill>
                </a:endParaRPr>
              </a:p>
            </p:txBody>
          </p:sp>
        </mc:Choice>
        <mc:Fallback xmlns="">
          <p:sp>
            <p:nvSpPr>
              <p:cNvPr id="6" name="矩形 5"/>
              <p:cNvSpPr>
                <a:spLocks noRot="1" noChangeAspect="1" noMove="1" noResize="1" noEditPoints="1" noAdjustHandles="1" noChangeArrowheads="1" noChangeShapeType="1" noTextEdit="1"/>
              </p:cNvSpPr>
              <p:nvPr/>
            </p:nvSpPr>
            <p:spPr>
              <a:xfrm>
                <a:off x="3396231" y="3834002"/>
                <a:ext cx="2749471" cy="523220"/>
              </a:xfrm>
              <a:prstGeom prst="rect">
                <a:avLst/>
              </a:prstGeom>
              <a:blipFill rotWithShape="1">
                <a:blip r:embed="rId5"/>
                <a:stretch>
                  <a:fillRect/>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4269873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LSAs</a:t>
            </a:r>
            <a:endParaRPr lang="zh-TW" altLang="en-US" dirty="0"/>
          </a:p>
        </p:txBody>
      </p:sp>
      <mc:AlternateContent xmlns:mc="http://schemas.openxmlformats.org/markup-compatibility/2006">
        <mc:Choice xmlns:a14="http://schemas.microsoft.com/office/drawing/2010/main" Requires="a14">
          <p:sp>
            <p:nvSpPr>
              <p:cNvPr id="3" name="內容版面配置區 2"/>
              <p:cNvSpPr>
                <a:spLocks noGrp="1"/>
              </p:cNvSpPr>
              <p:nvPr>
                <p:ph idx="1"/>
              </p:nvPr>
            </p:nvSpPr>
            <p:spPr>
              <a:xfrm>
                <a:off x="838200" y="1825624"/>
                <a:ext cx="10515600" cy="5032375"/>
              </a:xfrm>
            </p:spPr>
            <p:txBody>
              <a:bodyPr>
                <a:normAutofit/>
              </a:bodyPr>
              <a:lstStyle/>
              <a:p>
                <a:r>
                  <a:rPr lang="en-US" altLang="zh-TW" dirty="0" smtClean="0"/>
                  <a:t>There are two types of LSAs: </a:t>
                </a:r>
              </a:p>
              <a:p>
                <a:pPr marL="914400" lvl="1" indent="-457200">
                  <a:buFont typeface="+mj-lt"/>
                  <a:buAutoNum type="arabicPeriod"/>
                </a:pPr>
                <a:r>
                  <a:rPr lang="en-US" altLang="zh-TW" dirty="0" smtClean="0">
                    <a:solidFill>
                      <a:srgbClr val="0000FF"/>
                    </a:solidFill>
                  </a:rPr>
                  <a:t>Adjacency LSA</a:t>
                </a:r>
                <a:r>
                  <a:rPr lang="en-US" altLang="zh-TW" dirty="0" smtClean="0"/>
                  <a:t>: It is used to advertise all active link connecting one NDN router to its neighbors.</a:t>
                </a:r>
              </a:p>
              <a:p>
                <a:pPr marL="914400" lvl="1" indent="-457200">
                  <a:buFont typeface="+mj-lt"/>
                  <a:buAutoNum type="arabicPeriod"/>
                </a:pPr>
                <a:r>
                  <a:rPr lang="en-US" altLang="zh-TW" dirty="0" smtClean="0">
                    <a:solidFill>
                      <a:srgbClr val="008000"/>
                    </a:solidFill>
                  </a:rPr>
                  <a:t>Prefix LSA</a:t>
                </a:r>
                <a:r>
                  <a:rPr lang="en-US" altLang="zh-TW" dirty="0" smtClean="0"/>
                  <a:t>: It is used to advertise a name prefix that has been registered with the router.</a:t>
                </a:r>
              </a:p>
              <a:p>
                <a:r>
                  <a:rPr lang="en-US" altLang="zh-TW" dirty="0" smtClean="0"/>
                  <a:t>Name format:</a:t>
                </a:r>
              </a:p>
              <a:p>
                <a:pPr marL="914400" lvl="1" indent="-457200">
                  <a:buFont typeface="+mj-lt"/>
                  <a:buAutoNum type="arabicPeriod"/>
                </a:pPr>
                <a:r>
                  <a:rPr lang="en-US" altLang="zh-TW" dirty="0"/>
                  <a:t>Adjacency LSA: </a:t>
                </a:r>
                <a:endParaRPr lang="en-US" altLang="zh-TW" dirty="0" smtClean="0"/>
              </a:p>
              <a:p>
                <a:pPr marL="457200" lvl="1" indent="0">
                  <a:buNone/>
                </a:pPr>
                <a14:m>
                  <m:oMathPara xmlns:m="http://schemas.openxmlformats.org/officeDocument/2006/math">
                    <m:oMathParaPr>
                      <m:jc m:val="centerGroup"/>
                    </m:oMathParaPr>
                    <m:oMath xmlns:m="http://schemas.openxmlformats.org/officeDocument/2006/math">
                      <m:r>
                        <m:rPr>
                          <m:nor/>
                        </m:rPr>
                        <a:rPr lang="en-US" altLang="zh-TW" b="0" i="0" smtClean="0">
                          <a:latin typeface="Cambria Math"/>
                        </a:rPr>
                        <m:t>/&lt;</m:t>
                      </m:r>
                      <m:r>
                        <m:rPr>
                          <m:nor/>
                        </m:rPr>
                        <a:rPr lang="en-US" altLang="zh-TW" b="0" i="0" smtClean="0">
                          <a:latin typeface="Cambria Math"/>
                        </a:rPr>
                        <m:t>LSA</m:t>
                      </m:r>
                      <m:r>
                        <m:rPr>
                          <m:nor/>
                        </m:rPr>
                        <a:rPr lang="en-US" altLang="zh-TW" b="0" i="0" smtClean="0">
                          <a:latin typeface="Cambria Math"/>
                        </a:rPr>
                        <m:t>−</m:t>
                      </m:r>
                      <m:r>
                        <m:rPr>
                          <m:nor/>
                        </m:rPr>
                        <a:rPr lang="en-US" altLang="zh-TW" b="0" i="0" smtClean="0">
                          <a:latin typeface="Cambria Math"/>
                        </a:rPr>
                        <m:t>prefix</m:t>
                      </m:r>
                      <m:r>
                        <m:rPr>
                          <m:nor/>
                        </m:rPr>
                        <a:rPr lang="en-US" altLang="zh-TW" b="0" i="0" smtClean="0">
                          <a:latin typeface="Cambria Math"/>
                        </a:rPr>
                        <m:t>&gt;/&lt;</m:t>
                      </m:r>
                      <m:r>
                        <m:rPr>
                          <m:nor/>
                        </m:rPr>
                        <a:rPr lang="en-US" altLang="zh-TW" b="0" i="0" smtClean="0">
                          <a:latin typeface="Cambria Math"/>
                        </a:rPr>
                        <m:t>site</m:t>
                      </m:r>
                      <m:r>
                        <m:rPr>
                          <m:nor/>
                        </m:rPr>
                        <a:rPr lang="en-US" altLang="zh-TW" b="0" i="0" smtClean="0">
                          <a:latin typeface="Cambria Math"/>
                        </a:rPr>
                        <m:t>&gt;/&lt;</m:t>
                      </m:r>
                      <m:r>
                        <m:rPr>
                          <m:nor/>
                        </m:rPr>
                        <a:rPr lang="en-US" altLang="zh-TW" b="0" i="0" smtClean="0">
                          <a:latin typeface="Cambria Math"/>
                        </a:rPr>
                        <m:t>router</m:t>
                      </m:r>
                      <m:r>
                        <m:rPr>
                          <m:nor/>
                        </m:rPr>
                        <a:rPr lang="en-US" altLang="zh-TW" b="0" i="0" smtClean="0">
                          <a:latin typeface="Cambria Math"/>
                        </a:rPr>
                        <m:t>&gt;/</m:t>
                      </m:r>
                      <m:r>
                        <m:rPr>
                          <m:nor/>
                        </m:rPr>
                        <a:rPr lang="en-US" altLang="zh-TW" b="0" i="0" smtClean="0">
                          <a:solidFill>
                            <a:srgbClr val="0000FF"/>
                          </a:solidFill>
                          <a:latin typeface="Cambria Math"/>
                        </a:rPr>
                        <m:t>LsType</m:t>
                      </m:r>
                      <m:r>
                        <m:rPr>
                          <m:nor/>
                        </m:rPr>
                        <a:rPr lang="en-US" altLang="zh-TW" b="0" i="0" smtClean="0">
                          <a:solidFill>
                            <a:srgbClr val="0000FF"/>
                          </a:solidFill>
                          <a:latin typeface="Cambria Math"/>
                        </a:rPr>
                        <m:t>.1/&lt;</m:t>
                      </m:r>
                      <m:r>
                        <m:rPr>
                          <m:nor/>
                        </m:rPr>
                        <a:rPr lang="en-US" altLang="zh-TW" b="0" i="0" smtClean="0">
                          <a:latin typeface="Cambria Math"/>
                        </a:rPr>
                        <m:t>version</m:t>
                      </m:r>
                      <m:r>
                        <m:rPr>
                          <m:nor/>
                        </m:rPr>
                        <a:rPr lang="en-US" altLang="zh-TW" b="0" i="0" smtClean="0">
                          <a:latin typeface="Cambria Math"/>
                        </a:rPr>
                        <m:t>&gt;</m:t>
                      </m:r>
                    </m:oMath>
                  </m:oMathPara>
                </a14:m>
                <a:endParaRPr lang="en-US" altLang="zh-TW" dirty="0" smtClean="0"/>
              </a:p>
              <a:p>
                <a:pPr marL="914400" lvl="1" indent="-457200">
                  <a:buFont typeface="+mj-lt"/>
                  <a:buAutoNum type="arabicPeriod" startAt="2"/>
                </a:pPr>
                <a:r>
                  <a:rPr lang="en-US" altLang="zh-TW" dirty="0" smtClean="0"/>
                  <a:t>Prefix LSA:</a:t>
                </a:r>
              </a:p>
              <a:p>
                <a:pPr marL="457200" lvl="1" indent="0">
                  <a:buNone/>
                </a:pPr>
                <a:r>
                  <a:rPr lang="en-US" altLang="zh-TW" dirty="0">
                    <a:latin typeface="Cambria Math"/>
                  </a:rPr>
                  <a:t>	</a:t>
                </a:r>
                <a14:m>
                  <m:oMath xmlns:m="http://schemas.openxmlformats.org/officeDocument/2006/math">
                    <m:r>
                      <m:rPr>
                        <m:nor/>
                      </m:rPr>
                      <a:rPr lang="en-US" altLang="zh-TW" b="0" i="0" smtClean="0">
                        <a:latin typeface="Cambria Math"/>
                      </a:rPr>
                      <m:t>/&lt;</m:t>
                    </m:r>
                    <m:r>
                      <m:rPr>
                        <m:nor/>
                      </m:rPr>
                      <a:rPr lang="en-US" altLang="zh-TW" b="0" i="0" smtClean="0">
                        <a:latin typeface="Cambria Math"/>
                      </a:rPr>
                      <m:t>LSA</m:t>
                    </m:r>
                    <m:r>
                      <m:rPr>
                        <m:nor/>
                      </m:rPr>
                      <a:rPr lang="en-US" altLang="zh-TW" b="0" i="0" smtClean="0">
                        <a:latin typeface="Cambria Math"/>
                      </a:rPr>
                      <m:t>−</m:t>
                    </m:r>
                    <m:r>
                      <m:rPr>
                        <m:nor/>
                      </m:rPr>
                      <a:rPr lang="en-US" altLang="zh-TW" b="0" i="0" smtClean="0">
                        <a:latin typeface="Cambria Math"/>
                      </a:rPr>
                      <m:t>prefix</m:t>
                    </m:r>
                    <m:r>
                      <m:rPr>
                        <m:nor/>
                      </m:rPr>
                      <a:rPr lang="en-US" altLang="zh-TW" b="0" i="0" smtClean="0">
                        <a:latin typeface="Cambria Math"/>
                      </a:rPr>
                      <m:t>&gt;/&lt;</m:t>
                    </m:r>
                    <m:r>
                      <m:rPr>
                        <m:nor/>
                      </m:rPr>
                      <a:rPr lang="en-US" altLang="zh-TW" b="0" i="0" smtClean="0">
                        <a:latin typeface="Cambria Math"/>
                      </a:rPr>
                      <m:t>site</m:t>
                    </m:r>
                    <m:r>
                      <m:rPr>
                        <m:nor/>
                      </m:rPr>
                      <a:rPr lang="en-US" altLang="zh-TW" b="0" i="0" smtClean="0">
                        <a:latin typeface="Cambria Math"/>
                      </a:rPr>
                      <m:t>&gt;/&lt;</m:t>
                    </m:r>
                    <m:r>
                      <m:rPr>
                        <m:nor/>
                      </m:rPr>
                      <a:rPr lang="en-US" altLang="zh-TW" b="0" i="0" smtClean="0">
                        <a:latin typeface="Cambria Math"/>
                      </a:rPr>
                      <m:t>router</m:t>
                    </m:r>
                    <m:r>
                      <m:rPr>
                        <m:nor/>
                      </m:rPr>
                      <a:rPr lang="en-US" altLang="zh-TW" b="0" i="0" smtClean="0">
                        <a:latin typeface="Cambria Math"/>
                      </a:rPr>
                      <m:t>&gt;/</m:t>
                    </m:r>
                    <m:r>
                      <m:rPr>
                        <m:nor/>
                      </m:rPr>
                      <a:rPr lang="en-US" altLang="zh-TW" b="0" i="0" smtClean="0">
                        <a:solidFill>
                          <a:srgbClr val="008000"/>
                        </a:solidFill>
                        <a:latin typeface="Cambria Math"/>
                      </a:rPr>
                      <m:t>LsType</m:t>
                    </m:r>
                    <m:r>
                      <m:rPr>
                        <m:nor/>
                      </m:rPr>
                      <a:rPr lang="en-US" altLang="zh-TW" b="0" i="0" smtClean="0">
                        <a:solidFill>
                          <a:srgbClr val="008000"/>
                        </a:solidFill>
                        <a:latin typeface="Cambria Math"/>
                      </a:rPr>
                      <m:t>.2/</m:t>
                    </m:r>
                    <m:r>
                      <m:rPr>
                        <m:nor/>
                      </m:rPr>
                      <a:rPr lang="en-US" altLang="zh-TW" b="0" i="0" smtClean="0">
                        <a:latin typeface="Cambria Math"/>
                      </a:rPr>
                      <m:t>LsId</m:t>
                    </m:r>
                    <m:r>
                      <m:rPr>
                        <m:nor/>
                      </m:rPr>
                      <a:rPr lang="en-US" altLang="zh-TW" b="0" i="0" smtClean="0">
                        <a:latin typeface="Cambria Math"/>
                      </a:rPr>
                      <m:t>.&lt;</m:t>
                    </m:r>
                    <m:r>
                      <m:rPr>
                        <m:nor/>
                      </m:rPr>
                      <a:rPr lang="en-US" altLang="zh-TW" b="0" i="0" smtClean="0">
                        <a:latin typeface="Cambria Math"/>
                      </a:rPr>
                      <m:t>ID</m:t>
                    </m:r>
                    <m:r>
                      <m:rPr>
                        <m:nor/>
                      </m:rPr>
                      <a:rPr lang="en-US" altLang="zh-TW" b="0" i="0" smtClean="0">
                        <a:latin typeface="Cambria Math"/>
                      </a:rPr>
                      <m:t>&gt;/&lt;</m:t>
                    </m:r>
                    <m:r>
                      <m:rPr>
                        <m:nor/>
                      </m:rPr>
                      <a:rPr lang="en-US" altLang="zh-TW" b="0" i="0" smtClean="0">
                        <a:latin typeface="Cambria Math"/>
                      </a:rPr>
                      <m:t>version</m:t>
                    </m:r>
                    <m:r>
                      <m:rPr>
                        <m:nor/>
                      </m:rPr>
                      <a:rPr lang="en-US" altLang="zh-TW" b="0" i="0" smtClean="0">
                        <a:latin typeface="Cambria Math"/>
                      </a:rPr>
                      <m:t>&gt;</m:t>
                    </m:r>
                  </m:oMath>
                </a14:m>
                <a:endParaRPr lang="en-US" altLang="zh-TW" b="0" dirty="0" smtClean="0"/>
              </a:p>
              <a:p>
                <a:r>
                  <a:rPr lang="en-US" altLang="zh-TW" dirty="0"/>
                  <a:t>The latest version of the LSAs </a:t>
                </a:r>
                <a:r>
                  <a:rPr lang="en-US" altLang="zh-TW" dirty="0" smtClean="0"/>
                  <a:t>are stored </a:t>
                </a:r>
                <a:r>
                  <a:rPr lang="en-US" altLang="zh-TW" dirty="0"/>
                  <a:t>in a Link State Database (LSDB) at each </a:t>
                </a:r>
                <a:r>
                  <a:rPr lang="en-US" altLang="zh-TW" dirty="0" smtClean="0"/>
                  <a:t>router.</a:t>
                </a:r>
                <a:endParaRPr lang="en-US" altLang="zh-TW" dirty="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xfrm>
                <a:off x="838200" y="1825624"/>
                <a:ext cx="10515600" cy="5032375"/>
              </a:xfrm>
              <a:blipFill rotWithShape="1">
                <a:blip r:embed="rId3"/>
                <a:stretch>
                  <a:fillRect l="-1043" t="-1937"/>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61E6C58F-B6C5-4A84-85F7-C75D902B099C}" type="slidenum">
              <a:rPr lang="zh-TW" altLang="en-US" smtClean="0"/>
              <a:t>9</a:t>
            </a:fld>
            <a:endParaRPr lang="zh-TW" altLang="en-US"/>
          </a:p>
        </p:txBody>
      </p:sp>
      <p:graphicFrame>
        <p:nvGraphicFramePr>
          <p:cNvPr id="2053" name="表格 2052"/>
          <p:cNvGraphicFramePr>
            <a:graphicFrameLocks noGrp="1"/>
          </p:cNvGraphicFramePr>
          <p:nvPr>
            <p:extLst>
              <p:ext uri="{D42A27DB-BD31-4B8C-83A1-F6EECF244321}">
                <p14:modId xmlns:p14="http://schemas.microsoft.com/office/powerpoint/2010/main" val="422023894"/>
              </p:ext>
            </p:extLst>
          </p:nvPr>
        </p:nvGraphicFramePr>
        <p:xfrm>
          <a:off x="4559737" y="31532"/>
          <a:ext cx="7600731" cy="1737360"/>
        </p:xfrm>
        <a:graphic>
          <a:graphicData uri="http://schemas.openxmlformats.org/drawingml/2006/table">
            <a:tbl>
              <a:tblPr firstRow="1" bandRow="1">
                <a:tableStyleId>{5940675A-B579-460E-94D1-54222C63F5DA}</a:tableStyleId>
              </a:tblPr>
              <a:tblGrid>
                <a:gridCol w="1977173"/>
                <a:gridCol w="5623558"/>
              </a:tblGrid>
              <a:tr h="341294">
                <a:tc>
                  <a:txBody>
                    <a:bodyPr/>
                    <a:lstStyle/>
                    <a:p>
                      <a:r>
                        <a:rPr lang="en-US" altLang="zh-TW" sz="2400" b="1" dirty="0" smtClean="0"/>
                        <a:t>Type</a:t>
                      </a:r>
                      <a:endParaRPr lang="zh-TW" altLang="en-US" sz="2400" b="1"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altLang="zh-TW" sz="2400" b="1" dirty="0" smtClean="0"/>
                        <a:t>Content</a:t>
                      </a:r>
                      <a:endParaRPr lang="zh-TW" altLang="en-US" sz="2400" b="1"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370840">
                <a:tc>
                  <a:txBody>
                    <a:bodyPr/>
                    <a:lstStyle/>
                    <a:p>
                      <a:r>
                        <a:rPr lang="en-US" altLang="zh-TW" sz="2400" dirty="0" smtClean="0"/>
                        <a:t>Adjacency LSA</a:t>
                      </a:r>
                      <a:endParaRPr lang="zh-TW" altLang="en-US" sz="24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solidFill>
                  </a:tcPr>
                </a:tc>
                <a:tc>
                  <a:txBody>
                    <a:bodyPr/>
                    <a:lstStyle/>
                    <a:p>
                      <a:r>
                        <a:rPr lang="en-US" altLang="zh-TW" sz="2400" dirty="0" smtClean="0"/>
                        <a:t># Active Links (N), Neighbor 1 Name, Link 1 Cost, ..., Neighbor N Name, Link N Cost</a:t>
                      </a:r>
                      <a:endParaRPr lang="zh-TW" altLang="en-US" sz="24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370840">
                <a:tc>
                  <a:txBody>
                    <a:bodyPr/>
                    <a:lstStyle/>
                    <a:p>
                      <a:r>
                        <a:rPr lang="en-US" altLang="zh-TW" sz="2400" dirty="0" smtClean="0"/>
                        <a:t>Prefix LSA</a:t>
                      </a:r>
                      <a:endParaRPr lang="zh-TW" altLang="en-US" sz="24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r>
                        <a:rPr lang="en-US" altLang="zh-TW" sz="2400" dirty="0" err="1" smtClean="0"/>
                        <a:t>isValid</a:t>
                      </a:r>
                      <a:r>
                        <a:rPr lang="en-US" altLang="zh-TW" sz="2400" dirty="0" smtClean="0"/>
                        <a:t> (0,1), Name Prefix</a:t>
                      </a:r>
                      <a:endParaRPr lang="zh-TW" altLang="en-US" sz="24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84049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11666</TotalTime>
  <Words>2012</Words>
  <Application>Microsoft Office PowerPoint</Application>
  <PresentationFormat>自訂</PresentationFormat>
  <Paragraphs>336</Paragraphs>
  <Slides>17</Slides>
  <Notes>13</Notes>
  <HiddenSlides>1</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Office 佈景主題</vt:lpstr>
      <vt:lpstr>NLSR: Named-data Link State Routing Protocol</vt:lpstr>
      <vt:lpstr>Motivation</vt:lpstr>
      <vt:lpstr>NLSR (Named-data Link State Routing protocol)</vt:lpstr>
      <vt:lpstr>Link State Routing Protocol</vt:lpstr>
      <vt:lpstr>Components of NDN’s Forwarding Plane</vt:lpstr>
      <vt:lpstr>Forwarding Process at an NDN Node</vt:lpstr>
      <vt:lpstr>NLSR Naming</vt:lpstr>
      <vt:lpstr>NLSR Naming (cont.)</vt:lpstr>
      <vt:lpstr>LSAs</vt:lpstr>
      <vt:lpstr>LSAs (cont.)</vt:lpstr>
      <vt:lpstr>CCNx Sync and Repo</vt:lpstr>
      <vt:lpstr>LSDB Synchronization (cont.)</vt:lpstr>
      <vt:lpstr>Multipath Calculation</vt:lpstr>
      <vt:lpstr>Multipath Calculation</vt:lpstr>
      <vt:lpstr>Failure and Recovery Detection</vt:lpstr>
      <vt:lpstr>Comparison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Redis</dc:title>
  <dc:creator>Acer</dc:creator>
  <cp:lastModifiedBy>CrystalSweet</cp:lastModifiedBy>
  <cp:revision>153</cp:revision>
  <dcterms:created xsi:type="dcterms:W3CDTF">2017-03-10T08:35:47Z</dcterms:created>
  <dcterms:modified xsi:type="dcterms:W3CDTF">2017-07-04T18:14:39Z</dcterms:modified>
</cp:coreProperties>
</file>