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4" r:id="rId10"/>
    <p:sldId id="268" r:id="rId11"/>
    <p:sldId id="267" r:id="rId12"/>
    <p:sldId id="269" r:id="rId13"/>
    <p:sldId id="274" r:id="rId14"/>
    <p:sldId id="265" r:id="rId15"/>
    <p:sldId id="272" r:id="rId16"/>
    <p:sldId id="273" r:id="rId17"/>
    <p:sldId id="266" r:id="rId18"/>
    <p:sldId id="271" r:id="rId19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8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86871" autoAdjust="0"/>
  </p:normalViewPr>
  <p:slideViewPr>
    <p:cSldViewPr snapToGrid="0">
      <p:cViewPr varScale="1">
        <p:scale>
          <a:sx n="64" d="100"/>
          <a:sy n="64" d="100"/>
        </p:scale>
        <p:origin x="978" y="78"/>
      </p:cViewPr>
      <p:guideLst>
        <p:guide pos="3840"/>
        <p:guide orient="horz" pos="218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1D58D0-5E05-4E0B-A3BB-7BD2AA11D129}" type="datetimeFigureOut">
              <a:rPr lang="zh-TW" altLang="en-US" smtClean="0"/>
              <a:t>2017/7/25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73B435-0A54-4111-A027-CAC1A89BC7D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74194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The Group and List Management Server manages contact lists, groups and access lists while the Presence Server manages the presence information of the </a:t>
            </a:r>
            <a:r>
              <a:rPr lang="en-US" altLang="zh-TW" dirty="0" err="1" smtClean="0"/>
              <a:t>PoC</a:t>
            </a:r>
            <a:r>
              <a:rPr lang="en-US" altLang="zh-TW" dirty="0" smtClean="0"/>
              <a:t> Clients.</a:t>
            </a:r>
          </a:p>
          <a:p>
            <a:r>
              <a:rPr lang="en-US" altLang="zh-TW" dirty="0" smtClean="0"/>
              <a:t>The dissemination of control signaling between the components in the </a:t>
            </a:r>
            <a:r>
              <a:rPr lang="en-US" altLang="zh-TW" dirty="0" err="1" smtClean="0"/>
              <a:t>PoC</a:t>
            </a:r>
            <a:r>
              <a:rPr lang="en-US" altLang="zh-TW" dirty="0" smtClean="0"/>
              <a:t> system is mainly supported by IMS, a subsystem in 3G core networks.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73B435-0A54-4111-A027-CAC1A89BC7D3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351438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(1)The caller selects one or many people from his/her contact list and presses the talk button.</a:t>
            </a:r>
          </a:p>
          <a:p>
            <a:r>
              <a:rPr lang="en-US" altLang="zh-TW" dirty="0" smtClean="0"/>
              <a:t>(2)The </a:t>
            </a:r>
            <a:r>
              <a:rPr lang="en-US" altLang="zh-TW" dirty="0" err="1" smtClean="0"/>
              <a:t>PoC</a:t>
            </a:r>
            <a:r>
              <a:rPr lang="en-US" altLang="zh-TW" dirty="0" smtClean="0"/>
              <a:t> Server establishes sessions to all participants and notifies the caller to start to talk.</a:t>
            </a:r>
          </a:p>
          <a:p>
            <a:r>
              <a:rPr lang="en-US" altLang="zh-TW" dirty="0" smtClean="0"/>
              <a:t>(3)The voice data are sent in packets and relayed by the </a:t>
            </a:r>
            <a:r>
              <a:rPr lang="en-US" altLang="zh-TW" dirty="0" err="1" smtClean="0"/>
              <a:t>PoC</a:t>
            </a:r>
            <a:r>
              <a:rPr lang="en-US" altLang="zh-TW" dirty="0" smtClean="0"/>
              <a:t> Server to all the members.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73B435-0A54-4111-A027-CAC1A89BC7D3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818778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73B435-0A54-4111-A027-CAC1A89BC7D3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11522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Under good signal reception, the RTT is below 400ms even as the packet size increases up to 1000 bytes. </a:t>
            </a:r>
          </a:p>
          <a:p>
            <a:r>
              <a:rPr lang="en-US" altLang="zh-TW" dirty="0" smtClean="0"/>
              <a:t>However, in weak signal settings, Network A and C's RTTs increase dramatically while Network B's RTTs only increase slightly.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73B435-0A54-4111-A027-CAC1A89BC7D3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230301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73B435-0A54-4111-A027-CAC1A89BC7D3}" type="slidenum">
              <a:rPr lang="zh-TW" altLang="en-US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447449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73B435-0A54-4111-A027-CAC1A89BC7D3}" type="slidenum">
              <a:rPr lang="zh-TW" altLang="en-US" smtClean="0"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032833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The voice quality test is a subjective evaluation of the quality of the sound traversed through the </a:t>
            </a:r>
            <a:r>
              <a:rPr lang="en-US" altLang="zh-TW" dirty="0" err="1" smtClean="0"/>
              <a:t>PoC</a:t>
            </a:r>
            <a:r>
              <a:rPr lang="en-US" altLang="zh-TW" dirty="0" smtClean="0"/>
              <a:t> system.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73B435-0A54-4111-A027-CAC1A89BC7D3}" type="slidenum">
              <a:rPr lang="zh-TW" altLang="en-US" smtClean="0"/>
              <a:t>16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770107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D824C-19F6-40AC-A6ED-01CDEDE1E711}" type="datetime1">
              <a:rPr lang="zh-TW" altLang="en-US" smtClean="0"/>
              <a:t>2017/7/25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263DE-FACB-4AD6-96EF-16F97D929DF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52582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FD224-2DC7-4385-9360-F2211C3BD6D0}" type="datetime1">
              <a:rPr lang="zh-TW" altLang="en-US" smtClean="0"/>
              <a:t>2017/7/25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263DE-FACB-4AD6-96EF-16F97D929DF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87934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369FC-815B-4E35-BF2A-D8E5EF0008D7}" type="datetime1">
              <a:rPr lang="zh-TW" altLang="en-US" smtClean="0"/>
              <a:t>2017/7/25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263DE-FACB-4AD6-96EF-16F97D929DF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3451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EBFE9-F553-4866-BAA3-22621F831EBD}" type="datetime1">
              <a:rPr lang="zh-TW" altLang="en-US" smtClean="0"/>
              <a:t>2017/7/25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263DE-FACB-4AD6-96EF-16F97D929DF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27113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CABD1-EE6C-4C87-9AC6-9B258C54E385}" type="datetime1">
              <a:rPr lang="zh-TW" altLang="en-US" smtClean="0"/>
              <a:t>2017/7/25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263DE-FACB-4AD6-96EF-16F97D929DF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78524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01093-9474-4BAB-895D-9C061F1D61A3}" type="datetime1">
              <a:rPr lang="zh-TW" altLang="en-US" smtClean="0"/>
              <a:t>2017/7/25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263DE-FACB-4AD6-96EF-16F97D929DF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40733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7BA73-0A92-47C0-9CE1-1C80EC327C5D}" type="datetime1">
              <a:rPr lang="zh-TW" altLang="en-US" smtClean="0"/>
              <a:t>2017/7/25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263DE-FACB-4AD6-96EF-16F97D929DF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96097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203AB-9D73-42A4-B5BA-45277390ABB5}" type="datetime1">
              <a:rPr lang="zh-TW" altLang="en-US" smtClean="0"/>
              <a:t>2017/7/25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263DE-FACB-4AD6-96EF-16F97D929DF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58889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92EEA-4350-44E7-BE2C-1CD4E486CB08}" type="datetime1">
              <a:rPr lang="zh-TW" altLang="en-US" smtClean="0"/>
              <a:t>2017/7/25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263DE-FACB-4AD6-96EF-16F97D929DF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37205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48339-B03A-4146-82B3-9AF8A94C09ED}" type="datetime1">
              <a:rPr lang="zh-TW" altLang="en-US" smtClean="0"/>
              <a:t>2017/7/25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263DE-FACB-4AD6-96EF-16F97D929DF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7368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0282B-648E-4D6F-A7F7-CFE983DCD701}" type="datetime1">
              <a:rPr lang="zh-TW" altLang="en-US" smtClean="0"/>
              <a:t>2017/7/25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263DE-FACB-4AD6-96EF-16F97D929DF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9521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11ED98-E9B4-48F2-A311-5F8913F047B8}" type="datetime1">
              <a:rPr lang="zh-TW" altLang="en-US" smtClean="0"/>
              <a:t>2017/7/25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2263DE-FACB-4AD6-96EF-16F97D929DF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6984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gi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Performance Measurement, Evaluation and Analysis of Push-to-Talk in 3G Networks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4142950"/>
            <a:ext cx="9144000" cy="1240418"/>
          </a:xfrm>
        </p:spPr>
        <p:txBody>
          <a:bodyPr/>
          <a:lstStyle/>
          <a:p>
            <a:r>
              <a:rPr lang="en-US" altLang="zh-TW" dirty="0" smtClean="0"/>
              <a:t>Communications, 2007. ICC '07. IEEE International Conference on</a:t>
            </a:r>
          </a:p>
          <a:p>
            <a:r>
              <a:rPr lang="sv-SE" altLang="zh-TW" dirty="0" smtClean="0"/>
              <a:t>W.-P. Chen , S. Licking , T. Ohno , S. Okuyama , T. Hamada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263DE-FACB-4AD6-96EF-16F97D929DFF}" type="slidenum">
              <a:rPr lang="zh-TW" altLang="en-US" smtClean="0"/>
              <a:t>1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1617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7449" y="2068897"/>
            <a:ext cx="9137102" cy="4211981"/>
          </a:xfrm>
          <a:prstGeom prst="rect">
            <a:avLst/>
          </a:prstGeom>
        </p:spPr>
      </p:pic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The </a:t>
            </a:r>
            <a:r>
              <a:rPr lang="en-US" altLang="zh-TW" dirty="0"/>
              <a:t>round-trip </a:t>
            </a:r>
            <a:r>
              <a:rPr lang="en-US" altLang="zh-TW" dirty="0" smtClean="0"/>
              <a:t>time(RTT) </a:t>
            </a:r>
            <a:r>
              <a:rPr lang="en-US" altLang="zh-TW" dirty="0"/>
              <a:t>between the </a:t>
            </a:r>
            <a:r>
              <a:rPr lang="en-US" altLang="zh-TW" dirty="0" smtClean="0"/>
              <a:t>MD(Mobile Device) </a:t>
            </a:r>
            <a:r>
              <a:rPr lang="en-US" altLang="zh-TW" dirty="0"/>
              <a:t>and the server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263DE-FACB-4AD6-96EF-16F97D929DFF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36459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459" y="907296"/>
            <a:ext cx="10221082" cy="2480482"/>
          </a:xfrm>
          <a:prstGeom prst="rect">
            <a:avLst/>
          </a:prstGeom>
        </p:spPr>
      </p:pic>
      <p:sp>
        <p:nvSpPr>
          <p:cNvPr id="5" name="文字方塊 4"/>
          <p:cNvSpPr txBox="1"/>
          <p:nvPr/>
        </p:nvSpPr>
        <p:spPr>
          <a:xfrm>
            <a:off x="7045377" y="3495738"/>
            <a:ext cx="4161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/>
              <a:t>Control latency results (unit: </a:t>
            </a:r>
            <a:r>
              <a:rPr lang="en-US" altLang="zh-TW" sz="2400" dirty="0" err="1"/>
              <a:t>ms</a:t>
            </a:r>
            <a:r>
              <a:rPr lang="en-US" altLang="zh-TW" sz="2400" dirty="0"/>
              <a:t>)</a:t>
            </a:r>
            <a:endParaRPr lang="zh-TW" altLang="en-US" sz="2400" dirty="0"/>
          </a:p>
        </p:txBody>
      </p:sp>
      <p:sp>
        <p:nvSpPr>
          <p:cNvPr id="2" name="文字方塊 1"/>
          <p:cNvSpPr txBox="1"/>
          <p:nvPr/>
        </p:nvSpPr>
        <p:spPr>
          <a:xfrm>
            <a:off x="985459" y="4065362"/>
            <a:ext cx="10221082" cy="2290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>
              <a:lnSpc>
                <a:spcPts val="38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>
              <a:lnSpc>
                <a:spcPct val="100000"/>
              </a:lnSpc>
            </a:pPr>
            <a:r>
              <a:rPr lang="en-US" altLang="zh-TW" dirty="0"/>
              <a:t>When the </a:t>
            </a:r>
            <a:r>
              <a:rPr lang="en-US" altLang="zh-TW" dirty="0"/>
              <a:t>MD(Mobile Device)  </a:t>
            </a:r>
            <a:r>
              <a:rPr lang="en-US" altLang="zh-TW" dirty="0"/>
              <a:t>is in dormant mode, there exists an extra delay in control latency of “</a:t>
            </a:r>
            <a:r>
              <a:rPr lang="en-US" altLang="zh-TW" dirty="0" err="1"/>
              <a:t>PoC</a:t>
            </a:r>
            <a:r>
              <a:rPr lang="en-US" altLang="zh-TW" dirty="0"/>
              <a:t> Start to Okay” and “</a:t>
            </a:r>
            <a:r>
              <a:rPr lang="en-US" altLang="zh-TW" dirty="0" err="1"/>
              <a:t>PoC</a:t>
            </a:r>
            <a:r>
              <a:rPr lang="en-US" altLang="zh-TW" dirty="0"/>
              <a:t> Start to </a:t>
            </a:r>
            <a:r>
              <a:rPr lang="en-US" altLang="zh-TW" dirty="0" smtClean="0"/>
              <a:t>Join”</a:t>
            </a:r>
            <a:br>
              <a:rPr lang="en-US" altLang="zh-TW" dirty="0" smtClean="0"/>
            </a:br>
            <a:r>
              <a:rPr lang="en-US" altLang="zh-TW" sz="2400" dirty="0" smtClean="0"/>
              <a:t>(The </a:t>
            </a:r>
            <a:r>
              <a:rPr lang="en-US" altLang="zh-TW" sz="2400" dirty="0"/>
              <a:t>latencies in Network A under dormant mode are 3.3 and 3.7 seconds, </a:t>
            </a:r>
            <a:r>
              <a:rPr lang="en-US" altLang="zh-TW" sz="2400" dirty="0" smtClean="0"/>
              <a:t>respectively)</a:t>
            </a:r>
            <a:endParaRPr lang="zh-TW" altLang="en-US" sz="2400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263DE-FACB-4AD6-96EF-16F97D929DFF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52032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err="1"/>
              <a:t>PoC</a:t>
            </a:r>
            <a:r>
              <a:rPr lang="en-US" altLang="zh-TW" b="1" dirty="0"/>
              <a:t> Voice Latency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>
            <a:normAutofit/>
          </a:bodyPr>
          <a:lstStyle/>
          <a:p>
            <a:pPr>
              <a:lnSpc>
                <a:spcPts val="3800"/>
              </a:lnSpc>
              <a:spcBef>
                <a:spcPts val="1800"/>
              </a:spcBef>
            </a:pPr>
            <a:r>
              <a:rPr lang="en-US" altLang="zh-TW" dirty="0"/>
              <a:t>downlink voice delay is shorter than uplink delay</a:t>
            </a:r>
          </a:p>
          <a:p>
            <a:pPr>
              <a:lnSpc>
                <a:spcPts val="3800"/>
              </a:lnSpc>
              <a:spcBef>
                <a:spcPts val="1800"/>
              </a:spcBef>
            </a:pPr>
            <a:r>
              <a:rPr lang="en-US" altLang="zh-TW" dirty="0"/>
              <a:t>longer frames also undergo longer latency</a:t>
            </a:r>
          </a:p>
          <a:p>
            <a:pPr>
              <a:lnSpc>
                <a:spcPts val="3800"/>
              </a:lnSpc>
              <a:spcBef>
                <a:spcPts val="1800"/>
              </a:spcBef>
            </a:pPr>
            <a:r>
              <a:rPr lang="en-US" altLang="zh-TW" dirty="0"/>
              <a:t>Voice latency is constituted by two components</a:t>
            </a:r>
            <a:br>
              <a:rPr lang="en-US" altLang="zh-TW" dirty="0"/>
            </a:br>
            <a:r>
              <a:rPr lang="en-US" altLang="zh-TW" dirty="0"/>
              <a:t>    (1)Data frame time can be seen as the base of voice latency. </a:t>
            </a:r>
            <a:br>
              <a:rPr lang="en-US" altLang="zh-TW" dirty="0"/>
            </a:br>
            <a:r>
              <a:rPr lang="en-US" altLang="zh-TW" dirty="0"/>
              <a:t>    (2)Packet propagation time is determined by both packet payload length and link bandwidth.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263DE-FACB-4AD6-96EF-16F97D929DFF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2417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263DE-FACB-4AD6-96EF-16F97D929DFF}" type="slidenum">
              <a:rPr lang="zh-TW" altLang="en-US" smtClean="0"/>
              <a:t>13</a:t>
            </a:fld>
            <a:endParaRPr lang="zh-TW" altLang="en-US"/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3769" y="702352"/>
            <a:ext cx="8454454" cy="2763162"/>
          </a:xfrm>
          <a:prstGeom prst="rect">
            <a:avLst/>
          </a:prstGeom>
        </p:spPr>
      </p:pic>
      <p:sp>
        <p:nvSpPr>
          <p:cNvPr id="4" name="文字方塊 3"/>
          <p:cNvSpPr txBox="1"/>
          <p:nvPr/>
        </p:nvSpPr>
        <p:spPr>
          <a:xfrm>
            <a:off x="7045377" y="3495738"/>
            <a:ext cx="38075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/>
              <a:t>Data rate of TCP connections</a:t>
            </a:r>
            <a:endParaRPr lang="zh-TW" altLang="en-US" sz="2400" dirty="0"/>
          </a:p>
        </p:txBody>
      </p:sp>
      <p:sp>
        <p:nvSpPr>
          <p:cNvPr id="5" name="文字方塊 4"/>
          <p:cNvSpPr txBox="1"/>
          <p:nvPr/>
        </p:nvSpPr>
        <p:spPr>
          <a:xfrm>
            <a:off x="1341619" y="4109581"/>
            <a:ext cx="951875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zh-TW" sz="2800" dirty="0"/>
              <a:t>A file, with a size of three megabytes is sent over a TCP connection either by the MD or server to measure the effective data rate of uplink and downlink.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zh-TW" sz="2800" dirty="0" smtClean="0"/>
              <a:t>Downlink </a:t>
            </a:r>
            <a:r>
              <a:rPr lang="en-US" altLang="zh-TW" sz="2800" dirty="0"/>
              <a:t>throughput is much higher than uplink throughput in all three networks.</a:t>
            </a: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7111030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內容版面配置區 5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90688"/>
            <a:ext cx="6024942" cy="3232895"/>
          </a:xfrm>
        </p:spPr>
      </p:pic>
      <p:pic>
        <p:nvPicPr>
          <p:cNvPr id="9" name="內容版面配置區 8"/>
          <p:cNvPicPr>
            <a:picLocks noGrp="1" noChangeAspect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1141" y="1690688"/>
            <a:ext cx="6096001" cy="3232895"/>
          </a:xfrm>
        </p:spPr>
      </p:pic>
      <p:sp>
        <p:nvSpPr>
          <p:cNvPr id="11" name="文字方塊 10"/>
          <p:cNvSpPr txBox="1"/>
          <p:nvPr/>
        </p:nvSpPr>
        <p:spPr>
          <a:xfrm>
            <a:off x="306746" y="5035358"/>
            <a:ext cx="5411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Voice latency using the AMR half rate (4.75kbps) </a:t>
            </a:r>
            <a:r>
              <a:rPr lang="en-US" altLang="zh-TW" dirty="0" smtClean="0"/>
              <a:t>codec</a:t>
            </a:r>
            <a:endParaRPr lang="zh-TW" altLang="en-US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6398446" y="5035358"/>
            <a:ext cx="5411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Voice latency using the GSM6.10 (13.2kbps) codec</a:t>
            </a:r>
            <a:endParaRPr lang="zh-TW" altLang="en-US" dirty="0"/>
          </a:p>
        </p:txBody>
      </p:sp>
      <p:sp>
        <p:nvSpPr>
          <p:cNvPr id="13" name="文字方塊 12"/>
          <p:cNvSpPr txBox="1"/>
          <p:nvPr/>
        </p:nvSpPr>
        <p:spPr>
          <a:xfrm>
            <a:off x="1239186" y="5987536"/>
            <a:ext cx="97136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dirty="0"/>
              <a:t>no apparent difference in the results of AMR and GSM6.10 codec</a:t>
            </a:r>
            <a:endParaRPr lang="zh-TW" altLang="en-US" sz="2800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263DE-FACB-4AD6-96EF-16F97D929DFF}" type="slidenum">
              <a:rPr lang="zh-TW" altLang="en-US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28478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err="1"/>
              <a:t>PoC</a:t>
            </a:r>
            <a:r>
              <a:rPr lang="en-US" altLang="zh-TW" b="1" dirty="0"/>
              <a:t> Voice Quality</a:t>
            </a:r>
            <a:endParaRPr lang="zh-TW" altLang="en-US" b="1" dirty="0"/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altLang="zh-TW" dirty="0"/>
              <a:t>The downlink tests sound excellent due to the additional bandwidth</a:t>
            </a:r>
          </a:p>
          <a:p>
            <a:pPr>
              <a:lnSpc>
                <a:spcPct val="150000"/>
              </a:lnSpc>
            </a:pPr>
            <a:r>
              <a:rPr lang="en-US" altLang="zh-TW" dirty="0"/>
              <a:t>The sound quality of higher frame time recordings are better despite the noticeably larger impact of packet losses made on these tests.</a:t>
            </a:r>
          </a:p>
          <a:p>
            <a:pPr>
              <a:lnSpc>
                <a:spcPct val="150000"/>
              </a:lnSpc>
            </a:pPr>
            <a:r>
              <a:rPr lang="en-US" altLang="zh-TW" dirty="0"/>
              <a:t>Once a long frame is lost, it is more difficult to recover cleanly from the loss. </a:t>
            </a:r>
          </a:p>
          <a:p>
            <a:pPr>
              <a:lnSpc>
                <a:spcPct val="150000"/>
              </a:lnSpc>
            </a:pPr>
            <a:r>
              <a:rPr lang="en-US" altLang="zh-TW" dirty="0"/>
              <a:t>The trade-off between sound quality and frame loss is a key factor to determine the frame time.</a:t>
            </a:r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263DE-FACB-4AD6-96EF-16F97D929DFF}" type="slidenum">
              <a:rPr lang="zh-TW" altLang="en-US" smtClean="0"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58923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Descriptions of voice quality in each score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263DE-FACB-4AD6-96EF-16F97D929DFF}" type="slidenum">
              <a:rPr lang="zh-TW" altLang="en-US" smtClean="0"/>
              <a:t>16</a:t>
            </a:fld>
            <a:endParaRPr lang="zh-TW" altLang="en-US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2289" y="2209969"/>
            <a:ext cx="9267421" cy="3582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1635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內容版面配置區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90688"/>
            <a:ext cx="6019800" cy="3318231"/>
          </a:xfrm>
        </p:spPr>
      </p:pic>
      <p:pic>
        <p:nvPicPr>
          <p:cNvPr id="7" name="內容版面配置區 6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1690688"/>
            <a:ext cx="6019800" cy="3318231"/>
          </a:xfrm>
        </p:spPr>
      </p:pic>
      <p:sp>
        <p:nvSpPr>
          <p:cNvPr id="8" name="文字方塊 7"/>
          <p:cNvSpPr txBox="1"/>
          <p:nvPr/>
        </p:nvSpPr>
        <p:spPr>
          <a:xfrm>
            <a:off x="306746" y="5142203"/>
            <a:ext cx="5411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Results of voice quality using the AMR codec</a:t>
            </a:r>
            <a:endParaRPr lang="zh-TW" altLang="en-US" dirty="0"/>
          </a:p>
        </p:txBody>
      </p:sp>
      <p:sp>
        <p:nvSpPr>
          <p:cNvPr id="9" name="文字方塊 8"/>
          <p:cNvSpPr txBox="1"/>
          <p:nvPr/>
        </p:nvSpPr>
        <p:spPr>
          <a:xfrm>
            <a:off x="6398446" y="5142203"/>
            <a:ext cx="5411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Results of voice quality using the GSM6.10 codec</a:t>
            </a:r>
            <a:endParaRPr lang="zh-TW" altLang="en-US" dirty="0"/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263DE-FACB-4AD6-96EF-16F97D929DFF}" type="slidenum">
              <a:rPr lang="zh-TW" altLang="en-US" smtClean="0"/>
              <a:t>17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7865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Conclusion and Future</a:t>
            </a:r>
            <a:endParaRPr lang="zh-TW" altLang="en-US" dirty="0"/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>
          <a:xfrm>
            <a:off x="374755" y="1825624"/>
            <a:ext cx="11467476" cy="4560185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ts val="3800"/>
              </a:lnSpc>
              <a:spcBef>
                <a:spcPts val="1800"/>
              </a:spcBef>
            </a:pPr>
            <a:r>
              <a:rPr lang="en-US" altLang="zh-TW" dirty="0"/>
              <a:t>Their </a:t>
            </a:r>
            <a:r>
              <a:rPr lang="en-US" altLang="zh-TW" dirty="0" err="1"/>
              <a:t>PoC</a:t>
            </a:r>
            <a:r>
              <a:rPr lang="en-US" altLang="zh-TW" dirty="0"/>
              <a:t> solution can be easily deployed in current 3G systems to provide high quality voice and value-added services to end users.</a:t>
            </a:r>
          </a:p>
          <a:p>
            <a:pPr>
              <a:lnSpc>
                <a:spcPts val="3800"/>
              </a:lnSpc>
              <a:spcBef>
                <a:spcPts val="1800"/>
              </a:spcBef>
            </a:pPr>
            <a:r>
              <a:rPr lang="en-US" altLang="zh-TW" dirty="0"/>
              <a:t>One extension of this study is to investigate ubiquitous VoIP system/PTT over Cellular and Wireless </a:t>
            </a:r>
            <a:r>
              <a:rPr lang="en-US" altLang="zh-TW" dirty="0" smtClean="0"/>
              <a:t>networks</a:t>
            </a:r>
            <a:r>
              <a:rPr lang="en-US" altLang="zh-TW" dirty="0"/>
              <a:t>. Moreover, currently the 3G network has no Quality of Service (</a:t>
            </a:r>
            <a:r>
              <a:rPr lang="en-US" altLang="zh-TW" dirty="0" err="1"/>
              <a:t>QoS</a:t>
            </a:r>
            <a:r>
              <a:rPr lang="en-US" altLang="zh-TW" dirty="0"/>
              <a:t>) capability. </a:t>
            </a:r>
            <a:endParaRPr lang="en-US" altLang="zh-TW" dirty="0" smtClean="0"/>
          </a:p>
          <a:p>
            <a:pPr>
              <a:lnSpc>
                <a:spcPts val="3800"/>
              </a:lnSpc>
              <a:spcBef>
                <a:spcPts val="1800"/>
              </a:spcBef>
            </a:pPr>
            <a:r>
              <a:rPr lang="en-US" altLang="zh-TW" dirty="0" smtClean="0"/>
              <a:t>Even </a:t>
            </a:r>
            <a:r>
              <a:rPr lang="en-US" altLang="zh-TW" dirty="0"/>
              <a:t>though the </a:t>
            </a:r>
            <a:r>
              <a:rPr lang="en-US" altLang="zh-TW" dirty="0" err="1"/>
              <a:t>PoC</a:t>
            </a:r>
            <a:r>
              <a:rPr lang="en-US" altLang="zh-TW" dirty="0"/>
              <a:t> (half duplex media transmission) application is feasible on the 3G network, other real-time stream services such as IPTV, VoIP and video conferencing require the support of </a:t>
            </a:r>
            <a:r>
              <a:rPr lang="en-US" altLang="zh-TW" dirty="0" err="1"/>
              <a:t>QoS</a:t>
            </a:r>
            <a:r>
              <a:rPr lang="en-US" altLang="zh-TW" dirty="0"/>
              <a:t> from the network.</a:t>
            </a:r>
            <a:endParaRPr lang="zh-TW" alt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263DE-FACB-4AD6-96EF-16F97D929DFF}" type="slidenum">
              <a:rPr lang="zh-TW" altLang="en-US" smtClean="0"/>
              <a:t>18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30634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zh-TW" dirty="0" smtClean="0"/>
              <a:t>What is push to talk(PTT)?</a:t>
            </a:r>
          </a:p>
          <a:p>
            <a:pPr>
              <a:lnSpc>
                <a:spcPct val="150000"/>
              </a:lnSpc>
            </a:pPr>
            <a:r>
              <a:rPr lang="en-US" altLang="zh-TW" dirty="0" smtClean="0"/>
              <a:t>What is push to talk over cellular(</a:t>
            </a:r>
            <a:r>
              <a:rPr lang="en-US" altLang="zh-TW" dirty="0" err="1" smtClean="0"/>
              <a:t>PoC</a:t>
            </a:r>
            <a:r>
              <a:rPr lang="en-US" altLang="zh-TW" dirty="0" smtClean="0"/>
              <a:t>)?</a:t>
            </a:r>
          </a:p>
          <a:p>
            <a:pPr>
              <a:lnSpc>
                <a:spcPct val="150000"/>
              </a:lnSpc>
            </a:pPr>
            <a:r>
              <a:rPr lang="en-US" altLang="zh-TW" dirty="0" smtClean="0"/>
              <a:t> Evaluation </a:t>
            </a:r>
            <a:r>
              <a:rPr lang="en-US" altLang="zh-TW" dirty="0"/>
              <a:t>o</a:t>
            </a:r>
            <a:r>
              <a:rPr lang="en-US" altLang="zh-TW" dirty="0" smtClean="0"/>
              <a:t>f </a:t>
            </a:r>
            <a:r>
              <a:rPr lang="en-US" altLang="zh-TW" dirty="0" smtClean="0"/>
              <a:t>Their </a:t>
            </a:r>
            <a:r>
              <a:rPr lang="en-US" altLang="zh-TW" dirty="0" err="1"/>
              <a:t>PoC</a:t>
            </a:r>
            <a:r>
              <a:rPr lang="en-US" altLang="zh-TW" dirty="0"/>
              <a:t> </a:t>
            </a:r>
            <a:r>
              <a:rPr lang="en-US" altLang="zh-TW" dirty="0" smtClean="0"/>
              <a:t>on </a:t>
            </a:r>
            <a:r>
              <a:rPr lang="en-US" altLang="zh-TW" dirty="0" smtClean="0"/>
              <a:t>the </a:t>
            </a:r>
            <a:r>
              <a:rPr lang="en-US" altLang="zh-TW" dirty="0"/>
              <a:t>US 3G </a:t>
            </a:r>
            <a:r>
              <a:rPr lang="en-US" altLang="zh-TW" dirty="0" smtClean="0"/>
              <a:t>PS(Packet Switch) </a:t>
            </a:r>
            <a:r>
              <a:rPr lang="en-US" altLang="zh-TW" dirty="0" smtClean="0"/>
              <a:t>Networks</a:t>
            </a:r>
          </a:p>
          <a:p>
            <a:pPr>
              <a:lnSpc>
                <a:spcPct val="150000"/>
              </a:lnSpc>
            </a:pPr>
            <a:r>
              <a:rPr lang="en-US" altLang="zh-TW" dirty="0" smtClean="0"/>
              <a:t>Conclusion and Future</a:t>
            </a:r>
          </a:p>
          <a:p>
            <a:pPr>
              <a:lnSpc>
                <a:spcPct val="150000"/>
              </a:lnSpc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263DE-FACB-4AD6-96EF-16F97D929DFF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53478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Push 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alk(PTT)?</a:t>
            </a:r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ts val="3800"/>
              </a:lnSpc>
              <a:spcBef>
                <a:spcPts val="1800"/>
              </a:spcBef>
            </a:pPr>
            <a:r>
              <a:rPr lang="en-US" altLang="zh-TW" dirty="0" smtClean="0"/>
              <a:t>Half duplex</a:t>
            </a:r>
          </a:p>
          <a:p>
            <a:pPr>
              <a:lnSpc>
                <a:spcPts val="4200"/>
              </a:lnSpc>
              <a:spcBef>
                <a:spcPts val="1800"/>
              </a:spcBef>
            </a:pPr>
            <a:r>
              <a:rPr lang="en-US" altLang="zh-TW" dirty="0"/>
              <a:t>I</a:t>
            </a:r>
            <a:r>
              <a:rPr lang="en-US" altLang="zh-TW" dirty="0" smtClean="0"/>
              <a:t>nstantly communicate</a:t>
            </a:r>
          </a:p>
          <a:p>
            <a:pPr>
              <a:lnSpc>
                <a:spcPts val="3800"/>
              </a:lnSpc>
              <a:spcBef>
                <a:spcPts val="1800"/>
              </a:spcBef>
            </a:pPr>
            <a:r>
              <a:rPr lang="en-US" altLang="zh-TW" dirty="0"/>
              <a:t>C</a:t>
            </a:r>
            <a:r>
              <a:rPr lang="en-US" altLang="zh-TW" dirty="0" smtClean="0"/>
              <a:t>ommonly employed in wireless cellular phone services that uses a button to switch a device from voice transmission mode to voice reception mode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263DE-FACB-4AD6-96EF-16F97D929DFF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10334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Push To 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alk over Cellular(</a:t>
            </a:r>
            <a:r>
              <a:rPr lang="en-US" altLang="zh-TW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PoC</a:t>
            </a:r>
            <a:r>
              <a:rPr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)?</a:t>
            </a:r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>
            <a:normAutofit/>
          </a:bodyPr>
          <a:lstStyle/>
          <a:p>
            <a:pPr>
              <a:lnSpc>
                <a:spcPts val="3800"/>
              </a:lnSpc>
              <a:spcBef>
                <a:spcPts val="1800"/>
              </a:spcBef>
            </a:pPr>
            <a:r>
              <a:rPr lang="en-US" altLang="zh-TW" dirty="0"/>
              <a:t>Near real-time voice communications to users in the same group</a:t>
            </a:r>
          </a:p>
          <a:p>
            <a:pPr>
              <a:lnSpc>
                <a:spcPts val="3800"/>
              </a:lnSpc>
              <a:spcBef>
                <a:spcPts val="1800"/>
              </a:spcBef>
            </a:pPr>
            <a:r>
              <a:rPr lang="en-US" altLang="zh-TW" dirty="0"/>
              <a:t>Enable subscribers to use their phones as walkie-talkies with unlimited </a:t>
            </a:r>
            <a:r>
              <a:rPr lang="en-US" altLang="zh-TW" dirty="0" smtClean="0"/>
              <a:t>rang</a:t>
            </a:r>
          </a:p>
          <a:p>
            <a:pPr>
              <a:lnSpc>
                <a:spcPts val="3800"/>
              </a:lnSpc>
              <a:spcBef>
                <a:spcPts val="1800"/>
              </a:spcBef>
            </a:pPr>
            <a:r>
              <a:rPr lang="en-US" altLang="zh-TW" dirty="0" smtClean="0"/>
              <a:t>Packet-switched </a:t>
            </a:r>
            <a:r>
              <a:rPr lang="en-US" altLang="zh-TW" dirty="0"/>
              <a:t>version of PTT</a:t>
            </a:r>
          </a:p>
          <a:p>
            <a:pPr>
              <a:lnSpc>
                <a:spcPts val="3800"/>
              </a:lnSpc>
              <a:spcBef>
                <a:spcPts val="1800"/>
              </a:spcBef>
            </a:pPr>
            <a:r>
              <a:rPr lang="en-US" altLang="zh-TW" dirty="0"/>
              <a:t>The main components of the </a:t>
            </a:r>
            <a:r>
              <a:rPr lang="en-US" altLang="zh-TW" dirty="0" err="1"/>
              <a:t>PoC</a:t>
            </a:r>
            <a:r>
              <a:rPr lang="en-US" altLang="zh-TW" dirty="0"/>
              <a:t> system : </a:t>
            </a:r>
            <a:br>
              <a:rPr lang="en-US" altLang="zh-TW" dirty="0"/>
            </a:br>
            <a:r>
              <a:rPr lang="en-US" altLang="zh-TW" dirty="0" err="1"/>
              <a:t>PoC</a:t>
            </a:r>
            <a:r>
              <a:rPr lang="en-US" altLang="zh-TW" dirty="0"/>
              <a:t> Clients, </a:t>
            </a:r>
            <a:r>
              <a:rPr lang="en-US" altLang="zh-TW" dirty="0" err="1"/>
              <a:t>PoC</a:t>
            </a:r>
            <a:r>
              <a:rPr lang="en-US" altLang="zh-TW" dirty="0"/>
              <a:t> Server, Group and List Management Server (GLMS), Presence Server, and IMS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263DE-FACB-4AD6-96EF-16F97D929DFF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89137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/>
              <a:t>PoC</a:t>
            </a:r>
            <a:r>
              <a:rPr lang="en-US" altLang="zh-TW" dirty="0" smtClean="0"/>
              <a:t> Operations</a:t>
            </a:r>
            <a:endParaRPr lang="zh-TW" altLang="en-US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8690" y="1835344"/>
            <a:ext cx="9594619" cy="4235673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263DE-FACB-4AD6-96EF-16F97D929DFF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69098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zh-TW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Evaluation </a:t>
            </a:r>
            <a:r>
              <a:rPr lang="en-US" altLang="zh-TW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Their </a:t>
            </a:r>
            <a:r>
              <a:rPr lang="en-US" altLang="zh-TW" sz="5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PoC</a:t>
            </a:r>
            <a:r>
              <a:rPr lang="en-US" altLang="zh-TW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altLang="zh-TW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zh-TW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 the </a:t>
            </a:r>
            <a:r>
              <a:rPr lang="en-US" altLang="zh-TW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 3G PS </a:t>
            </a:r>
            <a:r>
              <a:rPr lang="en-US" altLang="zh-TW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Networks</a:t>
            </a:r>
            <a:endParaRPr lang="zh-TW" alt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2038661"/>
            <a:ext cx="10515600" cy="4138301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ts val="3800"/>
              </a:lnSpc>
              <a:spcBef>
                <a:spcPts val="1800"/>
              </a:spcBef>
            </a:pPr>
            <a:r>
              <a:rPr lang="en-US" altLang="zh-TW" dirty="0"/>
              <a:t>Three major wireless broadband service providers are considered in the evaluation.</a:t>
            </a:r>
          </a:p>
          <a:p>
            <a:pPr>
              <a:lnSpc>
                <a:spcPts val="3800"/>
              </a:lnSpc>
              <a:spcBef>
                <a:spcPts val="1800"/>
              </a:spcBef>
            </a:pPr>
            <a:r>
              <a:rPr lang="en-US" altLang="zh-TW" dirty="0"/>
              <a:t>Two types of codecs are used in our </a:t>
            </a:r>
            <a:r>
              <a:rPr lang="en-US" altLang="zh-TW" dirty="0" err="1"/>
              <a:t>PoC</a:t>
            </a:r>
            <a:r>
              <a:rPr lang="en-US" altLang="zh-TW" dirty="0"/>
              <a:t> system: AMR half rate (4.75 kbps) and GSM6.10 (13.2 kbps</a:t>
            </a:r>
            <a:r>
              <a:rPr lang="en-US" altLang="zh-TW" dirty="0" smtClean="0"/>
              <a:t>).</a:t>
            </a:r>
          </a:p>
          <a:p>
            <a:pPr>
              <a:lnSpc>
                <a:spcPts val="3800"/>
              </a:lnSpc>
              <a:spcBef>
                <a:spcPts val="1800"/>
              </a:spcBef>
            </a:pPr>
            <a:r>
              <a:rPr lang="en-US" altLang="zh-TW" dirty="0"/>
              <a:t>The measurements are taken in the California Bay </a:t>
            </a:r>
            <a:r>
              <a:rPr lang="en-US" altLang="zh-TW" dirty="0" smtClean="0"/>
              <a:t>Area.</a:t>
            </a:r>
            <a:endParaRPr lang="zh-TW" altLang="en-US" dirty="0"/>
          </a:p>
          <a:p>
            <a:pPr>
              <a:lnSpc>
                <a:spcPts val="3800"/>
              </a:lnSpc>
              <a:spcBef>
                <a:spcPts val="1800"/>
              </a:spcBef>
            </a:pPr>
            <a:endParaRPr lang="zh-TW" altLang="en-US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263DE-FACB-4AD6-96EF-16F97D929DFF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15712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Environment for </a:t>
            </a:r>
            <a:r>
              <a:rPr lang="en-US" altLang="zh-TW" dirty="0" err="1"/>
              <a:t>PoC</a:t>
            </a:r>
            <a:r>
              <a:rPr lang="en-US" altLang="zh-TW" dirty="0"/>
              <a:t> </a:t>
            </a:r>
            <a:r>
              <a:rPr lang="en-US" altLang="zh-TW" dirty="0" smtClean="0"/>
              <a:t>Evaluation</a:t>
            </a:r>
            <a:endParaRPr lang="zh-TW" altLang="en-US" dirty="0"/>
          </a:p>
        </p:txBody>
      </p:sp>
      <p:pic>
        <p:nvPicPr>
          <p:cNvPr id="6" name="內容版面配置區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6238" y="2113613"/>
            <a:ext cx="8919524" cy="3792511"/>
          </a:xfrm>
        </p:spPr>
      </p:pic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263DE-FACB-4AD6-96EF-16F97D929DFF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92032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內容版面配置區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7015" y="737295"/>
            <a:ext cx="8917970" cy="5383409"/>
          </a:xfrm>
          <a:prstGeom prst="rect">
            <a:avLst/>
          </a:prstGeom>
        </p:spPr>
      </p:pic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263DE-FACB-4AD6-96EF-16F97D929DFF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68090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err="1"/>
              <a:t>PoC</a:t>
            </a:r>
            <a:r>
              <a:rPr lang="en-US" altLang="zh-TW" b="1" dirty="0"/>
              <a:t> Control </a:t>
            </a:r>
            <a:r>
              <a:rPr lang="en-US" altLang="zh-TW" b="1" dirty="0" smtClean="0"/>
              <a:t>Latency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The delays are </a:t>
            </a:r>
            <a:r>
              <a:rPr lang="en-US" altLang="zh-TW" dirty="0"/>
              <a:t>encountered when performing actions such as starting a </a:t>
            </a:r>
            <a:r>
              <a:rPr lang="en-US" altLang="zh-TW" dirty="0" err="1"/>
              <a:t>PoC</a:t>
            </a:r>
            <a:r>
              <a:rPr lang="en-US" altLang="zh-TW" dirty="0"/>
              <a:t> session and floor </a:t>
            </a:r>
            <a:r>
              <a:rPr lang="en-US" altLang="zh-TW" dirty="0" smtClean="0"/>
              <a:t>arbitration.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TW" dirty="0" err="1" smtClean="0"/>
              <a:t>PoC</a:t>
            </a:r>
            <a:r>
              <a:rPr lang="en-US" altLang="zh-TW" dirty="0" smtClean="0"/>
              <a:t> </a:t>
            </a:r>
            <a:r>
              <a:rPr lang="en-US" altLang="zh-TW" dirty="0"/>
              <a:t>Start to </a:t>
            </a:r>
            <a:r>
              <a:rPr lang="en-US" altLang="zh-TW" dirty="0" smtClean="0"/>
              <a:t>Okay</a:t>
            </a:r>
            <a:endParaRPr lang="en-US" altLang="zh-TW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TW" dirty="0" err="1" smtClean="0"/>
              <a:t>PoC</a:t>
            </a:r>
            <a:r>
              <a:rPr lang="en-US" altLang="zh-TW" dirty="0" smtClean="0"/>
              <a:t> </a:t>
            </a:r>
            <a:r>
              <a:rPr lang="en-US" altLang="zh-TW" dirty="0"/>
              <a:t>Start to </a:t>
            </a:r>
            <a:r>
              <a:rPr lang="en-US" altLang="zh-TW" dirty="0" smtClean="0"/>
              <a:t>Join</a:t>
            </a:r>
            <a:endParaRPr lang="en-US" altLang="zh-TW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TW" dirty="0" smtClean="0"/>
              <a:t>Floor Request</a:t>
            </a:r>
            <a:endParaRPr lang="en-US" altLang="zh-TW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TW" dirty="0" smtClean="0"/>
              <a:t>Floor Release</a:t>
            </a:r>
            <a:endParaRPr lang="en-US" altLang="zh-TW" dirty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263DE-FACB-4AD6-96EF-16F97D929DFF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52248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1517</TotalTime>
  <Words>781</Words>
  <Application>Microsoft Office PowerPoint</Application>
  <PresentationFormat>寬螢幕</PresentationFormat>
  <Paragraphs>88</Paragraphs>
  <Slides>18</Slides>
  <Notes>7</Notes>
  <HiddenSlides>3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18</vt:i4>
      </vt:variant>
    </vt:vector>
  </HeadingPairs>
  <TitlesOfParts>
    <vt:vector size="24" baseType="lpstr">
      <vt:lpstr>新細明體</vt:lpstr>
      <vt:lpstr>Arial</vt:lpstr>
      <vt:lpstr>Calibri</vt:lpstr>
      <vt:lpstr>Calibri Light</vt:lpstr>
      <vt:lpstr>Wingdings</vt:lpstr>
      <vt:lpstr>Office 佈景主題</vt:lpstr>
      <vt:lpstr>Performance Measurement, Evaluation and Analysis of Push-to-Talk in 3G Networks</vt:lpstr>
      <vt:lpstr>Outline</vt:lpstr>
      <vt:lpstr>What is Push To Talk(PTT)?</vt:lpstr>
      <vt:lpstr>What is Push To Talk over Cellular(PoC)?</vt:lpstr>
      <vt:lpstr>PoC Operations</vt:lpstr>
      <vt:lpstr>Evaluation of Their PoC on the US 3G PS Networks</vt:lpstr>
      <vt:lpstr>Environment for PoC Evaluation</vt:lpstr>
      <vt:lpstr>PowerPoint 簡報</vt:lpstr>
      <vt:lpstr>PoC Control Latency</vt:lpstr>
      <vt:lpstr>The round-trip time(RTT) between the MD(Mobile Device) and the server</vt:lpstr>
      <vt:lpstr>PowerPoint 簡報</vt:lpstr>
      <vt:lpstr>PoC Voice Latency</vt:lpstr>
      <vt:lpstr>PowerPoint 簡報</vt:lpstr>
      <vt:lpstr>PowerPoint 簡報</vt:lpstr>
      <vt:lpstr>PoC Voice Quality</vt:lpstr>
      <vt:lpstr>Descriptions of voice quality in each score</vt:lpstr>
      <vt:lpstr>PowerPoint 簡報</vt:lpstr>
      <vt:lpstr>Conclusion and Future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Performance Measurement, Evaluation and Analysis of Push-to-Talk in 3G Networks</dc:title>
  <dc:creator>翁琇甄</dc:creator>
  <cp:lastModifiedBy>翁琇甄</cp:lastModifiedBy>
  <cp:revision>43</cp:revision>
  <dcterms:created xsi:type="dcterms:W3CDTF">2017-07-22T08:11:36Z</dcterms:created>
  <dcterms:modified xsi:type="dcterms:W3CDTF">2017-07-25T18:40:04Z</dcterms:modified>
</cp:coreProperties>
</file>