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8" r:id="rId11"/>
    <p:sldId id="267" r:id="rId12"/>
    <p:sldId id="269" r:id="rId13"/>
    <p:sldId id="274" r:id="rId14"/>
    <p:sldId id="265" r:id="rId15"/>
    <p:sldId id="272" r:id="rId16"/>
    <p:sldId id="273" r:id="rId17"/>
    <p:sldId id="266" r:id="rId18"/>
    <p:sldId id="271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871" autoAdjust="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>
        <p:guide pos="3840"/>
        <p:guide orient="horz"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D58D0-5E05-4E0B-A3BB-7BD2AA11D129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3B435-0A54-4111-A027-CAC1A89BC7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419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 Group and List Management Server manages contact lists, groups and access lists while the Presence Server manages the presence information of the </a:t>
            </a:r>
            <a:r>
              <a:rPr lang="en-US" altLang="zh-TW" dirty="0" err="1" smtClean="0"/>
              <a:t>PoC</a:t>
            </a:r>
            <a:r>
              <a:rPr lang="en-US" altLang="zh-TW" dirty="0" smtClean="0"/>
              <a:t> Clients.</a:t>
            </a:r>
          </a:p>
          <a:p>
            <a:r>
              <a:rPr lang="en-US" altLang="zh-TW" dirty="0" smtClean="0"/>
              <a:t>The dissemination of control signaling between the components in the </a:t>
            </a:r>
            <a:r>
              <a:rPr lang="en-US" altLang="zh-TW" dirty="0" err="1" smtClean="0"/>
              <a:t>PoC</a:t>
            </a:r>
            <a:r>
              <a:rPr lang="en-US" altLang="zh-TW" dirty="0" smtClean="0"/>
              <a:t> system is mainly supported by IMS, a subsystem in 3G core networks.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B435-0A54-4111-A027-CAC1A89BC7D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14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(1)The caller selects one or many people from his/her contact list and presses the talk button.</a:t>
            </a:r>
          </a:p>
          <a:p>
            <a:r>
              <a:rPr lang="en-US" altLang="zh-TW" dirty="0" smtClean="0"/>
              <a:t>(2)The </a:t>
            </a:r>
            <a:r>
              <a:rPr lang="en-US" altLang="zh-TW" dirty="0" err="1" smtClean="0"/>
              <a:t>PoC</a:t>
            </a:r>
            <a:r>
              <a:rPr lang="en-US" altLang="zh-TW" dirty="0" smtClean="0"/>
              <a:t> Server establishes sessions to all participants and notifies the caller to start to talk.</a:t>
            </a:r>
          </a:p>
          <a:p>
            <a:r>
              <a:rPr lang="en-US" altLang="zh-TW" dirty="0" smtClean="0"/>
              <a:t>(3)The voice data are sent in packets and relayed by the </a:t>
            </a:r>
            <a:r>
              <a:rPr lang="en-US" altLang="zh-TW" dirty="0" err="1" smtClean="0"/>
              <a:t>PoC</a:t>
            </a:r>
            <a:r>
              <a:rPr lang="en-US" altLang="zh-TW" dirty="0" smtClean="0"/>
              <a:t> Server to all the members.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B435-0A54-4111-A027-CAC1A89BC7D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877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B435-0A54-4111-A027-CAC1A89BC7D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152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Under good signal reception, the RTT is below 400ms even as the packet size increases up to 1000 bytes. </a:t>
            </a:r>
          </a:p>
          <a:p>
            <a:r>
              <a:rPr lang="en-US" altLang="zh-TW" dirty="0" smtClean="0"/>
              <a:t>However, in weak signal settings, Network A and C's RTTs increase dramatically while Network B's RTTs only increase slightly.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B435-0A54-4111-A027-CAC1A89BC7D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030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B435-0A54-4111-A027-CAC1A89BC7D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744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B435-0A54-4111-A027-CAC1A89BC7D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283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 voice quality test is a subjective evaluation of the quality of the sound traversed through the </a:t>
            </a:r>
            <a:r>
              <a:rPr lang="en-US" altLang="zh-TW" dirty="0" err="1" smtClean="0"/>
              <a:t>PoC</a:t>
            </a:r>
            <a:r>
              <a:rPr lang="en-US" altLang="zh-TW" dirty="0" smtClean="0"/>
              <a:t> system.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B435-0A54-4111-A027-CAC1A89BC7D3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01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824C-19F6-40AC-A6ED-01CDEDE1E711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258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D224-2DC7-4385-9360-F2211C3BD6D0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93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69FC-815B-4E35-BF2A-D8E5EF0008D7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45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BFE9-F553-4866-BAA3-22621F831EBD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11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ABD1-EE6C-4C87-9AC6-9B258C54E385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52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1093-9474-4BAB-895D-9C061F1D61A3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073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BA73-0A92-47C0-9CE1-1C80EC327C5D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09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03AB-9D73-42A4-B5BA-45277390ABB5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888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2EEA-4350-44E7-BE2C-1CD4E486CB08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20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339-B03A-4146-82B3-9AF8A94C09ED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6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282B-648E-4D6F-A7F7-CFE983DCD701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52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1ED98-E9B4-48F2-A311-5F8913F047B8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263DE-FACB-4AD6-96EF-16F97D929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98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Performance Measurement, Evaluation and Analysis of Push-to-Talk in 3G Networks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142950"/>
            <a:ext cx="9144000" cy="1240418"/>
          </a:xfrm>
        </p:spPr>
        <p:txBody>
          <a:bodyPr/>
          <a:lstStyle/>
          <a:p>
            <a:r>
              <a:rPr lang="en-US" altLang="zh-TW" dirty="0" smtClean="0"/>
              <a:t>Communications, 2007. ICC '07. IEEE International Conference on</a:t>
            </a:r>
          </a:p>
          <a:p>
            <a:r>
              <a:rPr lang="sv-SE" altLang="zh-TW" dirty="0" smtClean="0"/>
              <a:t>W.-P. Chen , S. Licking , T. Ohno , S. Okuyama , T. Hamada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6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449" y="2068897"/>
            <a:ext cx="9137102" cy="4211981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round-trip </a:t>
            </a:r>
            <a:r>
              <a:rPr lang="en-US" altLang="zh-TW" dirty="0" smtClean="0"/>
              <a:t>time(RTT) </a:t>
            </a:r>
            <a:r>
              <a:rPr lang="en-US" altLang="zh-TW" dirty="0"/>
              <a:t>between the </a:t>
            </a:r>
            <a:r>
              <a:rPr lang="en-US" altLang="zh-TW" dirty="0" smtClean="0"/>
              <a:t>MD(Mobile Device) </a:t>
            </a:r>
            <a:r>
              <a:rPr lang="en-US" altLang="zh-TW" dirty="0"/>
              <a:t>and the server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645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59" y="907296"/>
            <a:ext cx="10221082" cy="248048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7045377" y="3495738"/>
            <a:ext cx="416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Control latency results (unit: </a:t>
            </a:r>
            <a:r>
              <a:rPr lang="en-US" altLang="zh-TW" sz="2400" dirty="0" err="1"/>
              <a:t>ms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985459" y="4065362"/>
            <a:ext cx="10221082" cy="2290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ts val="38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00000"/>
              </a:lnSpc>
            </a:pPr>
            <a:r>
              <a:rPr lang="en-US" altLang="zh-TW" dirty="0"/>
              <a:t>When the </a:t>
            </a:r>
            <a:r>
              <a:rPr lang="en-US" altLang="zh-TW" dirty="0"/>
              <a:t>MD(Mobile Device)  </a:t>
            </a:r>
            <a:r>
              <a:rPr lang="en-US" altLang="zh-TW" dirty="0"/>
              <a:t>is in dormant mode, there exists an extra delay in control latency of “</a:t>
            </a:r>
            <a:r>
              <a:rPr lang="en-US" altLang="zh-TW" dirty="0" err="1"/>
              <a:t>PoC</a:t>
            </a:r>
            <a:r>
              <a:rPr lang="en-US" altLang="zh-TW" dirty="0"/>
              <a:t> Start to Okay” and “</a:t>
            </a:r>
            <a:r>
              <a:rPr lang="en-US" altLang="zh-TW" dirty="0" err="1"/>
              <a:t>PoC</a:t>
            </a:r>
            <a:r>
              <a:rPr lang="en-US" altLang="zh-TW" dirty="0"/>
              <a:t> Start to </a:t>
            </a:r>
            <a:r>
              <a:rPr lang="en-US" altLang="zh-TW" dirty="0" smtClean="0"/>
              <a:t>Join”</a:t>
            </a:r>
            <a:br>
              <a:rPr lang="en-US" altLang="zh-TW" dirty="0" smtClean="0"/>
            </a:br>
            <a:r>
              <a:rPr lang="en-US" altLang="zh-TW" sz="2400" dirty="0" smtClean="0"/>
              <a:t>(The </a:t>
            </a:r>
            <a:r>
              <a:rPr lang="en-US" altLang="zh-TW" sz="2400" dirty="0"/>
              <a:t>latencies in Network A under dormant mode are 3.3 and 3.7 seconds, </a:t>
            </a:r>
            <a:r>
              <a:rPr lang="en-US" altLang="zh-TW" sz="2400" dirty="0" smtClean="0"/>
              <a:t>respectively)</a:t>
            </a:r>
            <a:endParaRPr lang="zh-TW" altLang="en-US" sz="24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03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/>
              <a:t>PoC</a:t>
            </a:r>
            <a:r>
              <a:rPr lang="en-US" altLang="zh-TW" b="1" dirty="0"/>
              <a:t> Voice Latency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downlink voice delay is shorter than uplink delay</a:t>
            </a: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longer frames also undergo longer latency</a:t>
            </a: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Voice latency is constituted by two components</a:t>
            </a:r>
            <a:br>
              <a:rPr lang="en-US" altLang="zh-TW" dirty="0"/>
            </a:br>
            <a:r>
              <a:rPr lang="en-US" altLang="zh-TW" dirty="0"/>
              <a:t>    (1)Data frame time can be seen as the base of voice latency. </a:t>
            </a:r>
            <a:br>
              <a:rPr lang="en-US" altLang="zh-TW" dirty="0"/>
            </a:br>
            <a:r>
              <a:rPr lang="en-US" altLang="zh-TW" dirty="0"/>
              <a:t>    (2)Packet propagation time is determined by both packet payload length and link bandwidth.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1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69" y="702352"/>
            <a:ext cx="8454454" cy="27631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7045377" y="3495738"/>
            <a:ext cx="3807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Data rate of TCP connections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341619" y="4109581"/>
            <a:ext cx="95187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dirty="0"/>
              <a:t>A file, with a size of three megabytes is sent over a TCP connection either by the MD or server to measure the effective data rate of uplink and downlink.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Downlink </a:t>
            </a:r>
            <a:r>
              <a:rPr lang="en-US" altLang="zh-TW" sz="2800" dirty="0"/>
              <a:t>throughput is much higher than uplink throughput in all three networks.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11103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6024942" cy="3232895"/>
          </a:xfrm>
        </p:spPr>
      </p:pic>
      <p:pic>
        <p:nvPicPr>
          <p:cNvPr id="9" name="內容版面配置區 8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141" y="1690688"/>
            <a:ext cx="6096001" cy="3232895"/>
          </a:xfrm>
        </p:spPr>
      </p:pic>
      <p:sp>
        <p:nvSpPr>
          <p:cNvPr id="11" name="文字方塊 10"/>
          <p:cNvSpPr txBox="1"/>
          <p:nvPr/>
        </p:nvSpPr>
        <p:spPr>
          <a:xfrm>
            <a:off x="306746" y="5035358"/>
            <a:ext cx="541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Voice latency using the AMR half rate (4.75kbps) </a:t>
            </a:r>
            <a:r>
              <a:rPr lang="en-US" altLang="zh-TW" dirty="0" smtClean="0"/>
              <a:t>codec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398446" y="5035358"/>
            <a:ext cx="541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Voice latency using the GSM6.10 (13.2kbps) codec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239186" y="5987536"/>
            <a:ext cx="9713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no apparent difference in the results of AMR and GSM6.10 codec</a:t>
            </a:r>
            <a:endParaRPr lang="zh-TW" altLang="en-US" sz="2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4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/>
              <a:t>PoC</a:t>
            </a:r>
            <a:r>
              <a:rPr lang="en-US" altLang="zh-TW" b="1" dirty="0"/>
              <a:t> Voice Quality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The downlink tests sound excellent due to the additional bandwidth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The sound quality of higher frame time recordings are better despite the noticeably larger impact of packet losses made on these tests.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Once a long frame is lost, it is more difficult to recover cleanly from the loss. 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The trade-off between sound quality and frame loss is a key factor to determine the frame time.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92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Descriptions of voice quality in each score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289" y="2209969"/>
            <a:ext cx="9267421" cy="358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3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6019800" cy="3318231"/>
          </a:xfrm>
        </p:spPr>
      </p:pic>
      <p:pic>
        <p:nvPicPr>
          <p:cNvPr id="7" name="內容版面配置區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90688"/>
            <a:ext cx="6019800" cy="3318231"/>
          </a:xfrm>
        </p:spPr>
      </p:pic>
      <p:sp>
        <p:nvSpPr>
          <p:cNvPr id="8" name="文字方塊 7"/>
          <p:cNvSpPr txBox="1"/>
          <p:nvPr/>
        </p:nvSpPr>
        <p:spPr>
          <a:xfrm>
            <a:off x="306746" y="5142203"/>
            <a:ext cx="541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Results of voice quality using the AMR codec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398446" y="5142203"/>
            <a:ext cx="541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Results of voice quality using the GSM6.10 codec</a:t>
            </a:r>
            <a:endParaRPr lang="zh-TW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6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 and Future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374755" y="1825624"/>
            <a:ext cx="11467476" cy="456018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Their </a:t>
            </a:r>
            <a:r>
              <a:rPr lang="en-US" altLang="zh-TW" dirty="0" err="1"/>
              <a:t>PoC</a:t>
            </a:r>
            <a:r>
              <a:rPr lang="en-US" altLang="zh-TW" dirty="0"/>
              <a:t> solution can be easily deployed in current 3G systems to provide high quality voice and value-added services to end users.</a:t>
            </a: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One extension of this study is to investigate ubiquitous VoIP system/PTT over Cellular and Wireless </a:t>
            </a:r>
            <a:r>
              <a:rPr lang="en-US" altLang="zh-TW" dirty="0" smtClean="0"/>
              <a:t>networks</a:t>
            </a:r>
            <a:r>
              <a:rPr lang="en-US" altLang="zh-TW" dirty="0"/>
              <a:t>. Moreover, currently the 3G network has no Quality of Service (</a:t>
            </a:r>
            <a:r>
              <a:rPr lang="en-US" altLang="zh-TW" dirty="0" err="1"/>
              <a:t>QoS</a:t>
            </a:r>
            <a:r>
              <a:rPr lang="en-US" altLang="zh-TW" dirty="0"/>
              <a:t>) capability. </a:t>
            </a:r>
            <a:endParaRPr lang="en-US" altLang="zh-TW" dirty="0" smtClean="0"/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 smtClean="0"/>
              <a:t>Even </a:t>
            </a:r>
            <a:r>
              <a:rPr lang="en-US" altLang="zh-TW" dirty="0"/>
              <a:t>though the </a:t>
            </a:r>
            <a:r>
              <a:rPr lang="en-US" altLang="zh-TW" dirty="0" err="1"/>
              <a:t>PoC</a:t>
            </a:r>
            <a:r>
              <a:rPr lang="en-US" altLang="zh-TW" dirty="0"/>
              <a:t> (half duplex media transmission) application is feasible on the 3G network, other real-time stream services such as IPTV, VoIP and video conferencing require the support of </a:t>
            </a:r>
            <a:r>
              <a:rPr lang="en-US" altLang="zh-TW" dirty="0" err="1"/>
              <a:t>QoS</a:t>
            </a:r>
            <a:r>
              <a:rPr lang="en-US" altLang="zh-TW" dirty="0"/>
              <a:t> from the network.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06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What is push to talk(PTT)?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What is push to talk over cellular(</a:t>
            </a:r>
            <a:r>
              <a:rPr lang="en-US" altLang="zh-TW" dirty="0" err="1" smtClean="0"/>
              <a:t>PoC</a:t>
            </a:r>
            <a:r>
              <a:rPr lang="en-US" altLang="zh-TW" dirty="0" smtClean="0"/>
              <a:t>)?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 Evaluation </a:t>
            </a:r>
            <a:r>
              <a:rPr lang="en-US" altLang="zh-TW" dirty="0"/>
              <a:t>o</a:t>
            </a:r>
            <a:r>
              <a:rPr lang="en-US" altLang="zh-TW" dirty="0" smtClean="0"/>
              <a:t>f </a:t>
            </a:r>
            <a:r>
              <a:rPr lang="en-US" altLang="zh-TW" dirty="0" smtClean="0"/>
              <a:t>Their </a:t>
            </a:r>
            <a:r>
              <a:rPr lang="en-US" altLang="zh-TW" dirty="0" err="1"/>
              <a:t>PoC</a:t>
            </a:r>
            <a:r>
              <a:rPr lang="en-US" altLang="zh-TW" dirty="0"/>
              <a:t> </a:t>
            </a:r>
            <a:r>
              <a:rPr lang="en-US" altLang="zh-TW" dirty="0" smtClean="0"/>
              <a:t>on </a:t>
            </a:r>
            <a:r>
              <a:rPr lang="en-US" altLang="zh-TW" dirty="0" smtClean="0"/>
              <a:t>the </a:t>
            </a:r>
            <a:r>
              <a:rPr lang="en-US" altLang="zh-TW" dirty="0"/>
              <a:t>US 3G </a:t>
            </a:r>
            <a:r>
              <a:rPr lang="en-US" altLang="zh-TW" dirty="0" smtClean="0"/>
              <a:t>PS(Packet Switch) </a:t>
            </a:r>
            <a:r>
              <a:rPr lang="en-US" altLang="zh-TW" dirty="0" smtClean="0"/>
              <a:t>Networks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Conclusion and Future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47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Push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alk(PTT)?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 smtClean="0"/>
              <a:t>Half duplex</a:t>
            </a:r>
          </a:p>
          <a:p>
            <a:pPr>
              <a:lnSpc>
                <a:spcPts val="4200"/>
              </a:lnSpc>
              <a:spcBef>
                <a:spcPts val="1800"/>
              </a:spcBef>
            </a:pPr>
            <a:r>
              <a:rPr lang="en-US" altLang="zh-TW" dirty="0"/>
              <a:t>I</a:t>
            </a:r>
            <a:r>
              <a:rPr lang="en-US" altLang="zh-TW" dirty="0" smtClean="0"/>
              <a:t>nstantly communicate</a:t>
            </a: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C</a:t>
            </a:r>
            <a:r>
              <a:rPr lang="en-US" altLang="zh-TW" dirty="0" smtClean="0"/>
              <a:t>ommonly employed in wireless cellular phone services that uses a button to switch a device from voice transmission mode to voice reception mode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3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Push To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 over Cellular(</a:t>
            </a:r>
            <a:r>
              <a:rPr lang="en-US" altLang="zh-TW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)?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Near real-time voice communications to users in the same group</a:t>
            </a: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Enable subscribers to use their phones as walkie-talkies with unlimited </a:t>
            </a:r>
            <a:r>
              <a:rPr lang="en-US" altLang="zh-TW" dirty="0" smtClean="0"/>
              <a:t>rang</a:t>
            </a: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 smtClean="0"/>
              <a:t>Packet-switched </a:t>
            </a:r>
            <a:r>
              <a:rPr lang="en-US" altLang="zh-TW" dirty="0"/>
              <a:t>version of PTT</a:t>
            </a: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The main components of the </a:t>
            </a:r>
            <a:r>
              <a:rPr lang="en-US" altLang="zh-TW" dirty="0" err="1"/>
              <a:t>PoC</a:t>
            </a:r>
            <a:r>
              <a:rPr lang="en-US" altLang="zh-TW" dirty="0"/>
              <a:t> system : </a:t>
            </a:r>
            <a:br>
              <a:rPr lang="en-US" altLang="zh-TW" dirty="0"/>
            </a:br>
            <a:r>
              <a:rPr lang="en-US" altLang="zh-TW" dirty="0" err="1"/>
              <a:t>PoC</a:t>
            </a:r>
            <a:r>
              <a:rPr lang="en-US" altLang="zh-TW" dirty="0"/>
              <a:t> Clients, </a:t>
            </a:r>
            <a:r>
              <a:rPr lang="en-US" altLang="zh-TW" dirty="0" err="1"/>
              <a:t>PoC</a:t>
            </a:r>
            <a:r>
              <a:rPr lang="en-US" altLang="zh-TW" dirty="0"/>
              <a:t> Server, Group and List Management Server (GLMS), Presence Server, and IMS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1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PoC</a:t>
            </a:r>
            <a:r>
              <a:rPr lang="en-US" altLang="zh-TW" dirty="0" smtClean="0"/>
              <a:t> Operations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690" y="1835344"/>
            <a:ext cx="9594619" cy="42356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0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</a:t>
            </a:r>
            <a: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Their </a:t>
            </a:r>
            <a:r>
              <a:rPr lang="en-US" altLang="zh-TW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</a:t>
            </a:r>
            <a: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3G PS </a:t>
            </a:r>
            <a: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Networks</a:t>
            </a:r>
            <a:endParaRPr lang="zh-TW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038661"/>
            <a:ext cx="10515600" cy="413830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Three major wireless broadband service providers are considered in the evaluation.</a:t>
            </a: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Two types of codecs are used in our </a:t>
            </a:r>
            <a:r>
              <a:rPr lang="en-US" altLang="zh-TW" dirty="0" err="1"/>
              <a:t>PoC</a:t>
            </a:r>
            <a:r>
              <a:rPr lang="en-US" altLang="zh-TW" dirty="0"/>
              <a:t> system: AMR half rate (4.75 kbps) and GSM6.10 (13.2 kbps</a:t>
            </a:r>
            <a:r>
              <a:rPr lang="en-US" altLang="zh-TW" dirty="0" smtClean="0"/>
              <a:t>).</a:t>
            </a: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en-US" altLang="zh-TW" dirty="0"/>
              <a:t>The measurements are taken in the California Bay </a:t>
            </a:r>
            <a:r>
              <a:rPr lang="en-US" altLang="zh-TW" dirty="0" smtClean="0"/>
              <a:t>Area.</a:t>
            </a:r>
            <a:endParaRPr lang="zh-TW" altLang="en-US" dirty="0"/>
          </a:p>
          <a:p>
            <a:pPr>
              <a:lnSpc>
                <a:spcPts val="3800"/>
              </a:lnSpc>
              <a:spcBef>
                <a:spcPts val="1800"/>
              </a:spcBef>
            </a:pP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7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Environment for </a:t>
            </a:r>
            <a:r>
              <a:rPr lang="en-US" altLang="zh-TW" dirty="0" err="1"/>
              <a:t>PoC</a:t>
            </a:r>
            <a:r>
              <a:rPr lang="en-US" altLang="zh-TW" dirty="0"/>
              <a:t> </a:t>
            </a:r>
            <a:r>
              <a:rPr lang="en-US" altLang="zh-TW" dirty="0" smtClean="0"/>
              <a:t>Evaluation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38" y="2113613"/>
            <a:ext cx="8919524" cy="3792511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20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015" y="737295"/>
            <a:ext cx="8917970" cy="5383409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0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/>
              <a:t>PoC</a:t>
            </a:r>
            <a:r>
              <a:rPr lang="en-US" altLang="zh-TW" b="1" dirty="0"/>
              <a:t> Control </a:t>
            </a:r>
            <a:r>
              <a:rPr lang="en-US" altLang="zh-TW" b="1" dirty="0" smtClean="0"/>
              <a:t>Latency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delays are </a:t>
            </a:r>
            <a:r>
              <a:rPr lang="en-US" altLang="zh-TW" dirty="0"/>
              <a:t>encountered when performing actions such as starting a </a:t>
            </a:r>
            <a:r>
              <a:rPr lang="en-US" altLang="zh-TW" dirty="0" err="1"/>
              <a:t>PoC</a:t>
            </a:r>
            <a:r>
              <a:rPr lang="en-US" altLang="zh-TW" dirty="0"/>
              <a:t> session and floor </a:t>
            </a:r>
            <a:r>
              <a:rPr lang="en-US" altLang="zh-TW" dirty="0" smtClean="0"/>
              <a:t>arbitration.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 err="1" smtClean="0"/>
              <a:t>PoC</a:t>
            </a:r>
            <a:r>
              <a:rPr lang="en-US" altLang="zh-TW" dirty="0" smtClean="0"/>
              <a:t> </a:t>
            </a:r>
            <a:r>
              <a:rPr lang="en-US" altLang="zh-TW" dirty="0"/>
              <a:t>Start to </a:t>
            </a:r>
            <a:r>
              <a:rPr lang="en-US" altLang="zh-TW" dirty="0" smtClean="0"/>
              <a:t>Okay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 err="1" smtClean="0"/>
              <a:t>PoC</a:t>
            </a:r>
            <a:r>
              <a:rPr lang="en-US" altLang="zh-TW" dirty="0" smtClean="0"/>
              <a:t> </a:t>
            </a:r>
            <a:r>
              <a:rPr lang="en-US" altLang="zh-TW" dirty="0"/>
              <a:t>Start to </a:t>
            </a:r>
            <a:r>
              <a:rPr lang="en-US" altLang="zh-TW" dirty="0" smtClean="0"/>
              <a:t>Join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 smtClean="0"/>
              <a:t>Floor Request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 smtClean="0"/>
              <a:t>Floor Release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3DE-FACB-4AD6-96EF-16F97D929DF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2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781</Words>
  <Application>Microsoft Office PowerPoint</Application>
  <PresentationFormat>寬螢幕</PresentationFormat>
  <Paragraphs>88</Paragraphs>
  <Slides>18</Slides>
  <Notes>7</Notes>
  <HiddenSlides>3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Wingdings</vt:lpstr>
      <vt:lpstr>Office 佈景主題</vt:lpstr>
      <vt:lpstr>Performance Measurement, Evaluation and Analysis of Push-to-Talk in 3G Networks</vt:lpstr>
      <vt:lpstr>Outline</vt:lpstr>
      <vt:lpstr>What is Push To Talk(PTT)?</vt:lpstr>
      <vt:lpstr>What is Push To Talk over Cellular(PoC)?</vt:lpstr>
      <vt:lpstr>PoC Operations</vt:lpstr>
      <vt:lpstr>Evaluation of Their PoC on the US 3G PS Networks</vt:lpstr>
      <vt:lpstr>Environment for PoC Evaluation</vt:lpstr>
      <vt:lpstr>PowerPoint 簡報</vt:lpstr>
      <vt:lpstr>PoC Control Latency</vt:lpstr>
      <vt:lpstr>The round-trip time(RTT) between the MD(Mobile Device) and the server</vt:lpstr>
      <vt:lpstr>PowerPoint 簡報</vt:lpstr>
      <vt:lpstr>PoC Voice Latency</vt:lpstr>
      <vt:lpstr>PowerPoint 簡報</vt:lpstr>
      <vt:lpstr>PowerPoint 簡報</vt:lpstr>
      <vt:lpstr>PoC Voice Quality</vt:lpstr>
      <vt:lpstr>Descriptions of voice quality in each score</vt:lpstr>
      <vt:lpstr>PowerPoint 簡報</vt:lpstr>
      <vt:lpstr>Conclusion and Future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Measurement, Evaluation and Analysis of Push-to-Talk in 3G Networks</dc:title>
  <dc:creator>翁琇甄</dc:creator>
  <cp:lastModifiedBy>翁琇甄</cp:lastModifiedBy>
  <cp:revision>43</cp:revision>
  <dcterms:created xsi:type="dcterms:W3CDTF">2017-07-22T08:11:36Z</dcterms:created>
  <dcterms:modified xsi:type="dcterms:W3CDTF">2017-07-25T18:40:04Z</dcterms:modified>
</cp:coreProperties>
</file>