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3" r:id="rId3"/>
    <p:sldId id="264" r:id="rId4"/>
    <p:sldId id="273" r:id="rId5"/>
    <p:sldId id="274" r:id="rId6"/>
    <p:sldId id="270" r:id="rId7"/>
    <p:sldId id="259" r:id="rId8"/>
    <p:sldId id="267" r:id="rId9"/>
    <p:sldId id="260" r:id="rId10"/>
    <p:sldId id="269" r:id="rId11"/>
    <p:sldId id="265" r:id="rId12"/>
    <p:sldId id="266" r:id="rId13"/>
    <p:sldId id="261" r:id="rId14"/>
    <p:sldId id="258" r:id="rId15"/>
    <p:sldId id="275" r:id="rId1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50" autoAdjust="0"/>
    <p:restoredTop sz="91007" autoAdjust="0"/>
  </p:normalViewPr>
  <p:slideViewPr>
    <p:cSldViewPr snapToGrid="0">
      <p:cViewPr varScale="1">
        <p:scale>
          <a:sx n="68" d="100"/>
          <a:sy n="68" d="100"/>
        </p:scale>
        <p:origin x="81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FD9A1C-80D4-49F0-AB9C-6B3637CD766B}" type="datetimeFigureOut">
              <a:rPr lang="zh-TW" altLang="en-US" smtClean="0"/>
              <a:t>2017/8/22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299D-A5FD-48E5-BD41-DA3BB0987890}" type="slidenum">
              <a:rPr lang="zh-TW" altLang="en-US" smtClean="0"/>
              <a:t>‹#›</a:t>
            </a:fld>
            <a:endParaRPr lang="zh-TW" altLang="en-US"/>
          </a:p>
        </p:txBody>
      </p:sp>
    </p:spTree>
    <p:extLst>
      <p:ext uri="{BB962C8B-B14F-4D97-AF65-F5344CB8AC3E}">
        <p14:creationId xmlns:p14="http://schemas.microsoft.com/office/powerpoint/2010/main" val="1621031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971550" lvl="1" indent="-514350">
              <a:buAutoNum type="arabicPeriod"/>
            </a:pPr>
            <a:r>
              <a:rPr lang="en-US" altLang="zh-TW" sz="2800" dirty="0" smtClean="0"/>
              <a:t>Setting up the data channels over the radio link  (20%~30%)</a:t>
            </a:r>
          </a:p>
          <a:p>
            <a:pPr marL="971550" lvl="1" indent="-514350">
              <a:buAutoNum type="arabicPeriod"/>
            </a:pPr>
            <a:r>
              <a:rPr lang="en-US" altLang="zh-TW" sz="2800" dirty="0" smtClean="0"/>
              <a:t>The transfer of SIP messages over the established radio link</a:t>
            </a:r>
            <a:r>
              <a:rPr lang="en-US" altLang="zh-TW" dirty="0" smtClean="0"/>
              <a:t>  (40%)</a:t>
            </a:r>
          </a:p>
          <a:p>
            <a:pPr marL="971550" lvl="1" indent="-514350">
              <a:buAutoNum type="arabicPeriod"/>
            </a:pPr>
            <a:r>
              <a:rPr lang="en-US" altLang="zh-TW" sz="2800" dirty="0" smtClean="0"/>
              <a:t>Transport in core of the mobile communication network and the processing of the message (30%~40%)</a:t>
            </a:r>
            <a:endParaRPr lang="zh-TW" altLang="en-US" sz="2800" dirty="0" smtClean="0"/>
          </a:p>
        </p:txBody>
      </p:sp>
      <p:sp>
        <p:nvSpPr>
          <p:cNvPr id="4" name="投影片編號版面配置區 3"/>
          <p:cNvSpPr>
            <a:spLocks noGrp="1"/>
          </p:cNvSpPr>
          <p:nvPr>
            <p:ph type="sldNum" sz="quarter" idx="10"/>
          </p:nvPr>
        </p:nvSpPr>
        <p:spPr/>
        <p:txBody>
          <a:bodyPr/>
          <a:lstStyle/>
          <a:p>
            <a:fld id="{D4CC299D-A5FD-48E5-BD41-DA3BB0987890}" type="slidenum">
              <a:rPr lang="zh-TW" altLang="en-US" smtClean="0"/>
              <a:t>3</a:t>
            </a:fld>
            <a:endParaRPr lang="zh-TW" altLang="en-US"/>
          </a:p>
        </p:txBody>
      </p:sp>
    </p:spTree>
    <p:extLst>
      <p:ext uri="{BB962C8B-B14F-4D97-AF65-F5344CB8AC3E}">
        <p14:creationId xmlns:p14="http://schemas.microsoft.com/office/powerpoint/2010/main" val="798420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TD-SCDMA: Time Division - Synchronous Code Division Multiple Access</a:t>
            </a:r>
            <a:endParaRPr lang="zh-TW" altLang="en-US" dirty="0"/>
          </a:p>
        </p:txBody>
      </p:sp>
      <p:sp>
        <p:nvSpPr>
          <p:cNvPr id="4" name="投影片編號版面配置區 3"/>
          <p:cNvSpPr>
            <a:spLocks noGrp="1"/>
          </p:cNvSpPr>
          <p:nvPr>
            <p:ph type="sldNum" sz="quarter" idx="10"/>
          </p:nvPr>
        </p:nvSpPr>
        <p:spPr/>
        <p:txBody>
          <a:bodyPr/>
          <a:lstStyle/>
          <a:p>
            <a:fld id="{D4CC299D-A5FD-48E5-BD41-DA3BB0987890}" type="slidenum">
              <a:rPr lang="zh-TW" altLang="en-US" smtClean="0"/>
              <a:t>5</a:t>
            </a:fld>
            <a:endParaRPr lang="zh-TW" altLang="en-US"/>
          </a:p>
        </p:txBody>
      </p:sp>
    </p:spTree>
    <p:extLst>
      <p:ext uri="{BB962C8B-B14F-4D97-AF65-F5344CB8AC3E}">
        <p14:creationId xmlns:p14="http://schemas.microsoft.com/office/powerpoint/2010/main" val="865293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err="1" smtClean="0">
                <a:solidFill>
                  <a:schemeClr val="tx1"/>
                </a:solidFill>
                <a:effectLst/>
                <a:latin typeface="+mn-lt"/>
                <a:ea typeface="+mn-ea"/>
                <a:cs typeface="+mn-cs"/>
              </a:rPr>
              <a:t>Mmessage</a:t>
            </a:r>
            <a:r>
              <a:rPr lang="en-US" altLang="zh-TW" sz="1200" b="0" i="0" kern="1200" dirty="0" smtClean="0">
                <a:solidFill>
                  <a:schemeClr val="tx1"/>
                </a:solidFill>
                <a:effectLst/>
                <a:latin typeface="+mn-lt"/>
                <a:ea typeface="+mn-ea"/>
                <a:cs typeface="+mn-cs"/>
              </a:rPr>
              <a:t> denotes the length of a SIP message.</a:t>
            </a:r>
          </a:p>
          <a:p>
            <a:r>
              <a:rPr lang="en-US" altLang="zh-TW" sz="1200" b="0" i="0" kern="1200" dirty="0" smtClean="0">
                <a:solidFill>
                  <a:schemeClr val="tx1"/>
                </a:solidFill>
                <a:effectLst/>
                <a:latin typeface="+mn-lt"/>
                <a:ea typeface="+mn-ea"/>
                <a:cs typeface="+mn-cs"/>
              </a:rPr>
              <a:t>N denotes the quantity of messages needed during one call setting up procedure.</a:t>
            </a:r>
          </a:p>
          <a:p>
            <a:r>
              <a:rPr lang="en-US" altLang="zh-TW" sz="1200" b="0" i="0" kern="1200" dirty="0" err="1" smtClean="0">
                <a:solidFill>
                  <a:schemeClr val="tx1"/>
                </a:solidFill>
                <a:effectLst/>
                <a:latin typeface="+mn-lt"/>
                <a:ea typeface="+mn-ea"/>
                <a:cs typeface="+mn-cs"/>
              </a:rPr>
              <a:t>Rlink</a:t>
            </a:r>
            <a:r>
              <a:rPr lang="en-US" altLang="zh-TW" sz="1200" b="0" i="0" kern="1200" dirty="0" smtClean="0">
                <a:solidFill>
                  <a:schemeClr val="tx1"/>
                </a:solidFill>
                <a:effectLst/>
                <a:latin typeface="+mn-lt"/>
                <a:ea typeface="+mn-ea"/>
                <a:cs typeface="+mn-cs"/>
              </a:rPr>
              <a:t> denotes transfer rate of wireless link, </a:t>
            </a:r>
            <a:r>
              <a:rPr lang="en-US" altLang="zh-TW" sz="1200" b="0" i="0" kern="1200" dirty="0" err="1" smtClean="0">
                <a:solidFill>
                  <a:schemeClr val="tx1"/>
                </a:solidFill>
                <a:effectLst/>
                <a:latin typeface="+mn-lt"/>
                <a:ea typeface="+mn-ea"/>
                <a:cs typeface="+mn-cs"/>
              </a:rPr>
              <a:t>Rlink</a:t>
            </a:r>
            <a:r>
              <a:rPr lang="en-US" altLang="zh-TW" sz="1200" b="0" i="0" kern="1200" dirty="0" smtClean="0">
                <a:solidFill>
                  <a:schemeClr val="tx1"/>
                </a:solidFill>
                <a:effectLst/>
                <a:latin typeface="+mn-lt"/>
                <a:ea typeface="+mn-ea"/>
                <a:cs typeface="+mn-cs"/>
              </a:rPr>
              <a:t>=9.6kbits/s</a:t>
            </a:r>
          </a:p>
          <a:p>
            <a:r>
              <a:rPr lang="en-US" altLang="zh-TW" sz="1200" b="0" i="0" kern="1200" dirty="0" smtClean="0">
                <a:solidFill>
                  <a:schemeClr val="tx1"/>
                </a:solidFill>
                <a:effectLst/>
                <a:latin typeface="+mn-lt"/>
                <a:ea typeface="+mn-ea"/>
                <a:cs typeface="+mn-cs"/>
              </a:rPr>
              <a:t>FER is the frame error ratio.</a:t>
            </a:r>
          </a:p>
          <a:p>
            <a:r>
              <a:rPr lang="en-US" altLang="zh-TW" sz="1200" b="0" i="0" kern="1200" dirty="0" err="1" smtClean="0">
                <a:solidFill>
                  <a:schemeClr val="tx1"/>
                </a:solidFill>
                <a:effectLst/>
                <a:latin typeface="+mn-lt"/>
                <a:ea typeface="+mn-ea"/>
                <a:cs typeface="+mn-cs"/>
              </a:rPr>
              <a:t>M</a:t>
            </a:r>
            <a:r>
              <a:rPr lang="en-US" altLang="zh-TW" sz="1000" b="0" i="0" kern="1200" dirty="0" err="1" smtClean="0">
                <a:solidFill>
                  <a:schemeClr val="tx1"/>
                </a:solidFill>
                <a:effectLst/>
                <a:latin typeface="+mn-lt"/>
                <a:ea typeface="+mn-ea"/>
                <a:cs typeface="+mn-cs"/>
              </a:rPr>
              <a:t>frame</a:t>
            </a:r>
            <a:r>
              <a:rPr lang="en-US" altLang="zh-TW" sz="1000" b="0" i="0" kern="1200" dirty="0" smtClean="0">
                <a:solidFill>
                  <a:schemeClr val="tx1"/>
                </a:solidFill>
                <a:effectLst/>
                <a:latin typeface="+mn-lt"/>
                <a:ea typeface="+mn-ea"/>
                <a:cs typeface="+mn-cs"/>
              </a:rPr>
              <a:t> i</a:t>
            </a:r>
            <a:r>
              <a:rPr lang="en-US" altLang="zh-TW" sz="1200" b="0" i="0" kern="1200" dirty="0" smtClean="0">
                <a:solidFill>
                  <a:schemeClr val="tx1"/>
                </a:solidFill>
                <a:effectLst/>
                <a:latin typeface="+mn-lt"/>
                <a:ea typeface="+mn-ea"/>
                <a:cs typeface="+mn-cs"/>
              </a:rPr>
              <a:t>s the length of a frame.</a:t>
            </a:r>
            <a:endParaRPr lang="en-US" altLang="zh-TW" sz="1000" b="0" i="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D4CC299D-A5FD-48E5-BD41-DA3BB0987890}" type="slidenum">
              <a:rPr lang="zh-TW" altLang="en-US" smtClean="0"/>
              <a:t>6</a:t>
            </a:fld>
            <a:endParaRPr lang="zh-TW" altLang="en-US"/>
          </a:p>
        </p:txBody>
      </p:sp>
    </p:spTree>
    <p:extLst>
      <p:ext uri="{BB962C8B-B14F-4D97-AF65-F5344CB8AC3E}">
        <p14:creationId xmlns:p14="http://schemas.microsoft.com/office/powerpoint/2010/main" val="3391821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sz="1200" b="0" i="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D4CC299D-A5FD-48E5-BD41-DA3BB0987890}" type="slidenum">
              <a:rPr lang="zh-TW" altLang="en-US" smtClean="0"/>
              <a:t>11</a:t>
            </a:fld>
            <a:endParaRPr lang="zh-TW" altLang="en-US"/>
          </a:p>
        </p:txBody>
      </p:sp>
    </p:spTree>
    <p:extLst>
      <p:ext uri="{BB962C8B-B14F-4D97-AF65-F5344CB8AC3E}">
        <p14:creationId xmlns:p14="http://schemas.microsoft.com/office/powerpoint/2010/main" val="582563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smtClean="0">
                <a:solidFill>
                  <a:schemeClr val="tx1"/>
                </a:solidFill>
                <a:effectLst/>
                <a:latin typeface="+mn-lt"/>
                <a:ea typeface="+mn-ea"/>
                <a:cs typeface="+mn-cs"/>
              </a:rPr>
              <a:t>User Terminal (UE)</a:t>
            </a:r>
            <a:endParaRPr lang="zh-TW" altLang="en-US" dirty="0"/>
          </a:p>
        </p:txBody>
      </p:sp>
      <p:sp>
        <p:nvSpPr>
          <p:cNvPr id="4" name="投影片編號版面配置區 3"/>
          <p:cNvSpPr>
            <a:spLocks noGrp="1"/>
          </p:cNvSpPr>
          <p:nvPr>
            <p:ph type="sldNum" sz="quarter" idx="10"/>
          </p:nvPr>
        </p:nvSpPr>
        <p:spPr/>
        <p:txBody>
          <a:bodyPr/>
          <a:lstStyle/>
          <a:p>
            <a:fld id="{D4CC299D-A5FD-48E5-BD41-DA3BB0987890}" type="slidenum">
              <a:rPr lang="zh-TW" altLang="en-US" smtClean="0"/>
              <a:t>12</a:t>
            </a:fld>
            <a:endParaRPr lang="zh-TW" altLang="en-US"/>
          </a:p>
        </p:txBody>
      </p:sp>
    </p:spTree>
    <p:extLst>
      <p:ext uri="{BB962C8B-B14F-4D97-AF65-F5344CB8AC3E}">
        <p14:creationId xmlns:p14="http://schemas.microsoft.com/office/powerpoint/2010/main" val="2626142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34B8F8FF-3CD8-402C-AF58-43F6DF90754C}" type="datetime1">
              <a:rPr lang="zh-TW" altLang="en-US" smtClean="0"/>
              <a:t>2017/8/22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840136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D3A8E2D-3FCF-40F2-A704-53936EA48A5C}" type="datetime1">
              <a:rPr lang="zh-TW" altLang="en-US" smtClean="0"/>
              <a:t>2017/8/22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4119761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35B2329-8BC8-47AE-80BD-707217E7E481}" type="datetime1">
              <a:rPr lang="zh-TW" altLang="en-US" smtClean="0"/>
              <a:t>2017/8/22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2851591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B1E3337-2CCF-4F7E-A846-DC0EE3CD84E8}" type="datetime1">
              <a:rPr lang="zh-TW" altLang="en-US" smtClean="0"/>
              <a:t>2017/8/22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1222517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67249D9-6CF2-47E7-9BCD-0335E5B7399E}" type="datetime1">
              <a:rPr lang="zh-TW" altLang="en-US" smtClean="0"/>
              <a:t>2017/8/22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2233018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193729B-1498-4E2A-AC85-7E5DE90D5471}" type="datetime1">
              <a:rPr lang="zh-TW" altLang="en-US" smtClean="0"/>
              <a:t>2017/8/22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287072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388D456A-C82E-48B3-AF64-C65AB255C7E5}" type="datetime1">
              <a:rPr lang="zh-TW" altLang="en-US" smtClean="0"/>
              <a:t>2017/8/22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913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7338B87-1CB5-4A35-A827-4BB98D551D2B}" type="datetime1">
              <a:rPr lang="zh-TW" altLang="en-US" smtClean="0"/>
              <a:t>2017/8/22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2318350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87EA8C4-A4C4-4B77-996C-917C501BAAA2}" type="datetime1">
              <a:rPr lang="zh-TW" altLang="en-US" smtClean="0"/>
              <a:t>2017/8/22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3208924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374338F-372F-4315-B99F-DBA50894FB8D}" type="datetime1">
              <a:rPr lang="zh-TW" altLang="en-US" smtClean="0"/>
              <a:t>2017/8/22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2460606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2746B18-1C31-482A-8B2C-5D92505BD813}" type="datetime1">
              <a:rPr lang="zh-TW" altLang="en-US" smtClean="0"/>
              <a:t>2017/8/22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1952644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34021-D162-46D3-AF9E-FF00B12F03C4}" type="datetime1">
              <a:rPr lang="zh-TW" altLang="en-US" smtClean="0"/>
              <a:t>2017/8/22</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26577A-1A69-4C4F-ADD0-0455A8B30024}" type="slidenum">
              <a:rPr lang="zh-TW" altLang="en-US" smtClean="0"/>
              <a:t>‹#›</a:t>
            </a:fld>
            <a:endParaRPr lang="zh-TW" altLang="en-US"/>
          </a:p>
        </p:txBody>
      </p:sp>
    </p:spTree>
    <p:extLst>
      <p:ext uri="{BB962C8B-B14F-4D97-AF65-F5344CB8AC3E}">
        <p14:creationId xmlns:p14="http://schemas.microsoft.com/office/powerpoint/2010/main" val="3177450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ieeexplore.ieee.org/document/1424902/" TargetMode="External"/><Relationship Id="rId2" Type="http://schemas.openxmlformats.org/officeDocument/2006/relationships/hyperlink" Target="http://ieeexplore.ieee.org/document/5715543/" TargetMode="External"/><Relationship Id="rId1" Type="http://schemas.openxmlformats.org/officeDocument/2006/relationships/slideLayout" Target="../slideLayouts/slideLayout2.xml"/><Relationship Id="rId4" Type="http://schemas.openxmlformats.org/officeDocument/2006/relationships/hyperlink" Target="http://journal.cqupt.edu.cn/jcuptnse/ch/reader/create_pdf.aspx?file_no=20070623&amp;year_id=2007&amp;quarter_id=6&amp;falg=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a:t>Analyzing and Improving Session Setup Latency of Push-to-Talk over Cellular</a:t>
            </a:r>
          </a:p>
        </p:txBody>
      </p:sp>
      <p:sp>
        <p:nvSpPr>
          <p:cNvPr id="3" name="副標題 2"/>
          <p:cNvSpPr>
            <a:spLocks noGrp="1"/>
          </p:cNvSpPr>
          <p:nvPr>
            <p:ph type="subTitle" idx="1"/>
          </p:nvPr>
        </p:nvSpPr>
        <p:spPr/>
        <p:txBody>
          <a:bodyPr/>
          <a:lstStyle/>
          <a:p>
            <a:r>
              <a:rPr lang="en-US" altLang="zh-TW" dirty="0" smtClean="0"/>
              <a:t>2012 </a:t>
            </a:r>
            <a:r>
              <a:rPr lang="en-US" altLang="zh-TW" dirty="0" smtClean="0"/>
              <a:t>8th International Conference </a:t>
            </a:r>
            <a:r>
              <a:rPr lang="en-US" altLang="zh-TW" dirty="0"/>
              <a:t>on Wireless Communications, Networking and Mobile Computing (</a:t>
            </a:r>
            <a:r>
              <a:rPr lang="en-US" altLang="zh-TW" dirty="0" err="1" smtClean="0"/>
              <a:t>WiCOM</a:t>
            </a:r>
            <a:endParaRPr lang="en-US" altLang="zh-TW" dirty="0" smtClean="0"/>
          </a:p>
          <a:p>
            <a:r>
              <a:rPr lang="de-DE" altLang="zh-TW" dirty="0"/>
              <a:t>Dawei Ma; Wei Huang; Wei Li; Sheng Chen; Binde Luo</a:t>
            </a:r>
            <a:endParaRPr lang="zh-TW" altLang="en-US"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1</a:t>
            </a:fld>
            <a:endParaRPr lang="zh-TW" altLang="en-US"/>
          </a:p>
        </p:txBody>
      </p:sp>
    </p:spTree>
    <p:extLst>
      <p:ext uri="{BB962C8B-B14F-4D97-AF65-F5344CB8AC3E}">
        <p14:creationId xmlns:p14="http://schemas.microsoft.com/office/powerpoint/2010/main" val="1883578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en-US" altLang="zh-TW" dirty="0" smtClean="0"/>
              <a:t>Compare </a:t>
            </a:r>
            <a:r>
              <a:rPr lang="en-US" altLang="zh-TW" dirty="0"/>
              <a:t>the compression ratio of the proposed IDCM with that of LZSS using a typical segment of SIP signaling “INVITE” &amp; “</a:t>
            </a:r>
            <a:r>
              <a:rPr lang="en-US" altLang="zh-TW" dirty="0" smtClean="0"/>
              <a:t>BYE”.</a:t>
            </a:r>
            <a:endParaRPr lang="zh-TW" altLang="en-US"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10</a:t>
            </a:fld>
            <a:endParaRPr lang="zh-TW" altLang="en-US"/>
          </a:p>
        </p:txBody>
      </p:sp>
      <p:pic>
        <p:nvPicPr>
          <p:cNvPr id="6148" name="Picture 4" descr="Tabl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9102" y="3404382"/>
            <a:ext cx="8333796" cy="1673323"/>
          </a:xfrm>
          <a:prstGeom prst="rect">
            <a:avLst/>
          </a:prstGeom>
          <a:noFill/>
          <a:extLst>
            <a:ext uri="{909E8E84-426E-40DD-AFC4-6F175D3DCCD1}">
              <a14:hiddenFill xmlns:a14="http://schemas.microsoft.com/office/drawing/2010/main">
                <a:solidFill>
                  <a:srgbClr val="FFFFFF"/>
                </a:solidFill>
              </a14:hiddenFill>
            </a:ext>
          </a:extLst>
        </p:spPr>
      </p:pic>
      <p:sp>
        <p:nvSpPr>
          <p:cNvPr id="6" name="標題 5"/>
          <p:cNvSpPr>
            <a:spLocks noGrp="1"/>
          </p:cNvSpPr>
          <p:nvPr>
            <p:ph type="title"/>
          </p:nvPr>
        </p:nvSpPr>
        <p:spPr/>
        <p:txBody>
          <a:bodyPr/>
          <a:lstStyle/>
          <a:p>
            <a:r>
              <a:rPr lang="en-US" altLang="zh-TW" b="1" dirty="0" smtClean="0"/>
              <a:t>Analysis (compare IDCM with LZSS) </a:t>
            </a:r>
            <a:endParaRPr lang="zh-TW" altLang="en-US" b="1" dirty="0"/>
          </a:p>
        </p:txBody>
      </p:sp>
    </p:spTree>
    <p:extLst>
      <p:ext uri="{BB962C8B-B14F-4D97-AF65-F5344CB8AC3E}">
        <p14:creationId xmlns:p14="http://schemas.microsoft.com/office/powerpoint/2010/main" val="3634111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Transfer </a:t>
            </a:r>
            <a:r>
              <a:rPr lang="en-US" altLang="zh-TW" b="1" dirty="0" smtClean="0"/>
              <a:t>Delay</a:t>
            </a:r>
            <a:endParaRPr lang="zh-TW" altLang="en-US" b="1" dirty="0"/>
          </a:p>
        </p:txBody>
      </p:sp>
      <p:pic>
        <p:nvPicPr>
          <p:cNvPr id="4098" name="Picture 2" descr="Fig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305" y="2183825"/>
            <a:ext cx="4976708" cy="2825486"/>
          </a:xfrm>
          <a:prstGeom prst="rect">
            <a:avLst/>
          </a:prstGeom>
          <a:noFill/>
          <a:extLst>
            <a:ext uri="{909E8E84-426E-40DD-AFC4-6F175D3DCCD1}">
              <a14:hiddenFill xmlns:a14="http://schemas.microsoft.com/office/drawing/2010/main">
                <a:solidFill>
                  <a:srgbClr val="FFFFFF"/>
                </a:solidFill>
              </a14:hiddenFill>
            </a:ext>
          </a:extLst>
        </p:spPr>
      </p:pic>
      <p:sp>
        <p:nvSpPr>
          <p:cNvPr id="5" name="投影片編號版面配置區 4"/>
          <p:cNvSpPr>
            <a:spLocks noGrp="1"/>
          </p:cNvSpPr>
          <p:nvPr>
            <p:ph type="sldNum" sz="quarter" idx="12"/>
          </p:nvPr>
        </p:nvSpPr>
        <p:spPr/>
        <p:txBody>
          <a:bodyPr/>
          <a:lstStyle/>
          <a:p>
            <a:fld id="{A826577A-1A69-4C4F-ADD0-0455A8B30024}" type="slidenum">
              <a:rPr lang="zh-TW" altLang="en-US" smtClean="0"/>
              <a:t>11</a:t>
            </a:fld>
            <a:endParaRPr lang="zh-TW" altLang="en-US"/>
          </a:p>
        </p:txBody>
      </p:sp>
      <p:pic>
        <p:nvPicPr>
          <p:cNvPr id="4100" name="Picture 4" descr="Fig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1030" y="2174626"/>
            <a:ext cx="4859459" cy="2834685"/>
          </a:xfrm>
          <a:prstGeom prst="rect">
            <a:avLst/>
          </a:prstGeom>
          <a:noFill/>
          <a:extLst>
            <a:ext uri="{909E8E84-426E-40DD-AFC4-6F175D3DCCD1}">
              <a14:hiddenFill xmlns:a14="http://schemas.microsoft.com/office/drawing/2010/main">
                <a:solidFill>
                  <a:srgbClr val="FFFFFF"/>
                </a:solidFill>
              </a14:hiddenFill>
            </a:ext>
          </a:extLst>
        </p:spPr>
      </p:pic>
      <p:sp>
        <p:nvSpPr>
          <p:cNvPr id="6" name="文字方塊 5"/>
          <p:cNvSpPr txBox="1"/>
          <p:nvPr/>
        </p:nvSpPr>
        <p:spPr>
          <a:xfrm>
            <a:off x="1139483" y="5188698"/>
            <a:ext cx="5181547" cy="369332"/>
          </a:xfrm>
          <a:prstGeom prst="rect">
            <a:avLst/>
          </a:prstGeom>
          <a:noFill/>
        </p:spPr>
        <p:txBody>
          <a:bodyPr wrap="none" rtlCol="0">
            <a:spAutoFit/>
          </a:bodyPr>
          <a:lstStyle/>
          <a:p>
            <a:r>
              <a:rPr lang="en-US" altLang="zh-TW" dirty="0"/>
              <a:t>Session setup latency vs. the amount of SIP messages</a:t>
            </a:r>
            <a:endParaRPr lang="zh-TW" altLang="en-US" dirty="0"/>
          </a:p>
        </p:txBody>
      </p:sp>
      <p:sp>
        <p:nvSpPr>
          <p:cNvPr id="7" name="文字方塊 6"/>
          <p:cNvSpPr txBox="1"/>
          <p:nvPr/>
        </p:nvSpPr>
        <p:spPr>
          <a:xfrm>
            <a:off x="7480629" y="5188698"/>
            <a:ext cx="2886881" cy="369332"/>
          </a:xfrm>
          <a:prstGeom prst="rect">
            <a:avLst/>
          </a:prstGeom>
          <a:noFill/>
        </p:spPr>
        <p:txBody>
          <a:bodyPr wrap="none" rtlCol="0">
            <a:spAutoFit/>
          </a:bodyPr>
          <a:lstStyle/>
          <a:p>
            <a:r>
              <a:rPr lang="en-US" altLang="zh-TW" dirty="0"/>
              <a:t>Session setup latency vs. FER</a:t>
            </a:r>
            <a:endParaRPr lang="zh-TW" altLang="en-US" dirty="0"/>
          </a:p>
        </p:txBody>
      </p:sp>
    </p:spTree>
    <p:extLst>
      <p:ext uri="{BB962C8B-B14F-4D97-AF65-F5344CB8AC3E}">
        <p14:creationId xmlns:p14="http://schemas.microsoft.com/office/powerpoint/2010/main" val="2840612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b="1" dirty="0" smtClean="0"/>
              <a:t>Performance estimation on the prototype of POC system based on TD-SCDMA network</a:t>
            </a:r>
            <a:endParaRPr lang="zh-TW" altLang="en-US" b="1" dirty="0"/>
          </a:p>
        </p:txBody>
      </p:sp>
      <p:sp>
        <p:nvSpPr>
          <p:cNvPr id="3" name="內容版面配置區 2"/>
          <p:cNvSpPr>
            <a:spLocks noGrp="1"/>
          </p:cNvSpPr>
          <p:nvPr>
            <p:ph idx="1"/>
          </p:nvPr>
        </p:nvSpPr>
        <p:spPr/>
        <p:txBody>
          <a:bodyPr/>
          <a:lstStyle/>
          <a:p>
            <a:endParaRPr lang="zh-TW" altLang="en-US"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12</a:t>
            </a:fld>
            <a:endParaRPr lang="zh-TW" altLang="en-US"/>
          </a:p>
        </p:txBody>
      </p:sp>
      <p:pic>
        <p:nvPicPr>
          <p:cNvPr id="8" name="Picture 2" descr="Fig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2481" y="2115897"/>
            <a:ext cx="5907038" cy="3770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0537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Performance estimation on the prototype of POC system based on TD-SCDMA network</a:t>
            </a:r>
            <a:endParaRPr lang="zh-TW" altLang="en-US" b="1"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13</a:t>
            </a:fld>
            <a:endParaRPr lang="zh-TW" altLang="en-US"/>
          </a:p>
        </p:txBody>
      </p:sp>
      <p:sp>
        <p:nvSpPr>
          <p:cNvPr id="5" name="內容版面配置區 4"/>
          <p:cNvSpPr>
            <a:spLocks noGrp="1"/>
          </p:cNvSpPr>
          <p:nvPr>
            <p:ph idx="1"/>
          </p:nvPr>
        </p:nvSpPr>
        <p:spPr/>
        <p:txBody>
          <a:bodyPr/>
          <a:lstStyle/>
          <a:p>
            <a:endParaRPr lang="en-US" altLang="zh-TW" dirty="0" smtClean="0"/>
          </a:p>
          <a:p>
            <a:r>
              <a:rPr lang="en-US" altLang="zh-TW" dirty="0"/>
              <a:t>T</a:t>
            </a:r>
            <a:r>
              <a:rPr lang="en-US" altLang="zh-TW" dirty="0" smtClean="0"/>
              <a:t>ested </a:t>
            </a:r>
            <a:r>
              <a:rPr lang="en-US" altLang="zh-TW" dirty="0"/>
              <a:t>the session setup latency for 100 </a:t>
            </a:r>
            <a:r>
              <a:rPr lang="en-US" altLang="zh-TW" dirty="0" smtClean="0"/>
              <a:t>times:</a:t>
            </a:r>
            <a:endParaRPr lang="zh-TW" altLang="en-US" dirty="0"/>
          </a:p>
        </p:txBody>
      </p:sp>
      <p:pic>
        <p:nvPicPr>
          <p:cNvPr id="7" name="Picture 5" descr="Tabl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674" y="3318204"/>
            <a:ext cx="9769650" cy="97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077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Conclusion</a:t>
            </a:r>
            <a:endParaRPr lang="zh-TW" altLang="en-US" b="1" dirty="0"/>
          </a:p>
        </p:txBody>
      </p:sp>
      <p:sp>
        <p:nvSpPr>
          <p:cNvPr id="3" name="內容版面配置區 2"/>
          <p:cNvSpPr>
            <a:spLocks noGrp="1"/>
          </p:cNvSpPr>
          <p:nvPr>
            <p:ph idx="1"/>
          </p:nvPr>
        </p:nvSpPr>
        <p:spPr>
          <a:xfrm>
            <a:off x="838200" y="1690688"/>
            <a:ext cx="10515600" cy="4486275"/>
          </a:xfrm>
        </p:spPr>
        <p:txBody>
          <a:bodyPr>
            <a:normAutofit/>
          </a:bodyPr>
          <a:lstStyle/>
          <a:p>
            <a:r>
              <a:rPr lang="en-US" altLang="zh-TW" dirty="0"/>
              <a:t>Session setup latency of the SIP-based </a:t>
            </a:r>
            <a:r>
              <a:rPr lang="en-US" altLang="zh-TW" dirty="0" err="1"/>
              <a:t>PoC</a:t>
            </a:r>
            <a:r>
              <a:rPr lang="en-US" altLang="zh-TW" dirty="0"/>
              <a:t> system is the primary block to extend </a:t>
            </a:r>
            <a:r>
              <a:rPr lang="en-US" altLang="zh-TW" dirty="0" err="1"/>
              <a:t>PoC</a:t>
            </a:r>
            <a:r>
              <a:rPr lang="en-US" altLang="zh-TW" dirty="0"/>
              <a:t> application. It is obviously necessary to reduce the transfer time in bandwidth-limited wireless condition because of the transfer time occupying about 40% of the whole setup latency. </a:t>
            </a:r>
            <a:endParaRPr lang="en-US" altLang="zh-TW" dirty="0" smtClean="0"/>
          </a:p>
          <a:p>
            <a:endParaRPr lang="en-US" altLang="zh-TW" dirty="0" smtClean="0"/>
          </a:p>
          <a:p>
            <a:r>
              <a:rPr lang="en-US" altLang="zh-TW" dirty="0" smtClean="0"/>
              <a:t>The </a:t>
            </a:r>
            <a:r>
              <a:rPr lang="en-US" altLang="zh-TW" dirty="0"/>
              <a:t>smaller the size of the messages transferred is, the shorter the transfer time needs</a:t>
            </a:r>
            <a:r>
              <a:rPr lang="en-US" altLang="zh-TW" dirty="0" smtClean="0"/>
              <a:t>.</a:t>
            </a:r>
          </a:p>
          <a:p>
            <a:endParaRPr lang="en-US" altLang="zh-TW" dirty="0" smtClean="0"/>
          </a:p>
          <a:p>
            <a:r>
              <a:rPr lang="en-US" altLang="zh-TW" dirty="0" smtClean="0"/>
              <a:t>Compared </a:t>
            </a:r>
            <a:r>
              <a:rPr lang="en-US" altLang="zh-TW" dirty="0"/>
              <a:t>the proposed IDCM with traditional algorithm such as LZSS and observed much better performance of IDCM. </a:t>
            </a:r>
            <a:endParaRPr lang="zh-TW" altLang="en-US" dirty="0"/>
          </a:p>
        </p:txBody>
      </p:sp>
      <p:sp>
        <p:nvSpPr>
          <p:cNvPr id="5" name="投影片編號版面配置區 4"/>
          <p:cNvSpPr>
            <a:spLocks noGrp="1"/>
          </p:cNvSpPr>
          <p:nvPr>
            <p:ph type="sldNum" sz="quarter" idx="12"/>
          </p:nvPr>
        </p:nvSpPr>
        <p:spPr/>
        <p:txBody>
          <a:bodyPr/>
          <a:lstStyle/>
          <a:p>
            <a:fld id="{A826577A-1A69-4C4F-ADD0-0455A8B30024}" type="slidenum">
              <a:rPr lang="zh-TW" altLang="en-US" smtClean="0"/>
              <a:t>14</a:t>
            </a:fld>
            <a:endParaRPr lang="zh-TW" altLang="en-US"/>
          </a:p>
        </p:txBody>
      </p:sp>
    </p:spTree>
    <p:extLst>
      <p:ext uri="{BB962C8B-B14F-4D97-AF65-F5344CB8AC3E}">
        <p14:creationId xmlns:p14="http://schemas.microsoft.com/office/powerpoint/2010/main" val="1432541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Reference</a:t>
            </a:r>
            <a:endParaRPr lang="zh-TW" altLang="en-US" b="1" dirty="0"/>
          </a:p>
        </p:txBody>
      </p:sp>
      <p:sp>
        <p:nvSpPr>
          <p:cNvPr id="3" name="內容版面配置區 2"/>
          <p:cNvSpPr>
            <a:spLocks noGrp="1"/>
          </p:cNvSpPr>
          <p:nvPr>
            <p:ph idx="1"/>
          </p:nvPr>
        </p:nvSpPr>
        <p:spPr>
          <a:xfrm>
            <a:off x="838200" y="1825625"/>
            <a:ext cx="10753578" cy="4351338"/>
          </a:xfrm>
        </p:spPr>
        <p:txBody>
          <a:bodyPr/>
          <a:lstStyle/>
          <a:p>
            <a:r>
              <a:rPr lang="en-US" altLang="zh-TW" smtClean="0"/>
              <a:t>[1]</a:t>
            </a:r>
            <a:r>
              <a:rPr lang="en-US" altLang="zh-TW" smtClean="0">
                <a:hlinkClick r:id="rId2"/>
              </a:rPr>
              <a:t>http</a:t>
            </a:r>
            <a:r>
              <a:rPr lang="en-US" altLang="zh-TW" dirty="0" smtClean="0">
                <a:hlinkClick r:id="rId2"/>
              </a:rPr>
              <a:t>://ieeexplore.ieee.org/document/5715543/</a:t>
            </a:r>
            <a:endParaRPr lang="en-US" altLang="zh-TW" dirty="0" smtClean="0"/>
          </a:p>
          <a:p>
            <a:r>
              <a:rPr lang="en-US" altLang="zh-TW" dirty="0" smtClean="0"/>
              <a:t>[2]</a:t>
            </a:r>
            <a:r>
              <a:rPr lang="en-US" altLang="zh-TW" dirty="0" smtClean="0">
                <a:hlinkClick r:id="rId3"/>
              </a:rPr>
              <a:t>http://ieeexplore.ieee.org/document/1424902/</a:t>
            </a:r>
            <a:endParaRPr lang="en-US" altLang="zh-TW" dirty="0" smtClean="0"/>
          </a:p>
          <a:p>
            <a:r>
              <a:rPr lang="en-US" altLang="zh-TW" dirty="0" smtClean="0"/>
              <a:t>[3]</a:t>
            </a:r>
            <a:r>
              <a:rPr lang="en-US" altLang="zh-TW" dirty="0" smtClean="0">
                <a:hlinkClick r:id="rId4"/>
              </a:rPr>
              <a:t>http://journal.cqupt.edu.cn/jcuptnse/ch/reader/create_pdf.aspx?file_no=20070623&amp;year_id=2007&amp;quarter_id=6&amp;falg=1</a:t>
            </a:r>
            <a:r>
              <a:rPr lang="en-US" altLang="zh-TW" dirty="0" smtClean="0"/>
              <a:t> </a:t>
            </a:r>
            <a:endParaRPr lang="zh-TW" altLang="en-US"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15</a:t>
            </a:fld>
            <a:endParaRPr lang="zh-TW" altLang="en-US"/>
          </a:p>
        </p:txBody>
      </p:sp>
    </p:spTree>
    <p:extLst>
      <p:ext uri="{BB962C8B-B14F-4D97-AF65-F5344CB8AC3E}">
        <p14:creationId xmlns:p14="http://schemas.microsoft.com/office/powerpoint/2010/main" val="352734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Session </a:t>
            </a:r>
            <a:r>
              <a:rPr lang="en-US" altLang="zh-TW" b="1" dirty="0"/>
              <a:t>setup </a:t>
            </a:r>
            <a:r>
              <a:rPr lang="en-US" altLang="zh-TW" b="1" dirty="0" smtClean="0"/>
              <a:t>latency(delay)</a:t>
            </a:r>
            <a:endParaRPr lang="zh-TW" altLang="en-US" b="1" dirty="0"/>
          </a:p>
        </p:txBody>
      </p:sp>
      <p:sp>
        <p:nvSpPr>
          <p:cNvPr id="3" name="內容版面配置區 2"/>
          <p:cNvSpPr>
            <a:spLocks noGrp="1"/>
          </p:cNvSpPr>
          <p:nvPr>
            <p:ph idx="1"/>
          </p:nvPr>
        </p:nvSpPr>
        <p:spPr/>
        <p:txBody>
          <a:bodyPr/>
          <a:lstStyle/>
          <a:p>
            <a:r>
              <a:rPr lang="en-US" altLang="zh-TW" dirty="0"/>
              <a:t>Users of SIP-based </a:t>
            </a:r>
            <a:r>
              <a:rPr lang="en-US" altLang="zh-TW" dirty="0" err="1"/>
              <a:t>PoC</a:t>
            </a:r>
            <a:r>
              <a:rPr lang="en-US" altLang="zh-TW" dirty="0"/>
              <a:t> usually should wait a period of time between initiating a session to setting up one end-to-end connection due to the interchange of signaling messages and much longer transmission delay of wireless </a:t>
            </a:r>
            <a:r>
              <a:rPr lang="en-US" altLang="zh-TW" dirty="0" smtClean="0"/>
              <a:t>network.</a:t>
            </a:r>
          </a:p>
          <a:p>
            <a:endParaRPr lang="en-US" altLang="zh-TW" dirty="0" smtClean="0"/>
          </a:p>
          <a:p>
            <a:r>
              <a:rPr lang="en-US" altLang="zh-TW" dirty="0"/>
              <a:t>It is approximately a period of time over 6–7 seconds, or even up to more than 10 </a:t>
            </a:r>
            <a:r>
              <a:rPr lang="en-US" altLang="zh-TW" dirty="0" smtClean="0"/>
              <a:t>seconds</a:t>
            </a:r>
            <a:r>
              <a:rPr lang="en-US" altLang="zh-TW" dirty="0" smtClean="0"/>
              <a:t>.[1]</a:t>
            </a:r>
            <a:endParaRPr lang="en-US" altLang="zh-TW" dirty="0" smtClean="0"/>
          </a:p>
          <a:p>
            <a:endParaRPr lang="zh-TW" altLang="en-US" dirty="0"/>
          </a:p>
        </p:txBody>
      </p:sp>
      <p:sp>
        <p:nvSpPr>
          <p:cNvPr id="6" name="投影片編號版面配置區 5"/>
          <p:cNvSpPr>
            <a:spLocks noGrp="1"/>
          </p:cNvSpPr>
          <p:nvPr>
            <p:ph type="sldNum" sz="quarter" idx="12"/>
          </p:nvPr>
        </p:nvSpPr>
        <p:spPr/>
        <p:txBody>
          <a:bodyPr/>
          <a:lstStyle/>
          <a:p>
            <a:fld id="{A826577A-1A69-4C4F-ADD0-0455A8B30024}" type="slidenum">
              <a:rPr lang="zh-TW" altLang="en-US" smtClean="0"/>
              <a:t>2</a:t>
            </a:fld>
            <a:endParaRPr lang="zh-TW" altLang="en-US"/>
          </a:p>
        </p:txBody>
      </p:sp>
    </p:spTree>
    <p:extLst>
      <p:ext uri="{BB962C8B-B14F-4D97-AF65-F5344CB8AC3E}">
        <p14:creationId xmlns:p14="http://schemas.microsoft.com/office/powerpoint/2010/main" val="849378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Session setup latency(delay)</a:t>
            </a:r>
            <a:endParaRPr lang="zh-TW" altLang="en-US" b="1" dirty="0"/>
          </a:p>
        </p:txBody>
      </p:sp>
      <p:sp>
        <p:nvSpPr>
          <p:cNvPr id="3" name="內容版面配置區 2"/>
          <p:cNvSpPr>
            <a:spLocks noGrp="1"/>
          </p:cNvSpPr>
          <p:nvPr>
            <p:ph idx="1"/>
          </p:nvPr>
        </p:nvSpPr>
        <p:spPr/>
        <p:txBody>
          <a:bodyPr/>
          <a:lstStyle/>
          <a:p>
            <a:pPr marL="0" indent="0">
              <a:buNone/>
            </a:pPr>
            <a:r>
              <a:rPr lang="en-US" altLang="zh-TW" sz="3200" dirty="0" smtClean="0"/>
              <a:t>Three </a:t>
            </a:r>
            <a:r>
              <a:rPr lang="en-US" altLang="zh-TW" sz="3200" dirty="0"/>
              <a:t>main sections in session setup latency of </a:t>
            </a:r>
            <a:r>
              <a:rPr lang="en-US" altLang="zh-TW" sz="3200" dirty="0" err="1" smtClean="0"/>
              <a:t>PoC</a:t>
            </a:r>
            <a:r>
              <a:rPr lang="en-US" altLang="zh-TW" sz="3200" dirty="0" smtClean="0"/>
              <a:t>:</a:t>
            </a:r>
          </a:p>
          <a:p>
            <a:pPr marL="0" indent="0">
              <a:buNone/>
            </a:pPr>
            <a:endParaRPr lang="en-US" altLang="zh-TW" sz="1100" dirty="0" smtClean="0"/>
          </a:p>
          <a:p>
            <a:pPr marL="971550" lvl="1" indent="-514350">
              <a:buAutoNum type="arabicPeriod"/>
            </a:pPr>
            <a:r>
              <a:rPr lang="en-US" altLang="zh-TW" sz="2800" dirty="0"/>
              <a:t>S</a:t>
            </a:r>
            <a:r>
              <a:rPr lang="en-US" altLang="zh-TW" sz="2800" dirty="0" smtClean="0"/>
              <a:t>etting </a:t>
            </a:r>
            <a:r>
              <a:rPr lang="en-US" altLang="zh-TW" sz="2800" dirty="0"/>
              <a:t>up the data channels over the radio </a:t>
            </a:r>
            <a:r>
              <a:rPr lang="en-US" altLang="zh-TW" sz="2800" dirty="0" smtClean="0"/>
              <a:t>link</a:t>
            </a:r>
          </a:p>
          <a:p>
            <a:pPr marL="971550" lvl="1" indent="-514350">
              <a:buAutoNum type="arabicPeriod"/>
            </a:pPr>
            <a:r>
              <a:rPr lang="en-US" altLang="zh-TW" sz="2800" dirty="0" smtClean="0"/>
              <a:t>The </a:t>
            </a:r>
            <a:r>
              <a:rPr lang="en-US" altLang="zh-TW" sz="2800" dirty="0"/>
              <a:t>transfer of SIP messages over the established radio link</a:t>
            </a:r>
            <a:r>
              <a:rPr lang="en-US" altLang="zh-TW" dirty="0"/>
              <a:t> </a:t>
            </a:r>
            <a:endParaRPr lang="en-US" altLang="zh-TW" dirty="0" smtClean="0"/>
          </a:p>
          <a:p>
            <a:pPr marL="971550" lvl="1" indent="-514350">
              <a:buAutoNum type="arabicPeriod"/>
            </a:pPr>
            <a:r>
              <a:rPr lang="en-US" altLang="zh-TW" sz="2800" dirty="0" smtClean="0"/>
              <a:t>Transport </a:t>
            </a:r>
            <a:r>
              <a:rPr lang="en-US" altLang="zh-TW" sz="2800" dirty="0"/>
              <a:t>in core of the mobile communication network and the processing of the message</a:t>
            </a:r>
            <a:endParaRPr lang="zh-TW" altLang="en-US" sz="2800"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3</a:t>
            </a:fld>
            <a:endParaRPr lang="zh-TW" altLang="en-US"/>
          </a:p>
        </p:txBody>
      </p:sp>
      <p:sp>
        <p:nvSpPr>
          <p:cNvPr id="5" name="向右箭號 4"/>
          <p:cNvSpPr/>
          <p:nvPr/>
        </p:nvSpPr>
        <p:spPr>
          <a:xfrm>
            <a:off x="696078" y="5080729"/>
            <a:ext cx="565597" cy="463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文字方塊 5"/>
          <p:cNvSpPr txBox="1"/>
          <p:nvPr/>
        </p:nvSpPr>
        <p:spPr>
          <a:xfrm>
            <a:off x="1332440" y="4835496"/>
            <a:ext cx="10780644" cy="954107"/>
          </a:xfrm>
          <a:prstGeom prst="rect">
            <a:avLst/>
          </a:prstGeom>
          <a:noFill/>
        </p:spPr>
        <p:txBody>
          <a:bodyPr wrap="none" rtlCol="0">
            <a:spAutoFit/>
          </a:bodyPr>
          <a:lstStyle/>
          <a:p>
            <a:r>
              <a:rPr lang="en-US" altLang="zh-TW" sz="2800" dirty="0" smtClean="0"/>
              <a:t>Session </a:t>
            </a:r>
            <a:r>
              <a:rPr lang="en-US" altLang="zh-TW" sz="2800" dirty="0"/>
              <a:t>setup latency may be reduced if we transmit </a:t>
            </a:r>
            <a:r>
              <a:rPr lang="en-US" altLang="zh-TW" sz="2800" dirty="0" smtClean="0"/>
              <a:t>the </a:t>
            </a:r>
            <a:r>
              <a:rPr lang="en-US" altLang="zh-TW" sz="2800" dirty="0"/>
              <a:t>compressed </a:t>
            </a:r>
            <a:endParaRPr lang="en-US" altLang="zh-TW" sz="2800" dirty="0" smtClean="0"/>
          </a:p>
          <a:p>
            <a:r>
              <a:rPr lang="en-US" altLang="zh-TW" sz="2800" dirty="0" smtClean="0"/>
              <a:t>SIP </a:t>
            </a:r>
            <a:r>
              <a:rPr lang="en-US" altLang="zh-TW" sz="2800" dirty="0"/>
              <a:t>signaling messages instead of the standard SIP signaling messages</a:t>
            </a:r>
            <a:r>
              <a:rPr lang="en-US" altLang="zh-TW" sz="2800" dirty="0" smtClean="0"/>
              <a:t>.[2]</a:t>
            </a:r>
            <a:endParaRPr lang="zh-TW" altLang="en-US" sz="2800" dirty="0"/>
          </a:p>
        </p:txBody>
      </p:sp>
    </p:spTree>
    <p:extLst>
      <p:ext uri="{BB962C8B-B14F-4D97-AF65-F5344CB8AC3E}">
        <p14:creationId xmlns:p14="http://schemas.microsoft.com/office/powerpoint/2010/main" val="890032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Session setup latency(delay)</a:t>
            </a:r>
            <a:endParaRPr lang="zh-TW" altLang="en-US" b="1" dirty="0"/>
          </a:p>
        </p:txBody>
      </p:sp>
      <p:sp>
        <p:nvSpPr>
          <p:cNvPr id="3" name="內容版面配置區 2"/>
          <p:cNvSpPr>
            <a:spLocks noGrp="1"/>
          </p:cNvSpPr>
          <p:nvPr>
            <p:ph idx="1"/>
          </p:nvPr>
        </p:nvSpPr>
        <p:spPr/>
        <p:txBody>
          <a:bodyPr/>
          <a:lstStyle/>
          <a:p>
            <a:r>
              <a:rPr lang="en-US" altLang="zh-TW" dirty="0" err="1" smtClean="0"/>
              <a:t>Tr</a:t>
            </a:r>
            <a:r>
              <a:rPr lang="en-US" altLang="zh-TW" dirty="0" smtClean="0"/>
              <a:t>(1): the </a:t>
            </a:r>
            <a:r>
              <a:rPr lang="en-US" altLang="zh-TW" dirty="0"/>
              <a:t>timer of first </a:t>
            </a:r>
            <a:r>
              <a:rPr lang="en-US" altLang="zh-TW" dirty="0" smtClean="0"/>
              <a:t>transfer, usually </a:t>
            </a:r>
            <a:r>
              <a:rPr lang="en-US" altLang="zh-TW" dirty="0"/>
              <a:t>is a approximate value of Round Trip Time(</a:t>
            </a:r>
            <a:r>
              <a:rPr lang="en-US" altLang="zh-TW" i="1" dirty="0"/>
              <a:t>RTT</a:t>
            </a:r>
            <a:r>
              <a:rPr lang="en-US" altLang="zh-TW" dirty="0"/>
              <a:t>) which is 500</a:t>
            </a:r>
            <a:r>
              <a:rPr lang="en-US" altLang="zh-TW" i="1" dirty="0"/>
              <a:t>ms</a:t>
            </a:r>
            <a:r>
              <a:rPr lang="en-US" altLang="zh-TW" dirty="0"/>
              <a:t> in </a:t>
            </a:r>
            <a:r>
              <a:rPr lang="en-US" altLang="zh-TW" dirty="0" smtClean="0"/>
              <a:t>default [3]</a:t>
            </a:r>
            <a:endParaRPr lang="en-US" altLang="zh-TW" dirty="0" smtClean="0"/>
          </a:p>
          <a:p>
            <a:r>
              <a:rPr lang="en-US" altLang="zh-TW" dirty="0" err="1" smtClean="0"/>
              <a:t>Tr</a:t>
            </a:r>
            <a:r>
              <a:rPr lang="en-US" altLang="zh-TW" dirty="0" smtClean="0"/>
              <a:t>(</a:t>
            </a:r>
            <a:r>
              <a:rPr lang="en-US" altLang="zh-TW" dirty="0" err="1" smtClean="0"/>
              <a:t>i</a:t>
            </a:r>
            <a:r>
              <a:rPr lang="en-US" altLang="zh-TW" dirty="0" smtClean="0"/>
              <a:t>): the timer of </a:t>
            </a:r>
            <a:r>
              <a:rPr lang="en-US" altLang="zh-TW" i="1" dirty="0" err="1" smtClean="0"/>
              <a:t>ith</a:t>
            </a:r>
            <a:endParaRPr lang="en-US" altLang="zh-TW" i="1" dirty="0"/>
          </a:p>
          <a:p>
            <a:endParaRPr lang="en-US" altLang="zh-TW" i="1" u="none" strike="noStrike" dirty="0" smtClean="0">
              <a:solidFill>
                <a:srgbClr val="333333"/>
              </a:solidFill>
              <a:effectLst/>
            </a:endParaRPr>
          </a:p>
          <a:p>
            <a:pPr marL="0" indent="0">
              <a:buNone/>
            </a:pPr>
            <a:r>
              <a:rPr lang="en-US" altLang="zh-TW" i="0" u="none" strike="noStrike" dirty="0" smtClean="0">
                <a:solidFill>
                  <a:srgbClr val="333333"/>
                </a:solidFill>
                <a:effectLst/>
                <a:sym typeface="Wingdings" panose="05000000000000000000" pitchFamily="2" charset="2"/>
              </a:rPr>
              <a:t>   </a:t>
            </a:r>
            <a:r>
              <a:rPr lang="en-US" altLang="zh-TW" i="0" u="none" strike="noStrike" dirty="0" err="1" smtClean="0">
                <a:solidFill>
                  <a:srgbClr val="333333"/>
                </a:solidFill>
                <a:effectLst/>
              </a:rPr>
              <a:t>Tr</a:t>
            </a:r>
            <a:r>
              <a:rPr lang="en-US" altLang="zh-TW" i="0" u="none" strike="noStrike" dirty="0" smtClean="0">
                <a:solidFill>
                  <a:srgbClr val="333333"/>
                </a:solidFill>
                <a:effectLst/>
              </a:rPr>
              <a:t>(</a:t>
            </a:r>
            <a:r>
              <a:rPr lang="en-US" altLang="zh-TW" i="0" u="none" strike="noStrike" dirty="0" err="1" smtClean="0">
                <a:solidFill>
                  <a:srgbClr val="333333"/>
                </a:solidFill>
                <a:effectLst/>
              </a:rPr>
              <a:t>i</a:t>
            </a:r>
            <a:r>
              <a:rPr lang="en-US" altLang="zh-TW" i="0" u="none" strike="noStrike" dirty="0" smtClean="0">
                <a:solidFill>
                  <a:srgbClr val="333333"/>
                </a:solidFill>
                <a:effectLst/>
              </a:rPr>
              <a:t>)=2</a:t>
            </a:r>
            <a:r>
              <a:rPr lang="en-US" altLang="zh-TW" i="0" u="none" strike="noStrike" baseline="30000" dirty="0" smtClean="0">
                <a:solidFill>
                  <a:srgbClr val="333333"/>
                </a:solidFill>
                <a:effectLst/>
              </a:rPr>
              <a:t>i−1</a:t>
            </a:r>
            <a:r>
              <a:rPr lang="en-US" altLang="zh-TW" i="0" u="none" strike="noStrike" dirty="0" smtClean="0">
                <a:solidFill>
                  <a:srgbClr val="333333"/>
                </a:solidFill>
                <a:effectLst/>
              </a:rPr>
              <a:t> ×Tr(1)</a:t>
            </a:r>
            <a:endParaRPr lang="zh-TW" altLang="en-US" dirty="0" smtClean="0"/>
          </a:p>
          <a:p>
            <a:endParaRPr lang="zh-TW" altLang="en-US" i="1"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4</a:t>
            </a:fld>
            <a:endParaRPr lang="zh-TW" altLang="en-US"/>
          </a:p>
        </p:txBody>
      </p:sp>
    </p:spTree>
    <p:extLst>
      <p:ext uri="{BB962C8B-B14F-4D97-AF65-F5344CB8AC3E}">
        <p14:creationId xmlns:p14="http://schemas.microsoft.com/office/powerpoint/2010/main" val="3807724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Session setup latency(delay)</a:t>
            </a:r>
            <a:endParaRPr lang="zh-TW" altLang="en-US" b="1" dirty="0"/>
          </a:p>
        </p:txBody>
      </p:sp>
      <p:sp>
        <p:nvSpPr>
          <p:cNvPr id="3" name="內容版面配置區 2"/>
          <p:cNvSpPr>
            <a:spLocks noGrp="1"/>
          </p:cNvSpPr>
          <p:nvPr>
            <p:ph idx="1"/>
          </p:nvPr>
        </p:nvSpPr>
        <p:spPr/>
        <p:txBody>
          <a:bodyPr/>
          <a:lstStyle/>
          <a:p>
            <a:r>
              <a:rPr lang="en-US" altLang="zh-TW" dirty="0"/>
              <a:t>Usually the transfer time of SIP messages includes the retransfer time because of the error occurring. We assume following conditions:</a:t>
            </a:r>
          </a:p>
          <a:p>
            <a:pPr marL="457200" lvl="1" indent="0">
              <a:buNone/>
            </a:pPr>
            <a:r>
              <a:rPr lang="en-US" altLang="zh-TW" dirty="0" smtClean="0"/>
              <a:t>1. The </a:t>
            </a:r>
            <a:r>
              <a:rPr lang="en-US" altLang="zh-TW" dirty="0"/>
              <a:t>error of signaling message transferring only results in re-transferring instead of replying.</a:t>
            </a:r>
          </a:p>
          <a:p>
            <a:pPr marL="457200" lvl="1" indent="0">
              <a:buNone/>
            </a:pPr>
            <a:r>
              <a:rPr lang="en-US" altLang="zh-TW" dirty="0" smtClean="0"/>
              <a:t>2. It </a:t>
            </a:r>
            <a:r>
              <a:rPr lang="en-US" altLang="zh-TW" dirty="0"/>
              <a:t>is linear correlation between the frame error ratio and message error ratio. There message consists of frames.</a:t>
            </a:r>
          </a:p>
          <a:p>
            <a:pPr marL="457200" lvl="1" indent="0">
              <a:buNone/>
            </a:pPr>
            <a:r>
              <a:rPr lang="en-US" altLang="zh-TW" dirty="0" smtClean="0"/>
              <a:t>3. The </a:t>
            </a:r>
            <a:r>
              <a:rPr lang="en-US" altLang="zh-TW" dirty="0"/>
              <a:t>wireless condition is based on the TD-SCDMA mobile communication network.</a:t>
            </a:r>
          </a:p>
          <a:p>
            <a:r>
              <a:rPr lang="en-US" altLang="zh-TW" dirty="0"/>
              <a:t>Then the average transfer time of one SIP message </a:t>
            </a:r>
            <a:r>
              <a:rPr lang="en-US" altLang="zh-TW" dirty="0" smtClean="0"/>
              <a:t>is </a:t>
            </a:r>
            <a:r>
              <a:rPr lang="en-US" altLang="zh-TW" dirty="0" err="1" smtClean="0"/>
              <a:t>T</a:t>
            </a:r>
            <a:r>
              <a:rPr lang="en-US" altLang="zh-TW" sz="2000" dirty="0" err="1" smtClean="0"/>
              <a:t>transim</a:t>
            </a:r>
            <a:r>
              <a:rPr lang="en-US" altLang="zh-TW" sz="2000" dirty="0" smtClean="0"/>
              <a:t>.</a:t>
            </a:r>
            <a:endParaRPr lang="zh-TW" altLang="en-US" sz="2000"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5</a:t>
            </a:fld>
            <a:endParaRPr lang="zh-TW" altLang="en-US"/>
          </a:p>
        </p:txBody>
      </p:sp>
    </p:spTree>
    <p:extLst>
      <p:ext uri="{BB962C8B-B14F-4D97-AF65-F5344CB8AC3E}">
        <p14:creationId xmlns:p14="http://schemas.microsoft.com/office/powerpoint/2010/main" val="2669939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Session setup latency(delay)</a:t>
            </a:r>
            <a:endParaRPr lang="zh-TW" altLang="en-US" b="1"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3684638" y="1690688"/>
                <a:ext cx="10515600" cy="4351338"/>
              </a:xfrm>
            </p:spPr>
            <p:txBody>
              <a:bodyPr/>
              <a:lstStyle/>
              <a:p>
                <a:pPr marL="0" indent="0">
                  <a:buNone/>
                </a:pPr>
                <a:r>
                  <a:rPr lang="en-US" altLang="zh-TW" dirty="0" smtClean="0"/>
                  <a:t>T</a:t>
                </a:r>
                <a:r>
                  <a:rPr lang="en-US" altLang="zh-TW" sz="2000" dirty="0" err="1" smtClean="0"/>
                  <a:t>transim</a:t>
                </a:r>
                <a:r>
                  <a:rPr lang="en-US" altLang="zh-TW" sz="2000" dirty="0" smtClean="0"/>
                  <a:t> </a:t>
                </a:r>
                <a:r>
                  <a:rPr lang="en-US" altLang="zh-TW" dirty="0" smtClean="0"/>
                  <a:t>= T + </a:t>
                </a:r>
                <a14:m>
                  <m:oMath xmlns:m="http://schemas.openxmlformats.org/officeDocument/2006/math">
                    <m:nary>
                      <m:naryPr>
                        <m:chr m:val="∑"/>
                        <m:ctrlPr>
                          <a:rPr lang="en-US" altLang="zh-TW" i="1" smtClean="0">
                            <a:latin typeface="Cambria Math" panose="02040503050406030204" pitchFamily="18" charset="0"/>
                          </a:rPr>
                        </m:ctrlPr>
                      </m:naryPr>
                      <m:sub>
                        <m:r>
                          <m:rPr>
                            <m:brk m:alnAt="23"/>
                          </m:rPr>
                          <a:rPr lang="en-US" altLang="zh-TW" b="0" i="1" smtClean="0">
                            <a:latin typeface="Cambria Math" panose="02040503050406030204" pitchFamily="18" charset="0"/>
                          </a:rPr>
                          <m:t>𝑖</m:t>
                        </m:r>
                        <m:r>
                          <a:rPr lang="en-US" altLang="zh-TW" b="0" i="1" smtClean="0">
                            <a:latin typeface="Cambria Math" panose="02040503050406030204" pitchFamily="18" charset="0"/>
                          </a:rPr>
                          <m:t>=1</m:t>
                        </m:r>
                      </m:sub>
                      <m:sup>
                        <m:r>
                          <a:rPr lang="en-US" altLang="zh-TW" b="0" i="1" smtClean="0">
                            <a:latin typeface="Cambria Math" panose="02040503050406030204" pitchFamily="18" charset="0"/>
                          </a:rPr>
                          <m:t>𝑚</m:t>
                        </m:r>
                      </m:sup>
                      <m:e>
                        <m:sSup>
                          <m:sSupPr>
                            <m:ctrlPr>
                              <a:rPr lang="en-US" altLang="zh-TW" i="1" smtClean="0">
                                <a:latin typeface="Cambria Math" panose="02040503050406030204" pitchFamily="18" charset="0"/>
                              </a:rPr>
                            </m:ctrlPr>
                          </m:sSupPr>
                          <m:e>
                            <m:r>
                              <a:rPr lang="en-US" altLang="zh-TW" b="0" i="1" smtClean="0">
                                <a:latin typeface="Cambria Math" panose="02040503050406030204" pitchFamily="18" charset="0"/>
                              </a:rPr>
                              <m:t>𝑃</m:t>
                            </m:r>
                          </m:e>
                          <m:sup>
                            <m:r>
                              <a:rPr lang="en-US" altLang="zh-TW" b="0" i="1" smtClean="0">
                                <a:latin typeface="Cambria Math" panose="02040503050406030204" pitchFamily="18" charset="0"/>
                              </a:rPr>
                              <m:t>𝑁</m:t>
                            </m:r>
                          </m:sup>
                        </m:sSup>
                      </m:e>
                    </m:nary>
                  </m:oMath>
                </a14:m>
                <a:r>
                  <a:rPr lang="en-US" altLang="zh-TW" dirty="0" smtClean="0"/>
                  <a:t>×Tr(i</a:t>
                </a:r>
                <a:r>
                  <a:rPr lang="en-US" altLang="zh-TW" dirty="0"/>
                  <a:t>)</a:t>
                </a:r>
                <a:r>
                  <a:rPr lang="en-US" altLang="zh-TW" baseline="30000" dirty="0" smtClean="0"/>
                  <a:t>∗</a:t>
                </a:r>
              </a:p>
              <a:p>
                <a:endParaRPr lang="en-US" altLang="zh-TW" sz="2000" baseline="30000" dirty="0"/>
              </a:p>
              <a:p>
                <a:pPr marL="457200" lvl="1" indent="0">
                  <a:buNone/>
                </a:pPr>
                <a:r>
                  <a:rPr lang="en-US" altLang="zh-TW" dirty="0" smtClean="0"/>
                  <a:t>   T</a:t>
                </a:r>
                <a:r>
                  <a:rPr lang="en-US" altLang="zh-TW" dirty="0"/>
                  <a:t> = </a:t>
                </a:r>
                <a:r>
                  <a:rPr lang="en-US" altLang="zh-TW" dirty="0" smtClean="0"/>
                  <a:t>N</a:t>
                </a:r>
                <a14:m>
                  <m:oMath xmlns:m="http://schemas.openxmlformats.org/officeDocument/2006/math">
                    <m:r>
                      <a:rPr lang="en-US" altLang="zh-TW" b="0" i="0" smtClean="0">
                        <a:latin typeface="Cambria Math" panose="02040503050406030204" pitchFamily="18" charset="0"/>
                      </a:rPr>
                      <m:t>(</m:t>
                    </m:r>
                    <m:f>
                      <m:fPr>
                        <m:ctrlPr>
                          <a:rPr lang="en-US" altLang="zh-TW" i="1" smtClean="0">
                            <a:latin typeface="Cambria Math" panose="02040503050406030204" pitchFamily="18" charset="0"/>
                          </a:rPr>
                        </m:ctrlPr>
                      </m:fPr>
                      <m:num>
                        <m:r>
                          <a:rPr lang="en-US" altLang="zh-TW" b="0" i="1" smtClean="0">
                            <a:latin typeface="Cambria Math" panose="02040503050406030204" pitchFamily="18" charset="0"/>
                          </a:rPr>
                          <m:t>𝑀</m:t>
                        </m:r>
                        <m:r>
                          <a:rPr lang="en-US" altLang="zh-TW" b="0" i="1" baseline="-25000" smtClean="0">
                            <a:latin typeface="Cambria Math" panose="02040503050406030204" pitchFamily="18" charset="0"/>
                          </a:rPr>
                          <m:t>𝑚𝑒𝑠𝑠𝑎𝑔𝑒</m:t>
                        </m:r>
                      </m:num>
                      <m:den>
                        <m:r>
                          <a:rPr lang="en-US" altLang="zh-TW" b="0" i="1" smtClean="0">
                            <a:latin typeface="Cambria Math" panose="02040503050406030204" pitchFamily="18" charset="0"/>
                          </a:rPr>
                          <m:t>𝑅</m:t>
                        </m:r>
                        <m:r>
                          <a:rPr lang="en-US" altLang="zh-TW" b="0" i="1" baseline="-25000" smtClean="0">
                            <a:latin typeface="Cambria Math" panose="02040503050406030204" pitchFamily="18" charset="0"/>
                          </a:rPr>
                          <m:t>𝑙𝑖𝑛𝑘</m:t>
                        </m:r>
                      </m:den>
                    </m:f>
                    <m:r>
                      <a:rPr lang="en-US" altLang="zh-TW" b="0" i="1" smtClean="0">
                        <a:latin typeface="Cambria Math" panose="02040503050406030204" pitchFamily="18" charset="0"/>
                      </a:rPr>
                      <m:t>+</m:t>
                    </m:r>
                    <m:f>
                      <m:fPr>
                        <m:ctrlPr>
                          <a:rPr lang="en-US" altLang="zh-TW" b="0" i="1" smtClean="0">
                            <a:latin typeface="Cambria Math" panose="02040503050406030204" pitchFamily="18" charset="0"/>
                          </a:rPr>
                        </m:ctrlPr>
                      </m:fPr>
                      <m:num>
                        <m:r>
                          <a:rPr lang="en-US" altLang="zh-TW" b="0" i="1" smtClean="0">
                            <a:latin typeface="Cambria Math" panose="02040503050406030204" pitchFamily="18" charset="0"/>
                          </a:rPr>
                          <m:t>𝑅𝑇𝑇</m:t>
                        </m:r>
                      </m:num>
                      <m:den>
                        <m:r>
                          <a:rPr lang="en-US" altLang="zh-TW" b="0" i="1" smtClean="0">
                            <a:latin typeface="Cambria Math" panose="02040503050406030204" pitchFamily="18" charset="0"/>
                          </a:rPr>
                          <m:t>2</m:t>
                        </m:r>
                      </m:den>
                    </m:f>
                  </m:oMath>
                </a14:m>
                <a:r>
                  <a:rPr lang="en-US" altLang="zh-TW" dirty="0" smtClean="0"/>
                  <a:t>)</a:t>
                </a:r>
              </a:p>
              <a:p>
                <a:pPr marL="457200" lvl="1" indent="0">
                  <a:lnSpc>
                    <a:spcPct val="150000"/>
                  </a:lnSpc>
                  <a:buNone/>
                </a:pPr>
                <a:r>
                  <a:rPr lang="en-US" altLang="zh-TW" dirty="0" smtClean="0"/>
                  <a:t>   P = </a:t>
                </a:r>
                <a14:m>
                  <m:oMath xmlns:m="http://schemas.openxmlformats.org/officeDocument/2006/math">
                    <m:f>
                      <m:fPr>
                        <m:ctrlPr>
                          <a:rPr lang="en-US" altLang="zh-TW" i="1" smtClean="0">
                            <a:latin typeface="Cambria Math" panose="02040503050406030204" pitchFamily="18" charset="0"/>
                          </a:rPr>
                        </m:ctrlPr>
                      </m:fPr>
                      <m:num>
                        <m:r>
                          <a:rPr lang="en-US" altLang="zh-TW" b="0" i="1" smtClean="0">
                            <a:latin typeface="Cambria Math" panose="02040503050406030204" pitchFamily="18" charset="0"/>
                          </a:rPr>
                          <m:t>𝑀</m:t>
                        </m:r>
                        <m:r>
                          <a:rPr lang="en-US" altLang="zh-TW" b="0" i="1" baseline="-25000" smtClean="0">
                            <a:latin typeface="Cambria Math" panose="02040503050406030204" pitchFamily="18" charset="0"/>
                          </a:rPr>
                          <m:t>𝑚𝑒𝑠𝑠𝑎𝑔𝑒</m:t>
                        </m:r>
                      </m:num>
                      <m:den>
                        <m:r>
                          <a:rPr lang="en-US" altLang="zh-TW" b="0" i="1" smtClean="0">
                            <a:latin typeface="Cambria Math" panose="02040503050406030204" pitchFamily="18" charset="0"/>
                          </a:rPr>
                          <m:t>𝑀</m:t>
                        </m:r>
                        <m:r>
                          <a:rPr lang="en-US" altLang="zh-TW" b="0" i="1" baseline="-25000" smtClean="0">
                            <a:latin typeface="Cambria Math" panose="02040503050406030204" pitchFamily="18" charset="0"/>
                          </a:rPr>
                          <m:t>𝑓𝑟𝑎𝑚𝑒</m:t>
                        </m:r>
                      </m:den>
                    </m:f>
                  </m:oMath>
                </a14:m>
                <a:r>
                  <a:rPr lang="en-US" altLang="zh-TW" dirty="0" smtClean="0"/>
                  <a:t> X FER</a:t>
                </a:r>
              </a:p>
              <a:p>
                <a:pPr marL="457200" lvl="1" indent="0">
                  <a:lnSpc>
                    <a:spcPct val="200000"/>
                  </a:lnSpc>
                  <a:buNone/>
                </a:pPr>
                <a:r>
                  <a:rPr lang="en-US" altLang="zh-TW" dirty="0" smtClean="0"/>
                  <a:t>   </a:t>
                </a:r>
                <a:r>
                  <a:rPr lang="en-US" altLang="zh-TW" dirty="0" err="1" smtClean="0"/>
                  <a:t>Tr</a:t>
                </a:r>
                <a:r>
                  <a:rPr lang="en-US" altLang="zh-TW" dirty="0" smtClean="0"/>
                  <a:t>(</a:t>
                </a:r>
                <a:r>
                  <a:rPr lang="en-US" altLang="zh-TW" dirty="0" err="1" smtClean="0"/>
                  <a:t>i</a:t>
                </a:r>
                <a:r>
                  <a:rPr lang="en-US" altLang="zh-TW" dirty="0"/>
                  <a:t>)</a:t>
                </a:r>
                <a:r>
                  <a:rPr lang="en-US" altLang="zh-TW" baseline="30000" dirty="0" smtClean="0"/>
                  <a:t>∗ </a:t>
                </a:r>
                <a:r>
                  <a:rPr lang="en-US" altLang="zh-TW" dirty="0" smtClean="0"/>
                  <a:t>= T + </a:t>
                </a:r>
                <a:r>
                  <a:rPr lang="en-US" altLang="zh-TW" dirty="0" err="1" smtClean="0"/>
                  <a:t>Tr</a:t>
                </a:r>
                <a:r>
                  <a:rPr lang="en-US" altLang="zh-TW" dirty="0" smtClean="0"/>
                  <a:t>(</a:t>
                </a:r>
                <a:r>
                  <a:rPr lang="en-US" altLang="zh-TW" dirty="0" err="1" smtClean="0"/>
                  <a:t>i</a:t>
                </a:r>
                <a:r>
                  <a:rPr lang="en-US" altLang="zh-TW" dirty="0"/>
                  <a:t>)</a:t>
                </a:r>
                <a:endParaRPr lang="en-US" altLang="zh-TW" dirty="0" smtClean="0"/>
              </a:p>
              <a:p>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3684638" y="1690688"/>
                <a:ext cx="10515600" cy="4351338"/>
              </a:xfrm>
              <a:blipFill rotWithShape="0">
                <a:blip r:embed="rId3"/>
                <a:stretch>
                  <a:fillRect l="-1159" t="-2381"/>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A826577A-1A69-4C4F-ADD0-0455A8B30024}" type="slidenum">
              <a:rPr lang="zh-TW" altLang="en-US" smtClean="0"/>
              <a:t>6</a:t>
            </a:fld>
            <a:endParaRPr lang="zh-TW" altLang="en-US"/>
          </a:p>
        </p:txBody>
      </p:sp>
      <p:sp>
        <p:nvSpPr>
          <p:cNvPr id="5" name="矩形 4"/>
          <p:cNvSpPr/>
          <p:nvPr/>
        </p:nvSpPr>
        <p:spPr>
          <a:xfrm>
            <a:off x="5253461" y="3244334"/>
            <a:ext cx="184731" cy="369332"/>
          </a:xfrm>
          <a:prstGeom prst="rect">
            <a:avLst/>
          </a:prstGeom>
        </p:spPr>
        <p:txBody>
          <a:bodyPr wrap="none">
            <a:spAutoFit/>
          </a:bodyPr>
          <a:lstStyle/>
          <a:p>
            <a:endParaRPr lang="zh-TW" altLang="en-US" dirty="0"/>
          </a:p>
        </p:txBody>
      </p:sp>
      <p:sp>
        <p:nvSpPr>
          <p:cNvPr id="6" name="向右箭號 5"/>
          <p:cNvSpPr/>
          <p:nvPr/>
        </p:nvSpPr>
        <p:spPr>
          <a:xfrm>
            <a:off x="901031" y="5273594"/>
            <a:ext cx="745588" cy="652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文字方塊 6"/>
          <p:cNvSpPr txBox="1"/>
          <p:nvPr/>
        </p:nvSpPr>
        <p:spPr>
          <a:xfrm>
            <a:off x="2155807" y="5032375"/>
            <a:ext cx="9367722" cy="1384995"/>
          </a:xfrm>
          <a:prstGeom prst="rect">
            <a:avLst/>
          </a:prstGeom>
          <a:noFill/>
        </p:spPr>
        <p:txBody>
          <a:bodyPr wrap="square" rtlCol="0">
            <a:spAutoFit/>
          </a:bodyPr>
          <a:lstStyle/>
          <a:p>
            <a:r>
              <a:rPr lang="en-US" altLang="zh-TW" sz="2800" dirty="0" smtClean="0"/>
              <a:t>The smaller the </a:t>
            </a:r>
            <a:r>
              <a:rPr lang="en-US" altLang="zh-TW" sz="2800" dirty="0" err="1" smtClean="0"/>
              <a:t>M</a:t>
            </a:r>
            <a:r>
              <a:rPr lang="en-US" altLang="zh-TW" sz="2000" dirty="0" err="1" smtClean="0"/>
              <a:t>message</a:t>
            </a:r>
            <a:r>
              <a:rPr lang="en-US" altLang="zh-TW" sz="2800" dirty="0" smtClean="0"/>
              <a:t> is, the shorter the </a:t>
            </a:r>
            <a:r>
              <a:rPr lang="en-US" altLang="zh-TW" sz="2800" dirty="0" err="1" smtClean="0"/>
              <a:t>T</a:t>
            </a:r>
            <a:r>
              <a:rPr lang="en-US" altLang="zh-TW" sz="2000" dirty="0" err="1" smtClean="0"/>
              <a:t>transim</a:t>
            </a:r>
            <a:r>
              <a:rPr lang="en-US" altLang="zh-TW" sz="2800" dirty="0" smtClean="0"/>
              <a:t> is.</a:t>
            </a:r>
          </a:p>
          <a:p>
            <a:r>
              <a:rPr lang="en-US" altLang="zh-TW" sz="2800" dirty="0" smtClean="0"/>
              <a:t>We can reduce the transfer delay if we can cut down the length of SIP messages.</a:t>
            </a:r>
            <a:endParaRPr lang="zh-TW" altLang="en-US" sz="2800" dirty="0"/>
          </a:p>
        </p:txBody>
      </p:sp>
    </p:spTree>
    <p:extLst>
      <p:ext uri="{BB962C8B-B14F-4D97-AF65-F5344CB8AC3E}">
        <p14:creationId xmlns:p14="http://schemas.microsoft.com/office/powerpoint/2010/main" val="874363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A New Method of SIP </a:t>
            </a:r>
            <a:r>
              <a:rPr lang="en-US" altLang="zh-TW" b="1" dirty="0" smtClean="0"/>
              <a:t>Compression-</a:t>
            </a:r>
            <a:r>
              <a:rPr lang="en-US" altLang="zh-TW" b="1" dirty="0"/>
              <a:t>IDCM</a:t>
            </a:r>
            <a:endParaRPr lang="zh-TW" altLang="en-US" b="1" dirty="0"/>
          </a:p>
        </p:txBody>
      </p:sp>
      <p:sp>
        <p:nvSpPr>
          <p:cNvPr id="3" name="內容版面配置區 2"/>
          <p:cNvSpPr>
            <a:spLocks noGrp="1"/>
          </p:cNvSpPr>
          <p:nvPr>
            <p:ph idx="1"/>
          </p:nvPr>
        </p:nvSpPr>
        <p:spPr/>
        <p:txBody>
          <a:bodyPr>
            <a:normAutofit/>
          </a:bodyPr>
          <a:lstStyle/>
          <a:p>
            <a:r>
              <a:rPr lang="en-US" altLang="zh-TW" dirty="0"/>
              <a:t>SIP signaling is consists of 44 characters and can be classified as two part, one part is instructions (“INVITE”, “BYE”, etc.) and another part is user's data. </a:t>
            </a:r>
            <a:endParaRPr lang="en-US" altLang="zh-TW" dirty="0" smtClean="0"/>
          </a:p>
          <a:p>
            <a:endParaRPr lang="en-US" altLang="zh-TW" dirty="0" smtClean="0"/>
          </a:p>
          <a:p>
            <a:r>
              <a:rPr lang="en-US" altLang="zh-TW" dirty="0" smtClean="0"/>
              <a:t>An </a:t>
            </a:r>
            <a:r>
              <a:rPr lang="en-US" altLang="zh-TW" dirty="0"/>
              <a:t>improved dictionary-based compression method (IDCM) of SIP compression to reduce the setup latency that using a new dictionary table with expanded elements for more possible transferred messages</a:t>
            </a:r>
            <a:r>
              <a:rPr lang="en-US" altLang="zh-TW" dirty="0" smtClean="0"/>
              <a:t>.</a:t>
            </a:r>
          </a:p>
          <a:p>
            <a:endParaRPr lang="zh-TW" altLang="en-US"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7</a:t>
            </a:fld>
            <a:endParaRPr lang="zh-TW" altLang="en-US"/>
          </a:p>
        </p:txBody>
      </p:sp>
    </p:spTree>
    <p:extLst>
      <p:ext uri="{BB962C8B-B14F-4D97-AF65-F5344CB8AC3E}">
        <p14:creationId xmlns:p14="http://schemas.microsoft.com/office/powerpoint/2010/main" val="3556380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A New Method of SIP Compression-</a:t>
            </a:r>
            <a:r>
              <a:rPr lang="en-US" altLang="zh-TW" b="1" dirty="0"/>
              <a:t>IDCM</a:t>
            </a:r>
            <a:endParaRPr lang="zh-TW" altLang="en-US" b="1" dirty="0"/>
          </a:p>
        </p:txBody>
      </p:sp>
      <p:sp>
        <p:nvSpPr>
          <p:cNvPr id="3" name="內容版面配置區 2"/>
          <p:cNvSpPr>
            <a:spLocks noGrp="1"/>
          </p:cNvSpPr>
          <p:nvPr>
            <p:ph idx="1"/>
          </p:nvPr>
        </p:nvSpPr>
        <p:spPr/>
        <p:txBody>
          <a:bodyPr/>
          <a:lstStyle/>
          <a:p>
            <a:r>
              <a:rPr lang="en-US" altLang="zh-TW" dirty="0" smtClean="0"/>
              <a:t>Make a dictionary table to put in all the characters of SIP messages. The dictionary table includes 44 characters of SIP signaling. Meanwhile some frequently used short terms and expressions are also included in this dictionary table.</a:t>
            </a:r>
          </a:p>
          <a:p>
            <a:endParaRPr lang="en-US" altLang="zh-TW" dirty="0" smtClean="0"/>
          </a:p>
          <a:p>
            <a:r>
              <a:rPr lang="en-US" altLang="zh-TW" dirty="0"/>
              <a:t>Every data put in the table is called an element</a:t>
            </a:r>
            <a:r>
              <a:rPr lang="en-US" altLang="zh-TW" dirty="0" smtClean="0"/>
              <a:t>. One element is expressed </a:t>
            </a:r>
            <a:r>
              <a:rPr lang="en-US" altLang="zh-TW" dirty="0"/>
              <a:t>by a 10-bit number. So we set the size of the dictionary table to 1024(2</a:t>
            </a:r>
            <a:r>
              <a:rPr lang="en-US" altLang="zh-TW" baseline="30000" dirty="0"/>
              <a:t>10</a:t>
            </a:r>
            <a:r>
              <a:rPr lang="en-US" altLang="zh-TW" dirty="0"/>
              <a:t>=1024).</a:t>
            </a:r>
            <a:endParaRPr lang="zh-TW" altLang="en-US" dirty="0"/>
          </a:p>
        </p:txBody>
      </p:sp>
      <p:sp>
        <p:nvSpPr>
          <p:cNvPr id="4" name="投影片編號版面配置區 3"/>
          <p:cNvSpPr>
            <a:spLocks noGrp="1"/>
          </p:cNvSpPr>
          <p:nvPr>
            <p:ph type="sldNum" sz="quarter" idx="12"/>
          </p:nvPr>
        </p:nvSpPr>
        <p:spPr/>
        <p:txBody>
          <a:bodyPr/>
          <a:lstStyle/>
          <a:p>
            <a:fld id="{A826577A-1A69-4C4F-ADD0-0455A8B30024}" type="slidenum">
              <a:rPr lang="zh-TW" altLang="en-US" smtClean="0"/>
              <a:t>8</a:t>
            </a:fld>
            <a:endParaRPr lang="zh-TW" altLang="en-US"/>
          </a:p>
        </p:txBody>
      </p:sp>
    </p:spTree>
    <p:extLst>
      <p:ext uri="{BB962C8B-B14F-4D97-AF65-F5344CB8AC3E}">
        <p14:creationId xmlns:p14="http://schemas.microsoft.com/office/powerpoint/2010/main" val="1379410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A New Method of SIP Compression-IDCM</a:t>
            </a:r>
            <a:endParaRPr lang="zh-TW" altLang="en-US" b="1" dirty="0"/>
          </a:p>
        </p:txBody>
      </p:sp>
      <p:sp>
        <p:nvSpPr>
          <p:cNvPr id="3" name="內容版面配置區 2"/>
          <p:cNvSpPr>
            <a:spLocks noGrp="1"/>
          </p:cNvSpPr>
          <p:nvPr>
            <p:ph idx="1"/>
          </p:nvPr>
        </p:nvSpPr>
        <p:spPr/>
        <p:txBody>
          <a:bodyPr/>
          <a:lstStyle/>
          <a:p>
            <a:endParaRPr lang="zh-TW" altLang="en-US" dirty="0"/>
          </a:p>
        </p:txBody>
      </p:sp>
      <p:pic>
        <p:nvPicPr>
          <p:cNvPr id="3074" name="Picture 2" descr="Tabl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25625"/>
            <a:ext cx="10435220" cy="3840161"/>
          </a:xfrm>
          <a:prstGeom prst="rect">
            <a:avLst/>
          </a:prstGeom>
          <a:noFill/>
          <a:extLst>
            <a:ext uri="{909E8E84-426E-40DD-AFC4-6F175D3DCCD1}">
              <a14:hiddenFill xmlns:a14="http://schemas.microsoft.com/office/drawing/2010/main">
                <a:solidFill>
                  <a:srgbClr val="FFFFFF"/>
                </a:solidFill>
              </a14:hiddenFill>
            </a:ext>
          </a:extLst>
        </p:spPr>
      </p:pic>
      <p:sp>
        <p:nvSpPr>
          <p:cNvPr id="4" name="投影片編號版面配置區 3"/>
          <p:cNvSpPr>
            <a:spLocks noGrp="1"/>
          </p:cNvSpPr>
          <p:nvPr>
            <p:ph type="sldNum" sz="quarter" idx="12"/>
          </p:nvPr>
        </p:nvSpPr>
        <p:spPr/>
        <p:txBody>
          <a:bodyPr/>
          <a:lstStyle/>
          <a:p>
            <a:fld id="{A826577A-1A69-4C4F-ADD0-0455A8B30024}" type="slidenum">
              <a:rPr lang="zh-TW" altLang="en-US" smtClean="0"/>
              <a:t>9</a:t>
            </a:fld>
            <a:endParaRPr lang="zh-TW" altLang="en-US"/>
          </a:p>
        </p:txBody>
      </p:sp>
    </p:spTree>
    <p:extLst>
      <p:ext uri="{BB962C8B-B14F-4D97-AF65-F5344CB8AC3E}">
        <p14:creationId xmlns:p14="http://schemas.microsoft.com/office/powerpoint/2010/main" val="3358784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907</TotalTime>
  <Words>671</Words>
  <Application>Microsoft Office PowerPoint</Application>
  <PresentationFormat>寬螢幕</PresentationFormat>
  <Paragraphs>92</Paragraphs>
  <Slides>15</Slides>
  <Notes>5</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15</vt:i4>
      </vt:variant>
    </vt:vector>
  </HeadingPairs>
  <TitlesOfParts>
    <vt:vector size="22" baseType="lpstr">
      <vt:lpstr>新細明體</vt:lpstr>
      <vt:lpstr>Arial</vt:lpstr>
      <vt:lpstr>Calibri</vt:lpstr>
      <vt:lpstr>Calibri Light</vt:lpstr>
      <vt:lpstr>Cambria Math</vt:lpstr>
      <vt:lpstr>Wingdings</vt:lpstr>
      <vt:lpstr>Office 佈景主題</vt:lpstr>
      <vt:lpstr>Analyzing and Improving Session Setup Latency of Push-to-Talk over Cellular</vt:lpstr>
      <vt:lpstr>Session setup latency(delay)</vt:lpstr>
      <vt:lpstr>Session setup latency(delay)</vt:lpstr>
      <vt:lpstr>Session setup latency(delay)</vt:lpstr>
      <vt:lpstr>Session setup latency(delay)</vt:lpstr>
      <vt:lpstr>Session setup latency(delay)</vt:lpstr>
      <vt:lpstr>A New Method of SIP Compression-IDCM</vt:lpstr>
      <vt:lpstr>A New Method of SIP Compression-IDCM</vt:lpstr>
      <vt:lpstr>A New Method of SIP Compression-IDCM</vt:lpstr>
      <vt:lpstr>Analysis (compare IDCM with LZSS) </vt:lpstr>
      <vt:lpstr>Transfer Delay</vt:lpstr>
      <vt:lpstr>Performance estimation on the prototype of POC system based on TD-SCDMA network</vt:lpstr>
      <vt:lpstr>Performance estimation on the prototype of POC system based on TD-SCDMA network</vt:lpstr>
      <vt:lpstr>Conclusion</vt:lpstr>
      <vt:lpstr>Reference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Push to talk over cellular (PoC) server</dc:title>
  <dc:creator>Hestia</dc:creator>
  <cp:lastModifiedBy>Hestia</cp:lastModifiedBy>
  <cp:revision>41</cp:revision>
  <dcterms:created xsi:type="dcterms:W3CDTF">2017-08-15T14:27:58Z</dcterms:created>
  <dcterms:modified xsi:type="dcterms:W3CDTF">2017-08-22T15:19:54Z</dcterms:modified>
</cp:coreProperties>
</file>