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0411C9-8E3B-4E12-97D5-2CDEAE1F5D48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CE853-7E20-4833-845E-1CD4FA5F7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82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CE853-7E20-4833-845E-1CD4FA5F77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795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D5C7-6574-4A8A-AA50-994283D41D1A}" type="datetime1">
              <a:rPr lang="en-US" smtClean="0"/>
              <a:t>8/22/2017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AB93-6AE5-4AFA-A02A-248E26C98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17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DF8F8-D7B3-4A87-B8F9-12FCD4577D5A}" type="datetime1">
              <a:rPr lang="en-US" smtClean="0"/>
              <a:t>8/22/2017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AB93-6AE5-4AFA-A02A-248E26C98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553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C987-8FAF-4AE0-98DA-E42BA3D619D2}" type="datetime1">
              <a:rPr lang="en-US" smtClean="0"/>
              <a:t>8/22/2017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AB93-6AE5-4AFA-A02A-248E26C98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472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16B85-FEEA-4CC3-A288-2CB4334BD0F3}" type="datetime1">
              <a:rPr lang="en-US" smtClean="0"/>
              <a:t>8/22/2017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AB93-6AE5-4AFA-A02A-248E26C98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773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D28EC-1E4D-466D-8590-FB1D2E549AF3}" type="datetime1">
              <a:rPr lang="en-US" smtClean="0"/>
              <a:t>8/22/2017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AB93-6AE5-4AFA-A02A-248E26C98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554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95FCF-8C30-4AAF-BBAC-527920D4A0AB}" type="datetime1">
              <a:rPr lang="en-US" smtClean="0"/>
              <a:t>8/22/2017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AB93-6AE5-4AFA-A02A-248E26C98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07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F604C-EB9E-4A71-90EC-27CED30936CE}" type="datetime1">
              <a:rPr lang="en-US" smtClean="0"/>
              <a:t>8/22/2017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AB93-6AE5-4AFA-A02A-248E26C98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56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1DCE-223E-4995-907C-7D624B75313A}" type="datetime1">
              <a:rPr lang="en-US" smtClean="0"/>
              <a:t>8/22/2017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AB93-6AE5-4AFA-A02A-248E26C98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075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6F1C-8489-4F07-BB36-0D51024EAF21}" type="datetime1">
              <a:rPr lang="en-US" smtClean="0"/>
              <a:t>8/22/2017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AB93-6AE5-4AFA-A02A-248E26C98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86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85B26-6074-43EB-8585-D304AC8489E3}" type="datetime1">
              <a:rPr lang="en-US" smtClean="0"/>
              <a:t>8/22/2017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AB93-6AE5-4AFA-A02A-248E26C98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31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30901-8171-4FE4-828E-4E11E6EF1C52}" type="datetime1">
              <a:rPr lang="en-US" smtClean="0"/>
              <a:t>8/22/2017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AB93-6AE5-4AFA-A02A-248E26C98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426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E4C5C-07D4-4231-BED8-CF02BDB1E6CB}" type="datetime1">
              <a:rPr lang="en-US" smtClean="0"/>
              <a:t>8/22/2017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FAB93-6AE5-4AFA-A02A-248E26C98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043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nielpocock.com/using-resiprocate-to-connect-asterisk-webrtc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err="1" smtClean="0"/>
              <a:t>WebRTC</a:t>
            </a:r>
            <a:r>
              <a:rPr lang="en-US" altLang="zh-CN" dirty="0" smtClean="0"/>
              <a:t> enabled multimedia conferencing and collaboration solution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World Telecommunications Congress 2014</a:t>
            </a:r>
          </a:p>
          <a:p>
            <a:r>
              <a:rPr lang="en-US" dirty="0" err="1" smtClean="0"/>
              <a:t>Adham</a:t>
            </a:r>
            <a:r>
              <a:rPr lang="en-US" dirty="0" smtClean="0"/>
              <a:t> </a:t>
            </a:r>
            <a:r>
              <a:rPr lang="en-US" dirty="0" err="1" smtClean="0"/>
              <a:t>Zeidan</a:t>
            </a:r>
            <a:r>
              <a:rPr lang="en-US" dirty="0" smtClean="0"/>
              <a:t>, Armin Lehmann, Ulrich Trick</a:t>
            </a:r>
          </a:p>
          <a:p>
            <a:r>
              <a:rPr lang="en-US" dirty="0" smtClean="0"/>
              <a:t>Research Group for Telecommunication Networks, </a:t>
            </a:r>
          </a:p>
          <a:p>
            <a:r>
              <a:rPr lang="en-US" dirty="0" smtClean="0"/>
              <a:t>University of Applied Science Frankfurt am Main, Germany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AB93-6AE5-4AFA-A02A-248E26C98B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2009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and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videoconferencing sessions</a:t>
            </a:r>
          </a:p>
          <a:p>
            <a:r>
              <a:rPr lang="en-US" dirty="0" smtClean="0"/>
              <a:t>Voice Activity Detection(VAD)</a:t>
            </a:r>
          </a:p>
          <a:p>
            <a:r>
              <a:rPr lang="en-US" dirty="0" smtClean="0"/>
              <a:t>Live Web broadcasting</a:t>
            </a:r>
          </a:p>
          <a:p>
            <a:r>
              <a:rPr lang="en-US" dirty="0" err="1" smtClean="0"/>
              <a:t>WebRTC</a:t>
            </a:r>
            <a:r>
              <a:rPr lang="en-US" dirty="0" smtClean="0"/>
              <a:t> support</a:t>
            </a:r>
          </a:p>
          <a:p>
            <a:r>
              <a:rPr lang="en-US" dirty="0" smtClean="0"/>
              <a:t>Live documents and slide presentation</a:t>
            </a:r>
          </a:p>
          <a:p>
            <a:r>
              <a:rPr lang="en-US" dirty="0" smtClean="0"/>
              <a:t>Virtual Whiteboard</a:t>
            </a:r>
          </a:p>
          <a:p>
            <a:r>
              <a:rPr lang="en-US" dirty="0" smtClean="0"/>
              <a:t>Zooming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AB93-6AE5-4AFA-A02A-248E26C98B6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976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WebRTC</a:t>
            </a:r>
            <a:endParaRPr lang="en-US" dirty="0" smtClean="0"/>
          </a:p>
          <a:p>
            <a:r>
              <a:rPr lang="en-US" dirty="0" smtClean="0"/>
              <a:t>System architecture and protocols</a:t>
            </a:r>
          </a:p>
          <a:p>
            <a:r>
              <a:rPr lang="en-US" dirty="0" smtClean="0"/>
              <a:t>Detailed system </a:t>
            </a:r>
            <a:r>
              <a:rPr lang="en-US" dirty="0"/>
              <a:t>f</a:t>
            </a:r>
            <a:r>
              <a:rPr lang="en-US" dirty="0" smtClean="0"/>
              <a:t>unctionality and architecture</a:t>
            </a:r>
          </a:p>
          <a:p>
            <a:r>
              <a:rPr lang="en-US" dirty="0" smtClean="0"/>
              <a:t>Application and services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AB93-6AE5-4AFA-A02A-248E26C98B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28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WebRTC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Real-time communications(RTC) into web browsers without any software or plugin</a:t>
            </a:r>
          </a:p>
          <a:p>
            <a:r>
              <a:rPr lang="en-US" dirty="0" smtClean="0"/>
              <a:t>W3C – defining the APIs needed for the JavaScript</a:t>
            </a:r>
          </a:p>
          <a:p>
            <a:r>
              <a:rPr lang="en-US" dirty="0" smtClean="0"/>
              <a:t>IETF – developing the protocols used by the browser RTC function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5788152"/>
            <a:ext cx="3738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W3C – Word Wide Web Consortium</a:t>
            </a:r>
          </a:p>
          <a:p>
            <a:r>
              <a:rPr lang="en-US" dirty="0" smtClean="0"/>
              <a:t>IETF – Internet Engineering Task Force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924" y="91123"/>
            <a:ext cx="1665002" cy="159956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AB93-6AE5-4AFA-A02A-248E26C98B6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116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 and Protocols</a:t>
            </a:r>
            <a:br>
              <a:rPr lang="en-US" dirty="0" smtClean="0"/>
            </a:br>
            <a:r>
              <a:rPr lang="en-US" altLang="zh-CN" sz="3600" dirty="0" smtClean="0"/>
              <a:t>Videoconferencing architecture</a:t>
            </a:r>
            <a:endParaRPr lang="en-US" dirty="0" smtClean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229" y="1842408"/>
            <a:ext cx="7789553" cy="4157557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AB93-6AE5-4AFA-A02A-248E26C98B60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062091" y="1284346"/>
            <a:ext cx="384021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Focus – used to control mixer and</a:t>
            </a:r>
          </a:p>
          <a:p>
            <a:r>
              <a:rPr lang="en-US" dirty="0"/>
              <a:t> </a:t>
            </a:r>
            <a:r>
              <a:rPr lang="en-US" dirty="0" smtClean="0"/>
              <a:t>             provides a logical function</a:t>
            </a:r>
          </a:p>
          <a:p>
            <a:r>
              <a:rPr lang="en-US" dirty="0" smtClean="0"/>
              <a:t>Mixer – receive RTP packets, </a:t>
            </a:r>
          </a:p>
          <a:p>
            <a:r>
              <a:rPr lang="en-US" dirty="0" smtClean="0"/>
              <a:t>               combine the packets and </a:t>
            </a:r>
          </a:p>
          <a:p>
            <a:r>
              <a:rPr lang="en-US" dirty="0" smtClean="0"/>
              <a:t>               redistributes new RTP packets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37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9405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Session Initiation Protocol (SIP)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Standardized by IETF, mainly specified in RFC 3261</a:t>
            </a:r>
          </a:p>
          <a:p>
            <a:r>
              <a:rPr lang="en-US" dirty="0" smtClean="0"/>
              <a:t>Session-layer signaling protocol used for initiation and control of Multimedia over IP sessions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 smtClean="0"/>
              <a:t>WebSockets</a:t>
            </a:r>
            <a:endParaRPr lang="en-US" dirty="0" smtClean="0"/>
          </a:p>
          <a:p>
            <a:r>
              <a:rPr lang="en-US" dirty="0" smtClean="0"/>
              <a:t>Enables message exchange between clients and server on top of a persistent TCP connections</a:t>
            </a:r>
          </a:p>
          <a:p>
            <a:r>
              <a:rPr lang="en-US" dirty="0" smtClean="0"/>
              <a:t>Most of the browser support </a:t>
            </a:r>
            <a:r>
              <a:rPr lang="en-US" dirty="0" err="1" smtClean="0"/>
              <a:t>WebSocket</a:t>
            </a:r>
            <a:r>
              <a:rPr lang="en-US" dirty="0" smtClean="0"/>
              <a:t> hence it is used in </a:t>
            </a:r>
            <a:r>
              <a:rPr lang="en-US" dirty="0" err="1" smtClean="0"/>
              <a:t>WebRTC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AB93-6AE5-4AFA-A02A-248E26C98B6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47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WebRTC</a:t>
            </a:r>
            <a:r>
              <a:rPr lang="en-US" dirty="0" smtClean="0"/>
              <a:t> over SIP and </a:t>
            </a:r>
            <a:r>
              <a:rPr lang="en-US" dirty="0" err="1" smtClean="0"/>
              <a:t>WebSockets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29" y="1690688"/>
            <a:ext cx="10351742" cy="4225480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AB93-6AE5-4AFA-A02A-248E26C98B60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734271" y="5731502"/>
            <a:ext cx="1537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Picture Source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5760" y="5731502"/>
            <a:ext cx="42729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SRTP – Secure Real-Time Transport Protocol</a:t>
            </a:r>
          </a:p>
          <a:p>
            <a:r>
              <a:rPr lang="en-US" dirty="0" smtClean="0"/>
              <a:t>STUN – Session Traversal Utilities for NAT</a:t>
            </a:r>
          </a:p>
          <a:p>
            <a:r>
              <a:rPr lang="en-US" dirty="0" smtClean="0"/>
              <a:t>TURN – Traversal Using Relay around NAT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73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Detailed system functionality and architecture</a:t>
            </a:r>
            <a:br>
              <a:rPr lang="en-US" dirty="0" smtClean="0"/>
            </a:br>
            <a:r>
              <a:rPr lang="en-US" sz="3600" dirty="0" smtClean="0"/>
              <a:t>Multipoint Control Unit</a:t>
            </a:r>
            <a:endParaRPr lang="en-US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0156" y="1511238"/>
            <a:ext cx="7591688" cy="5237534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AB93-6AE5-4AFA-A02A-248E26C98B6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40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Implementation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257" y="1385769"/>
            <a:ext cx="8031486" cy="5222930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AB93-6AE5-4AFA-A02A-248E26C98B6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72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Signalling</a:t>
            </a:r>
            <a:r>
              <a:rPr lang="en-US" dirty="0" smtClean="0"/>
              <a:t> part – </a:t>
            </a:r>
            <a:r>
              <a:rPr lang="en-US" dirty="0" smtClean="0"/>
              <a:t>Transport Layer Security protocol (TLS</a:t>
            </a:r>
            <a:r>
              <a:rPr lang="en-US" dirty="0"/>
              <a:t>) </a:t>
            </a:r>
            <a:endParaRPr lang="en-US" dirty="0" smtClean="0"/>
          </a:p>
          <a:p>
            <a:r>
              <a:rPr lang="en-US" dirty="0" smtClean="0"/>
              <a:t>Transfer SIP message – </a:t>
            </a:r>
            <a:r>
              <a:rPr lang="en-US" dirty="0" err="1" smtClean="0"/>
              <a:t>WebSocket</a:t>
            </a:r>
            <a:r>
              <a:rPr lang="en-US" dirty="0" smtClean="0"/>
              <a:t> Secure </a:t>
            </a:r>
            <a:r>
              <a:rPr lang="en-US" dirty="0"/>
              <a:t>p</a:t>
            </a:r>
            <a:r>
              <a:rPr lang="en-US" dirty="0" smtClean="0"/>
              <a:t>rotocol (WSS)</a:t>
            </a:r>
          </a:p>
          <a:p>
            <a:r>
              <a:rPr lang="en-US" dirty="0" smtClean="0"/>
              <a:t>Media flow between media server and SIP UA and SIP </a:t>
            </a:r>
            <a:r>
              <a:rPr lang="en-US" dirty="0" err="1" smtClean="0"/>
              <a:t>WebRTC</a:t>
            </a:r>
            <a:r>
              <a:rPr lang="en-US" dirty="0" smtClean="0"/>
              <a:t> clients – Secure Real-Time Transport Protocol (SRTP</a:t>
            </a:r>
            <a:r>
              <a:rPr lang="en-US" dirty="0" smtClean="0"/>
              <a:t>)</a:t>
            </a:r>
          </a:p>
          <a:p>
            <a:r>
              <a:rPr lang="en-US" dirty="0" smtClean="0"/>
              <a:t>Web management interface – </a:t>
            </a:r>
            <a:r>
              <a:rPr lang="en-US" dirty="0" err="1" smtClean="0"/>
              <a:t>HyperText</a:t>
            </a:r>
            <a:r>
              <a:rPr lang="en-US" dirty="0" smtClean="0"/>
              <a:t> Transfer Protocol Secure 						(HTTPS)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AB93-6AE5-4AFA-A02A-248E26C98B6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759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3452</TotalTime>
  <Words>300</Words>
  <Application>Microsoft Office PowerPoint</Application>
  <PresentationFormat>Widescreen</PresentationFormat>
  <Paragraphs>60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宋体</vt:lpstr>
      <vt:lpstr>Arial</vt:lpstr>
      <vt:lpstr>Calibri</vt:lpstr>
      <vt:lpstr>Calibri Light</vt:lpstr>
      <vt:lpstr>Office Theme</vt:lpstr>
      <vt:lpstr>WebRTC enabled multimedia conferencing and collaboration solution</vt:lpstr>
      <vt:lpstr>Outline</vt:lpstr>
      <vt:lpstr>What is WebRTC</vt:lpstr>
      <vt:lpstr>System architecture and Protocols Videoconferencing architecture</vt:lpstr>
      <vt:lpstr>Session Initiation Protocol (SIP)</vt:lpstr>
      <vt:lpstr>WebRTC over SIP and WebSockets</vt:lpstr>
      <vt:lpstr>Detailed system functionality and architecture Multipoint Control Unit</vt:lpstr>
      <vt:lpstr>System Implementation</vt:lpstr>
      <vt:lpstr>Security </vt:lpstr>
      <vt:lpstr>Application and services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WebRTC enabled multimedia conferencing and collaboration solution</dc:title>
  <dc:creator>dorothy qian</dc:creator>
  <cp:lastModifiedBy>dorothy qian</cp:lastModifiedBy>
  <cp:revision>18</cp:revision>
  <dcterms:created xsi:type="dcterms:W3CDTF">2017-08-17T04:07:44Z</dcterms:created>
  <dcterms:modified xsi:type="dcterms:W3CDTF">2017-08-22T12:58:31Z</dcterms:modified>
</cp:coreProperties>
</file>