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4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7131" autoAdjust="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0F76F-82CD-42C6-ABF4-7181E9941217}" type="datetimeFigureOut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C1594-57B8-47E9-846D-733B2CE802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5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This document is not an Internet Standards Track specification; it is published for informational purposes.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787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分三個步驟：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resolution, discovery, delivery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resolution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轉換成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locator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Discovery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：根據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locator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轉送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Delivery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送回給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requestor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Route-By-Name Routing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aggregation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少了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resolution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的步驟，就必須對每個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建立一個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routing entry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的整合可能可以減少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routing entry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的數量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copies incorporation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在高度依賴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routing table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的狀況下，如何獲取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在其他節點的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Lookup-By-Name Routing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Fast lookup and Fast update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在筆電上，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locator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有可能會時不時的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改變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Hybrid Routing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Prevention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a malicious router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在沒有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routing entry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的時候才會做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resolution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的動作，所以中間的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可能有機會產生不對應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locator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Verification of contents origin and integrity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如果中間值型的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resolution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而造成名字改變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(/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pearl_loves_you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變成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/pearl/loves/you)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該如何驗證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342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Frugally use of the wireless resources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的會議記錄還是傳送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+ 1(1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 + 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subscribe)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次在一個會議中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會占用部分無線網路資源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Broadcast nature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事實上是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由</a:t>
            </a:r>
            <a:r>
              <a:rPr lang="en-US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</a:t>
            </a:r>
            <a:r>
              <a:rPr lang="en-US" altLang="zh-TW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unicast</a:t>
            </a:r>
            <a:r>
              <a:rPr lang="zh-TW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達成效果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299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 Placement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目前的片段，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pre-fetch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下一個片段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Off-path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只有重導向要處理，基本上沒甚麼太大的挑戰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On-path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會因為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太多東西而影響效能</a:t>
            </a: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兩者都有硬體成本問題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 Placement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減少了和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Cached content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碰撞的機會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Request-to-Cache Routing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靠運氣，剛好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Router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Cache-aware routing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：中間節點將所有經過的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起來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Staleness Detection of Cached NDOs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timestamp – machine-to-machine or Internet of Things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Indirect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consult publisher – web page or comments or ads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兩個解法：新名字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新鮮度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 Sharing by Multiple Applications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內容保護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使用者區隔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63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 between nodes and network control points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Controlling through information naming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管理者理應要能透過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管理網路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In-network storage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resolution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可以用作監視</a:t>
            </a: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Publish/Subscribe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功能觸發警告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Relationship between NDOs and host entities identification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如何去管理介面設定、封包傳送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815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traffic typically follows sub-optimal paths as it is effectively routed.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Routing table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是手動設定的，所以不一定是最短路徑</a:t>
            </a:r>
          </a:p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 capabilities are largely underutilized or not employed at all.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Multicast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Broadcast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都不行，只能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unicast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，而這一點在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ndn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-cxx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redmine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也被當作一個長期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issue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Application-layer overlays typically require significant infrastructure support.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 storage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就需要不少記憶體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371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forwarding layer cannot cooperate with transport-layer functions.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Retransmission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rate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等等都得交給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TCP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處理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Provenance validation uses host authentication, which makes it not easily possible to validate locally cached copies’ authenticity.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需要遠端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才能驗證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很難驗證各節點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的可靠性</a:t>
            </a:r>
          </a:p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Many applications follow their own approach to caching, replication, transport, and authenticity validation.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各種程式達到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功能的方式各不相同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9049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ICN provides access to named data as a first-order network service.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不需要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IP tunnel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就可以做到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封包的傳送</a:t>
            </a:r>
          </a:p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Name-content binding validation is a fundamental security service in ICN.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這是用來驗證資料的基本功能</a:t>
            </a:r>
          </a:p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 ICN node can cache data objects and respond to requests for such objects.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所有節點都可以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cache data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，也都可以回應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ICN potentially retrieves segments of Named Data Objects (NDO)s from multiple data sources.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會來自四面八方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570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956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Integrity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Name-data bind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起來，讓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可以確認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完整性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Origin Authentication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：根據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就可以知道來自哪裡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分兩種：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hierarchical, flat namespace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Hierarchical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：看起來很像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URI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 namespace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分兩種方式：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embedding, indirectly embedding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Directly embedding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：直接把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hashed content bind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起來</a:t>
            </a: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Indirectly embedding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 key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裡面，並帶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private key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的簽名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Naming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dynamic objects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透過上面講到的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indirect binding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就能驗證同個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，個別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的完整性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Requestor privacy protection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Request/Response 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基本上都沒有加密，就算他們沒有透漏太多消息，但依舊可以用這個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獲得與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相同的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Updating and versioning NDOs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已經存在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in-network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storage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前提下，要不改變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只改變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內容基本是不可能的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Versioning 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也要能讓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知道版本新舊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Managing accessibility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只有特定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可以獲得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可以透過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 key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達到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339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Integrity and Origin Authentication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External third-party authority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可以確定是來自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Origin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Hash-based scheme with indirect binding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透過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Hash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可以確定資料完整性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Binding NDOs to Real-World Identities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Public-Key-Infrastructure(PKI)-like trust chain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目前還沒有認證機制，不過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ndn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-cxx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裡面還是有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certificate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的工具，所以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ndn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testbed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上面應該還是有類似的機制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0106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 Control and Authorization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Separated approach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Reducing the authorization delay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5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第三方認證會造成一定程度的延遲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Integrated approach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 control for dynamic NDOs in in-network caches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5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每次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變動時都要重新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encrypt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levels of accessibility to individual NDOs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5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對應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 accessibility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，但當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level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很多的時候會是挑戰</a:t>
            </a: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Managing key revocation and PKI management functions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5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需要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的廢棄機制還有類似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 key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的管理功能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5943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Encryption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Distributing and managing the corresponding keys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主要就是如何將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 key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送到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requestor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手上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Traffic Aggregation and Filtering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 aggregation and per-requester filtering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只有指定的群組可以拿到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，但這需要所有節點的配合</a:t>
            </a: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 public key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，只有成員可以打開</a:t>
            </a:r>
          </a:p>
          <a:p>
            <a:pPr lvl="2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Delivering Data Objects from Replicas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 management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放出去的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就像潑出去的水</a:t>
            </a:r>
          </a:p>
          <a:p>
            <a:pPr lvl="3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Potential traffic amplification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4"/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Content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來自四面八方，這個特性可能被攻擊者惡意利用</a:t>
            </a:r>
          </a:p>
          <a:p>
            <a:pPr lvl="4"/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需要一些嚴格的檢查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4D328-D7B9-48EF-AA6D-DFE02F229E17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029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FF08D-976A-4F56-AAD1-A9B3F8B9BD91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12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71F03-9CB1-4B80-9747-E09390C93C83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02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E71C9-22B1-4503-A21B-67689BB8FE44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072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E286-18EB-4B8B-951D-93E3AE99333C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104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E5E4-A6BD-414B-AB11-45F8BB9ED225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39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4760F-8A47-40AB-AEAF-F4257D42D3BC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66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7D585-5FC1-4FDE-96C0-E25D05BF6D23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69A3-816B-4A07-BDB3-BC5E6E59EA43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15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05BB-4431-4E8D-894F-F5030DAA5D6D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54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F495C-7C37-48AD-9A88-B389C6B2C9A7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732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0E003-61D6-4639-9EE4-62018522CB83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74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EFFF4-920B-46BB-A234-C94210F60857}" type="datetime1">
              <a:rPr lang="zh-TW" altLang="en-US" smtClean="0"/>
              <a:t>2017/9/5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B126-6E9E-49CA-860D-2223C8A0D71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10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networking.techtarget.com/definition/delay-tolerant-network" TargetMode="External"/><Relationship Id="rId2" Type="http://schemas.openxmlformats.org/officeDocument/2006/relationships/hyperlink" Target="https://tools.ietf.org/html/rfc79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xplore.ieee.org/xpls/icp.jsp?arnumber=6573036" TargetMode="External"/><Relationship Id="rId5" Type="http://schemas.openxmlformats.org/officeDocument/2006/relationships/hyperlink" Target="http://journals.plos.org/plosone/article?id=10.1371/journal.pone.0158260" TargetMode="External"/><Relationship Id="rId4" Type="http://schemas.openxmlformats.org/officeDocument/2006/relationships/hyperlink" Target="http://ieeexplore.ieee.org/document/7474177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Information-Centric Networking (ICN) Research Challenges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RFC 7927 by Internet Research Task Force (IRTF) – July </a:t>
            </a:r>
            <a:r>
              <a:rPr lang="en-US" altLang="zh-TW" dirty="0" smtClean="0"/>
              <a:t>2016</a:t>
            </a: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023457" y="42951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797407" y="4057211"/>
            <a:ext cx="35617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D. Kutscher (editor) - NEC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S. </a:t>
            </a:r>
            <a:r>
              <a:rPr lang="en-US" altLang="zh-TW" dirty="0" err="1"/>
              <a:t>Eum</a:t>
            </a:r>
            <a:r>
              <a:rPr lang="en-US" altLang="zh-TW" dirty="0"/>
              <a:t> - Osaka University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K. </a:t>
            </a:r>
            <a:r>
              <a:rPr lang="en-US" altLang="zh-TW" dirty="0" err="1"/>
              <a:t>Pentikousis</a:t>
            </a:r>
            <a:r>
              <a:rPr lang="en-US" altLang="zh-TW" dirty="0"/>
              <a:t> - </a:t>
            </a:r>
            <a:r>
              <a:rPr lang="en-US" altLang="zh-TW" dirty="0" err="1"/>
              <a:t>Travelping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I. </a:t>
            </a:r>
            <a:r>
              <a:rPr lang="en-US" altLang="zh-TW" dirty="0" err="1"/>
              <a:t>Psaras</a:t>
            </a:r>
            <a:r>
              <a:rPr lang="en-US" altLang="zh-TW" dirty="0"/>
              <a:t> - University College London</a:t>
            </a:r>
            <a:endParaRPr lang="en-US" altLang="zh-TW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6096000" y="4057211"/>
            <a:ext cx="43778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D. </a:t>
            </a:r>
            <a:r>
              <a:rPr lang="en-US" altLang="zh-TW" dirty="0" err="1"/>
              <a:t>Corujo</a:t>
            </a:r>
            <a:r>
              <a:rPr lang="en-US" altLang="zh-TW" dirty="0"/>
              <a:t> - </a:t>
            </a:r>
            <a:r>
              <a:rPr lang="en-US" altLang="zh-TW" dirty="0" err="1"/>
              <a:t>Universidade</a:t>
            </a:r>
            <a:r>
              <a:rPr lang="en-US" altLang="zh-TW" dirty="0"/>
              <a:t> de </a:t>
            </a:r>
            <a:r>
              <a:rPr lang="en-US" altLang="zh-TW" dirty="0" err="1"/>
              <a:t>Aveiro</a:t>
            </a:r>
            <a:r>
              <a:rPr lang="en-US" altLang="zh-TW" dirty="0"/>
              <a:t> (Portugal)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D. </a:t>
            </a:r>
            <a:r>
              <a:rPr lang="en-US" altLang="zh-TW" dirty="0" err="1"/>
              <a:t>Saucez</a:t>
            </a:r>
            <a:r>
              <a:rPr lang="en-US" altLang="zh-TW" dirty="0"/>
              <a:t> - INRIA (France) 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T. Schmidt - HAW Hamburg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>M. </a:t>
            </a:r>
            <a:r>
              <a:rPr lang="en-US" altLang="zh-TW" dirty="0" err="1"/>
              <a:t>Waehlisch</a:t>
            </a:r>
            <a:r>
              <a:rPr lang="en-US" altLang="zh-TW" dirty="0"/>
              <a:t> - FU Berlin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564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Security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Access </a:t>
            </a:r>
            <a:r>
              <a:rPr lang="en-US" altLang="zh-TW" dirty="0"/>
              <a:t>Control and Authorization</a:t>
            </a:r>
          </a:p>
          <a:p>
            <a:pPr lvl="1"/>
            <a:r>
              <a:rPr lang="en-US" altLang="zh-TW" dirty="0"/>
              <a:t>Separated approach</a:t>
            </a:r>
          </a:p>
          <a:p>
            <a:pPr lvl="2"/>
            <a:r>
              <a:rPr lang="en-US" altLang="zh-TW" dirty="0"/>
              <a:t>Reducing the authorization delay</a:t>
            </a:r>
          </a:p>
          <a:p>
            <a:pPr lvl="1"/>
            <a:r>
              <a:rPr lang="en-US" altLang="zh-TW" dirty="0"/>
              <a:t>Integrated </a:t>
            </a:r>
            <a:r>
              <a:rPr lang="en-US" altLang="zh-TW" dirty="0" smtClean="0"/>
              <a:t>approach</a:t>
            </a:r>
          </a:p>
          <a:p>
            <a:pPr lvl="2"/>
            <a:r>
              <a:rPr lang="en-US" altLang="zh-TW" dirty="0" smtClean="0"/>
              <a:t>Access control for dynamic NDOs in in-network caches</a:t>
            </a:r>
          </a:p>
          <a:p>
            <a:pPr lvl="2"/>
            <a:r>
              <a:rPr lang="en-US" altLang="zh-TW" dirty="0" smtClean="0"/>
              <a:t>Different levels of accessibility to individual NDOs</a:t>
            </a:r>
          </a:p>
          <a:p>
            <a:pPr lvl="2"/>
            <a:r>
              <a:rPr lang="en-US" altLang="zh-TW" dirty="0" smtClean="0"/>
              <a:t>Managing key revocation and PKI management functions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22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Security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Encryption</a:t>
            </a:r>
          </a:p>
          <a:p>
            <a:pPr lvl="1"/>
            <a:r>
              <a:rPr lang="en-US" altLang="zh-TW" dirty="0" smtClean="0"/>
              <a:t>Distributing and managing the corresponding keys</a:t>
            </a:r>
          </a:p>
          <a:p>
            <a:r>
              <a:rPr lang="en-US" altLang="zh-TW" dirty="0" smtClean="0"/>
              <a:t>Traffic Aggregation and Filtering</a:t>
            </a:r>
          </a:p>
          <a:p>
            <a:pPr lvl="1"/>
            <a:r>
              <a:rPr lang="en-US" altLang="zh-TW" dirty="0" smtClean="0"/>
              <a:t>Request aggregation and per-requester filtering</a:t>
            </a:r>
          </a:p>
          <a:p>
            <a:r>
              <a:rPr lang="en-US" altLang="zh-TW" dirty="0" smtClean="0"/>
              <a:t>Delivering Data Objects from Replicas</a:t>
            </a:r>
          </a:p>
          <a:p>
            <a:pPr lvl="1"/>
            <a:r>
              <a:rPr lang="en-US" altLang="zh-TW" dirty="0" smtClean="0"/>
              <a:t>Content management</a:t>
            </a:r>
          </a:p>
          <a:p>
            <a:pPr lvl="1"/>
            <a:r>
              <a:rPr lang="en-US" altLang="zh-TW" dirty="0" smtClean="0"/>
              <a:t>Potential traffic amplification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49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Routing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Route-By-Name Routing</a:t>
            </a:r>
          </a:p>
          <a:p>
            <a:pPr lvl="1"/>
            <a:r>
              <a:rPr lang="en-US" altLang="zh-TW" dirty="0" smtClean="0"/>
              <a:t>Name aggregation</a:t>
            </a:r>
          </a:p>
          <a:p>
            <a:pPr lvl="1"/>
            <a:r>
              <a:rPr lang="en-US" altLang="zh-TW" dirty="0" smtClean="0"/>
              <a:t>Data copies incorporation</a:t>
            </a:r>
          </a:p>
          <a:p>
            <a:r>
              <a:rPr lang="en-US" altLang="zh-TW" dirty="0" smtClean="0"/>
              <a:t>Lookup-By-Name Routing</a:t>
            </a:r>
          </a:p>
          <a:p>
            <a:pPr lvl="1"/>
            <a:r>
              <a:rPr lang="en-US" altLang="zh-TW" dirty="0" smtClean="0"/>
              <a:t>Fast lookup and Fast update</a:t>
            </a:r>
          </a:p>
          <a:p>
            <a:r>
              <a:rPr lang="en-US" altLang="zh-TW" dirty="0" smtClean="0"/>
              <a:t>Hybrid Routing</a:t>
            </a:r>
          </a:p>
          <a:p>
            <a:pPr lvl="1"/>
            <a:r>
              <a:rPr lang="en-US" altLang="zh-TW" dirty="0" smtClean="0"/>
              <a:t>Prevention of a malicious router</a:t>
            </a:r>
          </a:p>
          <a:p>
            <a:pPr lvl="1"/>
            <a:r>
              <a:rPr lang="en-US" altLang="zh-TW" dirty="0" smtClean="0"/>
              <a:t>Verification of contents origin and integrity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249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Wireless </a:t>
            </a:r>
            <a:r>
              <a:rPr lang="en-US" altLang="zh-TW" dirty="0" smtClean="0"/>
              <a:t>Networking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Frugally use of the wireless resources</a:t>
            </a:r>
          </a:p>
          <a:p>
            <a:r>
              <a:rPr lang="en-US" altLang="zh-TW" dirty="0" smtClean="0"/>
              <a:t>Broadcast nature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968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In-Network </a:t>
            </a:r>
            <a:r>
              <a:rPr lang="en-US" altLang="zh-TW" dirty="0" smtClean="0"/>
              <a:t>Caching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Cache Placement</a:t>
            </a:r>
          </a:p>
          <a:p>
            <a:r>
              <a:rPr lang="en-US" altLang="zh-TW" dirty="0" smtClean="0"/>
              <a:t>Content Placement</a:t>
            </a:r>
          </a:p>
          <a:p>
            <a:r>
              <a:rPr lang="en-US" altLang="zh-TW" dirty="0" smtClean="0"/>
              <a:t>Request-to-Cache Routing</a:t>
            </a:r>
          </a:p>
          <a:p>
            <a:r>
              <a:rPr lang="en-US" altLang="zh-TW" dirty="0" smtClean="0"/>
              <a:t>Staleness Detection of Cached NDOs</a:t>
            </a:r>
          </a:p>
          <a:p>
            <a:r>
              <a:rPr lang="en-US" altLang="zh-TW" dirty="0" smtClean="0"/>
              <a:t>Cache Sharing by Multiple Applications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248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Network </a:t>
            </a:r>
            <a:r>
              <a:rPr lang="en-US" altLang="zh-TW" dirty="0" smtClean="0"/>
              <a:t>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Control between nodes and network control points</a:t>
            </a:r>
          </a:p>
          <a:p>
            <a:r>
              <a:rPr lang="en-US" altLang="zh-TW" dirty="0" smtClean="0"/>
              <a:t>Controlling through information naming</a:t>
            </a:r>
          </a:p>
          <a:p>
            <a:r>
              <a:rPr lang="en-US" altLang="zh-TW" dirty="0" smtClean="0"/>
              <a:t>Relationship between NDOs and host entities identification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503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Problems with Host-Centric Communications</a:t>
            </a:r>
          </a:p>
          <a:p>
            <a:r>
              <a:rPr lang="en-US" altLang="zh-TW" dirty="0"/>
              <a:t>Concepts of ICN</a:t>
            </a:r>
          </a:p>
          <a:p>
            <a:r>
              <a:rPr lang="en-US" altLang="zh-TW" dirty="0" smtClean="0"/>
              <a:t>ICN </a:t>
            </a:r>
            <a:r>
              <a:rPr lang="en-US" altLang="zh-TW" dirty="0"/>
              <a:t>Research </a:t>
            </a:r>
            <a:r>
              <a:rPr lang="en-US" altLang="zh-TW" dirty="0" smtClean="0"/>
              <a:t>Challenges</a:t>
            </a:r>
          </a:p>
          <a:p>
            <a:r>
              <a:rPr lang="en-US" altLang="zh-TW" b="1" dirty="0" smtClean="0"/>
              <a:t>Conclusion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0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Most Security Problem can be solved by third-party authentication.</a:t>
            </a:r>
          </a:p>
          <a:p>
            <a:r>
              <a:rPr lang="en-US" altLang="zh-TW" dirty="0" smtClean="0"/>
              <a:t>Some possible routing solution </a:t>
            </a:r>
            <a:r>
              <a:rPr lang="en-US" altLang="zh-TW" dirty="0" smtClean="0"/>
              <a:t>seems to be on </a:t>
            </a:r>
            <a:r>
              <a:rPr lang="en-US" altLang="zh-TW" dirty="0" smtClean="0"/>
              <a:t>test.</a:t>
            </a:r>
          </a:p>
          <a:p>
            <a:r>
              <a:rPr lang="en-US" altLang="zh-TW" dirty="0" smtClean="0"/>
              <a:t>Requestors </a:t>
            </a:r>
            <a:r>
              <a:rPr lang="en-US" altLang="zh-TW" dirty="0" smtClean="0"/>
              <a:t>are</a:t>
            </a:r>
            <a:r>
              <a:rPr lang="en-US" altLang="zh-TW" dirty="0" smtClean="0"/>
              <a:t> </a:t>
            </a:r>
            <a:r>
              <a:rPr lang="en-US" altLang="zh-TW" dirty="0" smtClean="0"/>
              <a:t>exposed to the network.</a:t>
            </a:r>
          </a:p>
          <a:p>
            <a:r>
              <a:rPr lang="en-US" altLang="zh-TW" dirty="0" smtClean="0"/>
              <a:t>There are still many applications need to be designed for ICN.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880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D. Kutscher. (2016). </a:t>
            </a:r>
            <a:r>
              <a:rPr lang="en-US" altLang="zh-TW" dirty="0" smtClean="0">
                <a:hlinkClick r:id="rId2"/>
              </a:rPr>
              <a:t>Information-Centric </a:t>
            </a:r>
            <a:r>
              <a:rPr lang="en-US" altLang="zh-TW" dirty="0">
                <a:hlinkClick r:id="rId2"/>
              </a:rPr>
              <a:t>Networking (ICN) Research </a:t>
            </a:r>
            <a:r>
              <a:rPr lang="en-US" altLang="zh-TW" dirty="0" smtClean="0">
                <a:hlinkClick r:id="rId2"/>
              </a:rPr>
              <a:t>Challenges</a:t>
            </a:r>
            <a:endParaRPr lang="en-US" altLang="zh-TW" dirty="0" smtClean="0"/>
          </a:p>
          <a:p>
            <a:r>
              <a:rPr lang="en-US" altLang="zh-TW" dirty="0" smtClean="0"/>
              <a:t>Margaret Rouse. (2007). </a:t>
            </a:r>
            <a:r>
              <a:rPr lang="en-US" altLang="zh-TW" dirty="0" smtClean="0">
                <a:hlinkClick r:id="rId3"/>
              </a:rPr>
              <a:t>Delay-tolerant network</a:t>
            </a:r>
            <a:endParaRPr lang="en-US" altLang="zh-TW" dirty="0" smtClean="0"/>
          </a:p>
          <a:p>
            <a:r>
              <a:rPr lang="en-US" altLang="zh-TW" dirty="0" smtClean="0"/>
              <a:t>Hemant Kumar </a:t>
            </a:r>
            <a:r>
              <a:rPr lang="en-US" altLang="zh-TW" dirty="0" err="1" smtClean="0"/>
              <a:t>Rath</a:t>
            </a:r>
            <a:r>
              <a:rPr lang="en-US" altLang="zh-TW" dirty="0" smtClean="0"/>
              <a:t>. (2016). </a:t>
            </a:r>
            <a:r>
              <a:rPr lang="en-US" altLang="zh-TW" dirty="0" smtClean="0">
                <a:hlinkClick r:id="rId4"/>
              </a:rPr>
              <a:t>On </a:t>
            </a:r>
            <a:r>
              <a:rPr lang="en-US" altLang="zh-TW" dirty="0">
                <a:hlinkClick r:id="rId4"/>
              </a:rPr>
              <a:t>Cooperative On-Path and Off-Path Caching Policy for Information Centric Networks (ICN</a:t>
            </a:r>
            <a:r>
              <a:rPr lang="en-US" altLang="zh-TW" dirty="0" smtClean="0">
                <a:hlinkClick r:id="rId4"/>
              </a:rPr>
              <a:t>)</a:t>
            </a:r>
            <a:endParaRPr lang="en-US" altLang="zh-TW" dirty="0" smtClean="0"/>
          </a:p>
          <a:p>
            <a:r>
              <a:rPr lang="en-US" altLang="zh-TW" dirty="0" smtClean="0"/>
              <a:t>Jie </a:t>
            </a:r>
            <a:r>
              <a:rPr lang="en-US" altLang="zh-TW" dirty="0" err="1" smtClean="0"/>
              <a:t>Duan</a:t>
            </a:r>
            <a:r>
              <a:rPr lang="en-US" altLang="zh-TW" dirty="0" smtClean="0"/>
              <a:t>. (2016). </a:t>
            </a:r>
            <a:r>
              <a:rPr lang="en-US" altLang="zh-TW" dirty="0" smtClean="0">
                <a:hlinkClick r:id="rId5"/>
              </a:rPr>
              <a:t>Cache </a:t>
            </a:r>
            <a:r>
              <a:rPr lang="en-US" altLang="zh-TW" dirty="0">
                <a:hlinkClick r:id="rId5"/>
              </a:rPr>
              <a:t>Scheme Based on Pre-Fetch Operation in </a:t>
            </a:r>
            <a:r>
              <a:rPr lang="en-US" altLang="zh-TW" dirty="0" smtClean="0">
                <a:hlinkClick r:id="rId5"/>
              </a:rPr>
              <a:t>ICN</a:t>
            </a:r>
            <a:endParaRPr lang="en-US" altLang="zh-TW" dirty="0" smtClean="0"/>
          </a:p>
          <a:p>
            <a:r>
              <a:rPr lang="en-US" altLang="zh-TW" dirty="0" smtClean="0"/>
              <a:t>Vasilis </a:t>
            </a:r>
            <a:r>
              <a:rPr lang="en-US" altLang="zh-TW" dirty="0" err="1" smtClean="0"/>
              <a:t>Sourlas</a:t>
            </a:r>
            <a:r>
              <a:rPr lang="en-US" altLang="zh-TW" dirty="0" smtClean="0"/>
              <a:t>. (2013). </a:t>
            </a:r>
            <a:r>
              <a:rPr lang="en-US" altLang="zh-TW" dirty="0" smtClean="0">
                <a:hlinkClick r:id="rId6"/>
              </a:rPr>
              <a:t>Cache-aware </a:t>
            </a:r>
            <a:r>
              <a:rPr lang="en-US" altLang="zh-TW" dirty="0">
                <a:hlinkClick r:id="rId6"/>
              </a:rPr>
              <a:t>routing in Information-Centric Networks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5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b="1" dirty="0" smtClean="0"/>
          </a:p>
          <a:p>
            <a:r>
              <a:rPr lang="en-US" altLang="zh-TW" b="1" dirty="0" smtClean="0"/>
              <a:t>Problems </a:t>
            </a:r>
            <a:r>
              <a:rPr lang="en-US" altLang="zh-TW" b="1" dirty="0"/>
              <a:t>with Host-Centric Communications</a:t>
            </a:r>
          </a:p>
          <a:p>
            <a:r>
              <a:rPr lang="en-US" altLang="zh-TW" dirty="0" smtClean="0"/>
              <a:t>Concepts of ICN</a:t>
            </a:r>
          </a:p>
          <a:p>
            <a:r>
              <a:rPr lang="en-US" altLang="zh-TW" dirty="0" smtClean="0"/>
              <a:t>ICN </a:t>
            </a:r>
            <a:r>
              <a:rPr lang="en-US" altLang="zh-TW" dirty="0"/>
              <a:t>Research </a:t>
            </a:r>
            <a:r>
              <a:rPr lang="en-US" altLang="zh-TW" dirty="0" smtClean="0"/>
              <a:t>Challenges</a:t>
            </a:r>
          </a:p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029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Problems with Host-Centric </a:t>
            </a:r>
            <a:r>
              <a:rPr lang="en-US" altLang="zh-TW" dirty="0" smtClean="0"/>
              <a:t>Communications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Data traffic typically follows sub-optimal paths as it is effectively routed.</a:t>
            </a:r>
          </a:p>
          <a:p>
            <a:r>
              <a:rPr lang="en-US" altLang="zh-TW" dirty="0" smtClean="0"/>
              <a:t>Network capabilities are largely underutilized or not employed at all.</a:t>
            </a:r>
          </a:p>
          <a:p>
            <a:r>
              <a:rPr lang="en-US" altLang="zh-TW" dirty="0" smtClean="0"/>
              <a:t>Application-layer overlays </a:t>
            </a:r>
            <a:r>
              <a:rPr lang="en-US" altLang="zh-TW" dirty="0"/>
              <a:t>typically require significant infrastructure </a:t>
            </a:r>
            <a:r>
              <a:rPr lang="en-US" altLang="zh-TW" dirty="0" smtClean="0"/>
              <a:t>support.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72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Problems with Host-Centric </a:t>
            </a:r>
            <a:r>
              <a:rPr lang="en-US" altLang="zh-TW" dirty="0" smtClean="0"/>
              <a:t>Communications</a:t>
            </a:r>
            <a:r>
              <a:rPr lang="zh-TW" altLang="en-US" dirty="0" smtClean="0"/>
              <a:t> </a:t>
            </a:r>
            <a:r>
              <a:rPr lang="en-US" altLang="zh-TW" dirty="0" smtClean="0"/>
              <a:t>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/>
              <a:t>forwarding layer cannot cooperate with transport-layer functions.</a:t>
            </a:r>
          </a:p>
          <a:p>
            <a:r>
              <a:rPr lang="en-US" altLang="zh-TW" dirty="0"/>
              <a:t>Provenance validation uses host authentication,</a:t>
            </a:r>
            <a:r>
              <a:rPr lang="zh-TW" altLang="en-US" dirty="0"/>
              <a:t> </a:t>
            </a:r>
            <a:r>
              <a:rPr lang="en-US" altLang="zh-TW" dirty="0"/>
              <a:t>which makes it not easily possible to validate locally cached copies’ authenticity.</a:t>
            </a:r>
          </a:p>
          <a:p>
            <a:r>
              <a:rPr lang="en-US" altLang="zh-TW" dirty="0"/>
              <a:t>Many applications follow their own approach to caching, replication, transport, and authenticity validation.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Problems with Host-Centric Communications</a:t>
            </a:r>
          </a:p>
          <a:p>
            <a:r>
              <a:rPr lang="en-US" altLang="zh-TW" b="1" dirty="0"/>
              <a:t>Concepts of ICN</a:t>
            </a:r>
          </a:p>
          <a:p>
            <a:r>
              <a:rPr lang="en-US" altLang="zh-TW" dirty="0" smtClean="0"/>
              <a:t>ICN </a:t>
            </a:r>
            <a:r>
              <a:rPr lang="en-US" altLang="zh-TW" dirty="0"/>
              <a:t>Research </a:t>
            </a:r>
            <a:r>
              <a:rPr lang="en-US" altLang="zh-TW" dirty="0" smtClean="0"/>
              <a:t>Challenges</a:t>
            </a:r>
          </a:p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99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Concepts of ICN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ICN </a:t>
            </a:r>
            <a:r>
              <a:rPr lang="en-US" altLang="zh-TW" dirty="0"/>
              <a:t>provides access to named data as a </a:t>
            </a:r>
            <a:r>
              <a:rPr lang="en-US" altLang="zh-TW" dirty="0" smtClean="0"/>
              <a:t>first-order </a:t>
            </a:r>
            <a:r>
              <a:rPr lang="en-US" altLang="zh-TW" dirty="0"/>
              <a:t>network </a:t>
            </a:r>
            <a:r>
              <a:rPr lang="en-US" altLang="zh-TW" dirty="0" smtClean="0"/>
              <a:t>service.</a:t>
            </a:r>
          </a:p>
          <a:p>
            <a:r>
              <a:rPr lang="en-US" altLang="zh-TW" dirty="0"/>
              <a:t>Name-content binding validation is a fundamental security service </a:t>
            </a:r>
            <a:r>
              <a:rPr lang="en-US" altLang="zh-TW" dirty="0" smtClean="0"/>
              <a:t>in ICN.</a:t>
            </a:r>
          </a:p>
          <a:p>
            <a:r>
              <a:rPr lang="en-US" altLang="zh-TW" dirty="0" smtClean="0"/>
              <a:t>Every </a:t>
            </a:r>
            <a:r>
              <a:rPr lang="en-US" altLang="zh-TW" dirty="0"/>
              <a:t>ICN node can cache data </a:t>
            </a:r>
            <a:r>
              <a:rPr lang="en-US" altLang="zh-TW" dirty="0" smtClean="0"/>
              <a:t>objects </a:t>
            </a:r>
            <a:r>
              <a:rPr lang="en-US" altLang="zh-TW" dirty="0"/>
              <a:t>and respond to requests for such </a:t>
            </a:r>
            <a:r>
              <a:rPr lang="en-US" altLang="zh-TW" dirty="0" smtClean="0"/>
              <a:t>objects.</a:t>
            </a:r>
          </a:p>
          <a:p>
            <a:r>
              <a:rPr lang="en-US" altLang="zh-TW" dirty="0"/>
              <a:t>ICN potentially retrieves segments of Named Data </a:t>
            </a:r>
            <a:r>
              <a:rPr lang="en-US" altLang="zh-TW" dirty="0" smtClean="0"/>
              <a:t>Objects (NDO)s </a:t>
            </a:r>
            <a:r>
              <a:rPr lang="en-US" altLang="zh-TW" dirty="0"/>
              <a:t>from multiple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sources.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09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/>
          </a:p>
          <a:p>
            <a:r>
              <a:rPr lang="en-US" altLang="zh-TW" dirty="0" smtClean="0"/>
              <a:t>Problems with Host-Centric Communications</a:t>
            </a:r>
          </a:p>
          <a:p>
            <a:r>
              <a:rPr lang="en-US" altLang="zh-TW" dirty="0" smtClean="0"/>
              <a:t>Concepts of ICN</a:t>
            </a:r>
          </a:p>
          <a:p>
            <a:r>
              <a:rPr lang="en-US" altLang="zh-TW" b="1" dirty="0" smtClean="0"/>
              <a:t>ICN Research Challenges</a:t>
            </a:r>
          </a:p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8" name="投影片編號版面配置區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0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Naming, Data Integrity, and Data Origin </a:t>
            </a:r>
            <a:r>
              <a:rPr lang="en-US" altLang="zh-TW" dirty="0" smtClean="0"/>
              <a:t>Authentication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Naming dynamic objects</a:t>
            </a:r>
          </a:p>
          <a:p>
            <a:r>
              <a:rPr lang="en-US" altLang="zh-TW" dirty="0" smtClean="0"/>
              <a:t>Requestor privacy protection</a:t>
            </a:r>
          </a:p>
          <a:p>
            <a:r>
              <a:rPr lang="en-US" altLang="zh-TW" dirty="0" smtClean="0"/>
              <a:t>Updating and versioning NDOs</a:t>
            </a:r>
          </a:p>
          <a:p>
            <a:r>
              <a:rPr lang="en-US" altLang="zh-TW" dirty="0" smtClean="0"/>
              <a:t>Managing accessibility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81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Security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/>
              <a:t>Data Integrity and Origin Authentication</a:t>
            </a:r>
          </a:p>
          <a:p>
            <a:pPr lvl="1"/>
            <a:r>
              <a:rPr lang="en-US" altLang="zh-TW" dirty="0" smtClean="0"/>
              <a:t>External third-party authority</a:t>
            </a:r>
          </a:p>
          <a:p>
            <a:pPr lvl="1"/>
            <a:r>
              <a:rPr lang="en-US" altLang="zh-TW" dirty="0" smtClean="0"/>
              <a:t>Hash-based scheme with indirect binding</a:t>
            </a:r>
          </a:p>
          <a:p>
            <a:r>
              <a:rPr lang="en-US" altLang="zh-TW" dirty="0" smtClean="0"/>
              <a:t>Binding NDOs to Real-World Identities</a:t>
            </a:r>
          </a:p>
          <a:p>
            <a:pPr lvl="1"/>
            <a:r>
              <a:rPr lang="en-US" altLang="zh-TW" dirty="0" smtClean="0"/>
              <a:t>No Public-Key-Infrastructure(PKI)-like trust chain</a:t>
            </a:r>
            <a:endParaRPr lang="en-US" altLang="zh-TW" dirty="0"/>
          </a:p>
          <a:p>
            <a:pPr lvl="2"/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63849-3AB4-4CCD-B1A5-D40884705E6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428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1609</Words>
  <Application>Microsoft Office PowerPoint</Application>
  <PresentationFormat>寬螢幕</PresentationFormat>
  <Paragraphs>260</Paragraphs>
  <Slides>18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3" baseType="lpstr">
      <vt:lpstr>新細明體</vt:lpstr>
      <vt:lpstr>Arial</vt:lpstr>
      <vt:lpstr>Calibri</vt:lpstr>
      <vt:lpstr>Calibri Light</vt:lpstr>
      <vt:lpstr>Office 佈景主題</vt:lpstr>
      <vt:lpstr>Information-Centric Networking (ICN) Research Challenges</vt:lpstr>
      <vt:lpstr>Outline</vt:lpstr>
      <vt:lpstr>Problems with Host-Centric Communications</vt:lpstr>
      <vt:lpstr>Problems with Host-Centric Communications (cont.)</vt:lpstr>
      <vt:lpstr>Outline</vt:lpstr>
      <vt:lpstr>Concepts of ICN</vt:lpstr>
      <vt:lpstr>Outline</vt:lpstr>
      <vt:lpstr>Naming, Data Integrity, and Data Origin Authentication</vt:lpstr>
      <vt:lpstr>Security</vt:lpstr>
      <vt:lpstr>Security (cont.)</vt:lpstr>
      <vt:lpstr>Security (cont.)</vt:lpstr>
      <vt:lpstr>Routing</vt:lpstr>
      <vt:lpstr>Wireless Networking</vt:lpstr>
      <vt:lpstr>In-Network Caching</vt:lpstr>
      <vt:lpstr>Network Management</vt:lpstr>
      <vt:lpstr>Outline</vt:lpstr>
      <vt:lpstr>Conclusion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Information-Centric Networking (ICN) Research Challenges</dc:title>
  <dc:creator>Windows 使用者</dc:creator>
  <cp:lastModifiedBy>Windows 使用者</cp:lastModifiedBy>
  <cp:revision>14</cp:revision>
  <dcterms:created xsi:type="dcterms:W3CDTF">2017-09-05T14:28:16Z</dcterms:created>
  <dcterms:modified xsi:type="dcterms:W3CDTF">2017-09-06T01:58:11Z</dcterms:modified>
</cp:coreProperties>
</file>